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256" r:id="rId2"/>
    <p:sldId id="313" r:id="rId3"/>
    <p:sldId id="258" r:id="rId4"/>
    <p:sldId id="260" r:id="rId5"/>
    <p:sldId id="312" r:id="rId6"/>
    <p:sldId id="262" r:id="rId7"/>
    <p:sldId id="265" r:id="rId8"/>
    <p:sldId id="263" r:id="rId9"/>
    <p:sldId id="281" r:id="rId10"/>
    <p:sldId id="282" r:id="rId11"/>
    <p:sldId id="283" r:id="rId12"/>
    <p:sldId id="285" r:id="rId13"/>
    <p:sldId id="264" r:id="rId14"/>
    <p:sldId id="311" r:id="rId15"/>
    <p:sldId id="267" r:id="rId16"/>
    <p:sldId id="310" r:id="rId17"/>
    <p:sldId id="272" r:id="rId18"/>
    <p:sldId id="286" r:id="rId19"/>
    <p:sldId id="292" r:id="rId20"/>
    <p:sldId id="287" r:id="rId21"/>
    <p:sldId id="309" r:id="rId22"/>
    <p:sldId id="288" r:id="rId23"/>
    <p:sldId id="293" r:id="rId24"/>
    <p:sldId id="294" r:id="rId25"/>
    <p:sldId id="308" r:id="rId26"/>
    <p:sldId id="280" r:id="rId27"/>
    <p:sldId id="295" r:id="rId28"/>
    <p:sldId id="307" r:id="rId29"/>
    <p:sldId id="268" r:id="rId30"/>
    <p:sldId id="270" r:id="rId31"/>
    <p:sldId id="306" r:id="rId32"/>
    <p:sldId id="273" r:id="rId33"/>
    <p:sldId id="275" r:id="rId34"/>
    <p:sldId id="305" r:id="rId35"/>
    <p:sldId id="277" r:id="rId36"/>
    <p:sldId id="304" r:id="rId37"/>
    <p:sldId id="261"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431" autoAdjust="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AE984-031F-4E87-92FD-9CCC7FA0006A}" type="datetimeFigureOut">
              <a:rPr lang="en-US" smtClean="0"/>
              <a:t>2/25/2015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6F012-E330-4B7B-99A9-EC70A75C1DC1}" type="slidenum">
              <a:rPr lang="en-US" smtClean="0"/>
              <a:t>‹#›</a:t>
            </a:fld>
            <a:endParaRPr lang="en-US"/>
          </a:p>
        </p:txBody>
      </p:sp>
    </p:spTree>
    <p:extLst>
      <p:ext uri="{BB962C8B-B14F-4D97-AF65-F5344CB8AC3E}">
        <p14:creationId xmlns:p14="http://schemas.microsoft.com/office/powerpoint/2010/main" val="11554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adoop.apache.org/core/docs/current/core-default.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hadoop.apache.org/core/docs/current/mapred-default.html" TargetMode="External"/><Relationship Id="rId4" Type="http://schemas.openxmlformats.org/officeDocument/2006/relationships/hyperlink" Target="http://hadoop.apache.org/core/docs/current/hdfs-default.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46F012-E330-4B7B-99A9-EC70A75C1DC1}" type="slidenum">
              <a:rPr lang="en-US" smtClean="0"/>
              <a:t>1</a:t>
            </a:fld>
            <a:endParaRPr lang="en-US"/>
          </a:p>
        </p:txBody>
      </p:sp>
    </p:spTree>
    <p:extLst>
      <p:ext uri="{BB962C8B-B14F-4D97-AF65-F5344CB8AC3E}">
        <p14:creationId xmlns:p14="http://schemas.microsoft.com/office/powerpoint/2010/main" val="375631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the example, we see snippets from the standard word count example in Hadoop’s documentation.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There are two basic things happening. First, the Mapper above looks at a data set and reads it line by line.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Then, the Mapper’s </a:t>
            </a:r>
            <a:r>
              <a:rPr lang="en-US" sz="1200" b="0" i="0" kern="1200" dirty="0" err="1" smtClean="0">
                <a:solidFill>
                  <a:schemeClr val="tx1"/>
                </a:solidFill>
                <a:effectLst/>
                <a:latin typeface="+mn-lt"/>
                <a:ea typeface="+mn-ea"/>
                <a:cs typeface="+mn-cs"/>
              </a:rPr>
              <a:t>StringTokenizer</a:t>
            </a:r>
            <a:r>
              <a:rPr lang="en-US" sz="1200" b="0" i="0" kern="1200" dirty="0" smtClean="0">
                <a:solidFill>
                  <a:schemeClr val="tx1"/>
                </a:solidFill>
                <a:effectLst/>
                <a:latin typeface="+mn-lt"/>
                <a:ea typeface="+mn-ea"/>
                <a:cs typeface="+mn-cs"/>
              </a:rPr>
              <a:t> function splits each line into words as key value pairs—this is what generates the intermediate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clarify, there is a key value pair for each instance of each word in the input file. </a:t>
            </a:r>
          </a:p>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18</a:t>
            </a:fld>
            <a:endParaRPr lang="en-US"/>
          </a:p>
        </p:txBody>
      </p:sp>
    </p:spTree>
    <p:extLst>
      <p:ext uri="{BB962C8B-B14F-4D97-AF65-F5344CB8AC3E}">
        <p14:creationId xmlns:p14="http://schemas.microsoft.com/office/powerpoint/2010/main" val="50962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we can see that the reducer code has received the key value pairs, counts each instance, and writes the information to disk.</a:t>
            </a:r>
            <a:endParaRPr lang="en-US" dirty="0" smtClean="0"/>
          </a:p>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19</a:t>
            </a:fld>
            <a:endParaRPr lang="en-US"/>
          </a:p>
        </p:txBody>
      </p:sp>
    </p:spTree>
    <p:extLst>
      <p:ext uri="{BB962C8B-B14F-4D97-AF65-F5344CB8AC3E}">
        <p14:creationId xmlns:p14="http://schemas.microsoft.com/office/powerpoint/2010/main" val="6183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major advantage of HDFS are that it provides very high input and output speeds.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This is critical for good performance for highly parallel programs since as the number of processors involved in working on a problem increases, the overall demand for input data increases as does the overall rate that output is produced.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HDFS provides very high bandwidth by storing chunks of files scattered throughout the Hadoop cluster.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By clever choice of where individual tasks are run and because files are stored in multiple places, tasks are placed near their input data and output data is largely stored where it is created. </a:t>
            </a:r>
            <a:endParaRPr lang="en-US" dirty="0" smtClean="0"/>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46F012-E330-4B7B-99A9-EC70A75C1DC1}" type="slidenum">
              <a:rPr lang="en-US" smtClean="0"/>
              <a:t>22</a:t>
            </a:fld>
            <a:endParaRPr lang="en-US"/>
          </a:p>
        </p:txBody>
      </p:sp>
    </p:spTree>
    <p:extLst>
      <p:ext uri="{BB962C8B-B14F-4D97-AF65-F5344CB8AC3E}">
        <p14:creationId xmlns:p14="http://schemas.microsoft.com/office/powerpoint/2010/main" val="254433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lvl="2" indent="0">
              <a:spcBef>
                <a:spcPts val="1200"/>
              </a:spcBef>
              <a:spcAft>
                <a:spcPts val="200"/>
              </a:spcAft>
              <a:buSzPct val="100000"/>
              <a:buNone/>
            </a:pPr>
            <a:r>
              <a:rPr lang="en-US" sz="2800" dirty="0" smtClean="0"/>
              <a:t>(Read-only pre done</a:t>
            </a:r>
            <a:r>
              <a:rPr lang="en-US" sz="2800" baseline="0" dirty="0" smtClean="0"/>
              <a:t> </a:t>
            </a:r>
            <a:r>
              <a:rPr lang="en-US" sz="2800" dirty="0" smtClean="0"/>
              <a:t>default configuration - </a:t>
            </a:r>
            <a:r>
              <a:rPr lang="en-US" sz="2800" dirty="0" err="1" smtClean="0">
                <a:hlinkClick r:id="rId3"/>
              </a:rPr>
              <a:t>src</a:t>
            </a:r>
            <a:r>
              <a:rPr lang="en-US" sz="2800" dirty="0" smtClean="0">
                <a:hlinkClick r:id="rId3"/>
              </a:rPr>
              <a:t>/core/core-default.xml</a:t>
            </a:r>
            <a:r>
              <a:rPr lang="en-US" sz="2800" dirty="0" smtClean="0"/>
              <a:t>, </a:t>
            </a:r>
            <a:r>
              <a:rPr lang="en-US" sz="2800" dirty="0" err="1" smtClean="0">
                <a:hlinkClick r:id="rId4"/>
              </a:rPr>
              <a:t>src</a:t>
            </a:r>
            <a:r>
              <a:rPr lang="en-US" sz="2800" dirty="0" smtClean="0">
                <a:hlinkClick r:id="rId4"/>
              </a:rPr>
              <a:t>/</a:t>
            </a:r>
            <a:r>
              <a:rPr lang="en-US" sz="2800" dirty="0" err="1" smtClean="0">
                <a:hlinkClick r:id="rId4"/>
              </a:rPr>
              <a:t>hdfs</a:t>
            </a:r>
            <a:r>
              <a:rPr lang="en-US" sz="2800" dirty="0" smtClean="0">
                <a:hlinkClick r:id="rId4"/>
              </a:rPr>
              <a:t>/hdfs-default.xml</a:t>
            </a:r>
            <a:r>
              <a:rPr lang="en-US" sz="2800" dirty="0" smtClean="0"/>
              <a:t>  </a:t>
            </a:r>
            <a:r>
              <a:rPr lang="en-US" sz="2800" dirty="0" err="1" smtClean="0">
                <a:hlinkClick r:id="rId5"/>
              </a:rPr>
              <a:t>src</a:t>
            </a:r>
            <a:r>
              <a:rPr lang="en-US" sz="2800" dirty="0" smtClean="0">
                <a:hlinkClick r:id="rId5"/>
              </a:rPr>
              <a:t>/</a:t>
            </a:r>
            <a:r>
              <a:rPr lang="en-US" sz="2800" dirty="0" err="1" smtClean="0">
                <a:hlinkClick r:id="rId5"/>
              </a:rPr>
              <a:t>mapred</a:t>
            </a:r>
            <a:r>
              <a:rPr lang="en-US" sz="2800" dirty="0" smtClean="0">
                <a:hlinkClick r:id="rId5"/>
              </a:rPr>
              <a:t>/mapred-default.xml</a:t>
            </a:r>
            <a:r>
              <a:rPr lang="en-US" sz="2800" dirty="0" smtClean="0"/>
              <a:t>.)</a:t>
            </a:r>
          </a:p>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23</a:t>
            </a:fld>
            <a:endParaRPr lang="en-US"/>
          </a:p>
        </p:txBody>
      </p:sp>
    </p:spTree>
    <p:extLst>
      <p:ext uri="{BB962C8B-B14F-4D97-AF65-F5344CB8AC3E}">
        <p14:creationId xmlns:p14="http://schemas.microsoft.com/office/powerpoint/2010/main" val="419381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26</a:t>
            </a:fld>
            <a:endParaRPr lang="en-US"/>
          </a:p>
        </p:txBody>
      </p:sp>
    </p:spTree>
    <p:extLst>
      <p:ext uri="{BB962C8B-B14F-4D97-AF65-F5344CB8AC3E}">
        <p14:creationId xmlns:p14="http://schemas.microsoft.com/office/powerpoint/2010/main" val="382679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Economical (Cost Effective):</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No license</a:t>
            </a:r>
          </a:p>
          <a:p>
            <a:pPr lvl="2" fontAlgn="base"/>
            <a:r>
              <a:rPr lang="en-US" sz="1200" b="0" i="0" kern="1200" dirty="0" smtClean="0">
                <a:solidFill>
                  <a:schemeClr val="tx1"/>
                </a:solidFill>
                <a:effectLst/>
                <a:latin typeface="+mn-lt"/>
                <a:ea typeface="+mn-ea"/>
                <a:cs typeface="+mn-cs"/>
              </a:rPr>
              <a:t>• It's an open source framework ,</a:t>
            </a:r>
          </a:p>
          <a:p>
            <a:pPr lvl="2" fontAlgn="base"/>
            <a:r>
              <a:rPr lang="en-US" sz="1200" b="0" i="0" kern="1200" dirty="0" smtClean="0">
                <a:solidFill>
                  <a:schemeClr val="tx1"/>
                </a:solidFill>
                <a:effectLst/>
                <a:latin typeface="+mn-lt"/>
                <a:ea typeface="+mn-ea"/>
                <a:cs typeface="+mn-cs"/>
              </a:rPr>
              <a:t>• If you buy it </a:t>
            </a:r>
            <a:r>
              <a:rPr lang="en-US" sz="1200" b="0" i="0" kern="1200" dirty="0" smtClean="0">
                <a:solidFill>
                  <a:schemeClr val="tx1"/>
                </a:solidFill>
                <a:effectLst/>
                <a:latin typeface="+mn-lt"/>
                <a:ea typeface="+mn-ea"/>
                <a:cs typeface="+mn-cs"/>
              </a:rPr>
              <a:t>from Platforms like </a:t>
            </a:r>
            <a:r>
              <a:rPr lang="en-US" sz="1200" b="0" i="0" kern="1200" dirty="0" err="1" smtClean="0">
                <a:solidFill>
                  <a:schemeClr val="tx1"/>
                </a:solidFill>
                <a:effectLst/>
                <a:latin typeface="+mn-lt"/>
                <a:ea typeface="+mn-ea"/>
                <a:cs typeface="+mn-cs"/>
              </a:rPr>
              <a:t>Hortonworks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which are different distributions of Hadoop then also its totally free.</a:t>
            </a:r>
          </a:p>
          <a:p>
            <a:pPr lvl="1" fontAlgn="base"/>
            <a:r>
              <a:rPr lang="en-US" sz="1200" b="1" i="0" kern="1200" dirty="0" smtClean="0">
                <a:solidFill>
                  <a:schemeClr val="tx1"/>
                </a:solidFill>
                <a:effectLst/>
                <a:latin typeface="+mn-lt"/>
                <a:ea typeface="+mn-ea"/>
                <a:cs typeface="+mn-cs"/>
              </a:rPr>
              <a:t>Flexible: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Hadoop is schema-less, and can absorb any type of data, structured or not, from any number of sources.</a:t>
            </a:r>
          </a:p>
          <a:p>
            <a:pPr lvl="2" fontAlgn="base"/>
            <a:r>
              <a:rPr lang="en-US" sz="1200" b="0" i="0" kern="1200" dirty="0" smtClean="0">
                <a:solidFill>
                  <a:schemeClr val="tx1"/>
                </a:solidFill>
                <a:effectLst/>
                <a:latin typeface="+mn-lt"/>
                <a:ea typeface="+mn-ea"/>
                <a:cs typeface="+mn-cs"/>
              </a:rPr>
              <a:t>• Data from multiple sources can be joined enabling deeper analyses than any one system can provide.</a:t>
            </a:r>
          </a:p>
          <a:p>
            <a:pPr lvl="1" fontAlgn="base"/>
            <a:r>
              <a:rPr lang="en-US" sz="1200" b="1" i="0" kern="1200" dirty="0" smtClean="0">
                <a:solidFill>
                  <a:schemeClr val="tx1"/>
                </a:solidFill>
                <a:effectLst/>
                <a:latin typeface="+mn-lt"/>
                <a:ea typeface="+mn-ea"/>
                <a:cs typeface="+mn-cs"/>
              </a:rPr>
              <a:t>Scalable: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New nodes can be added without needing to change data formats, how data is loaded, how jobs are written, or the</a:t>
            </a:r>
            <a:r>
              <a:rPr lang="en-US" sz="1200" b="0" i="0" kern="1200" baseline="0" dirty="0" smtClean="0">
                <a:solidFill>
                  <a:schemeClr val="tx1"/>
                </a:solidFill>
                <a:effectLst/>
                <a:latin typeface="+mn-lt"/>
                <a:ea typeface="+mn-ea"/>
                <a:cs typeface="+mn-cs"/>
              </a:rPr>
              <a:t>    </a:t>
            </a:r>
          </a:p>
          <a:p>
            <a:pPr lvl="1" fontAlgn="base"/>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applications on top.</a:t>
            </a:r>
          </a:p>
          <a:p>
            <a:pPr lvl="2" fontAlgn="base"/>
            <a:r>
              <a:rPr lang="en-US" sz="1200" b="0" i="0" kern="1200" dirty="0" smtClean="0">
                <a:solidFill>
                  <a:schemeClr val="tx1"/>
                </a:solidFill>
                <a:effectLst/>
                <a:latin typeface="+mn-lt"/>
                <a:ea typeface="+mn-ea"/>
                <a:cs typeface="+mn-cs"/>
              </a:rPr>
              <a:t>• You can add as many number of nodes as you want depending upon the data size and business requirement.</a:t>
            </a:r>
          </a:p>
          <a:p>
            <a:pPr lvl="2" fontAlgn="base"/>
            <a:r>
              <a:rPr lang="en-US" sz="1200" b="0" i="0" kern="1200" dirty="0" smtClean="0">
                <a:solidFill>
                  <a:schemeClr val="tx1"/>
                </a:solidFill>
                <a:effectLst/>
                <a:latin typeface="+mn-lt"/>
                <a:ea typeface="+mn-ea"/>
                <a:cs typeface="+mn-cs"/>
              </a:rPr>
              <a:t>• Can process really large data (petabytes)</a:t>
            </a:r>
          </a:p>
          <a:p>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Reliable and Fault Tolerant: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When you lose a node, the system redirects work to another location of the data and continues processing without missing a </a:t>
            </a:r>
          </a:p>
          <a:p>
            <a:r>
              <a:rPr lang="en-US" sz="1200" b="0" i="0" kern="1200" dirty="0" smtClean="0">
                <a:solidFill>
                  <a:schemeClr val="tx1"/>
                </a:solidFill>
                <a:effectLst/>
                <a:latin typeface="+mn-lt"/>
                <a:ea typeface="+mn-ea"/>
                <a:cs typeface="+mn-cs"/>
              </a:rPr>
              <a:t>	   beat.</a:t>
            </a:r>
          </a:p>
          <a:p>
            <a:pPr lvl="2" fontAlgn="base"/>
            <a:r>
              <a:rPr lang="en-US" sz="1200" b="0" i="0" kern="1200" dirty="0" smtClean="0">
                <a:solidFill>
                  <a:schemeClr val="tx1"/>
                </a:solidFill>
                <a:effectLst/>
                <a:latin typeface="+mn-lt"/>
                <a:ea typeface="+mn-ea"/>
                <a:cs typeface="+mn-cs"/>
              </a:rPr>
              <a:t>• Handles replication</a:t>
            </a:r>
          </a:p>
          <a:p>
            <a:pPr lvl="1" fontAlgn="base"/>
            <a:r>
              <a:rPr lang="en-US" sz="1200" b="1" i="0" kern="1200" dirty="0" smtClean="0">
                <a:solidFill>
                  <a:schemeClr val="tx1"/>
                </a:solidFill>
                <a:effectLst/>
                <a:latin typeface="+mn-lt"/>
                <a:ea typeface="+mn-ea"/>
                <a:cs typeface="+mn-cs"/>
              </a:rPr>
              <a:t>Smart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Optimized Compression</a:t>
            </a:r>
          </a:p>
          <a:p>
            <a:pPr lvl="2" fontAlgn="base"/>
            <a:r>
              <a:rPr lang="en-US" sz="1200" b="0" i="0" kern="1200" dirty="0" smtClean="0">
                <a:solidFill>
                  <a:schemeClr val="tx1"/>
                </a:solidFill>
                <a:effectLst/>
                <a:latin typeface="+mn-lt"/>
                <a:ea typeface="+mn-ea"/>
                <a:cs typeface="+mn-cs"/>
              </a:rPr>
              <a:t>• Query Expression</a:t>
            </a:r>
          </a:p>
          <a:p>
            <a:pPr lvl="2" fontAlgn="base"/>
            <a:r>
              <a:rPr lang="en-US" sz="1200" b="0" i="0" kern="1200" dirty="0" smtClean="0">
                <a:solidFill>
                  <a:schemeClr val="tx1"/>
                </a:solidFill>
                <a:effectLst/>
                <a:latin typeface="+mn-lt"/>
                <a:ea typeface="+mn-ea"/>
                <a:cs typeface="+mn-cs"/>
              </a:rPr>
              <a:t>• Columnar Caching</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Solves Big data 3Vs problem: (</a:t>
            </a:r>
            <a:r>
              <a:rPr lang="en-US" sz="1200" b="1" i="0" kern="1200" dirty="0" err="1" smtClean="0">
                <a:solidFill>
                  <a:schemeClr val="tx1"/>
                </a:solidFill>
                <a:effectLst/>
                <a:latin typeface="+mn-lt"/>
                <a:ea typeface="+mn-ea"/>
                <a:cs typeface="+mn-cs"/>
              </a:rPr>
              <a:t>Volume,Velocity</a:t>
            </a:r>
            <a:r>
              <a:rPr lang="en-US" sz="1200" b="1" i="0" kern="1200" dirty="0" smtClean="0">
                <a:solidFill>
                  <a:schemeClr val="tx1"/>
                </a:solidFill>
                <a:effectLst/>
                <a:latin typeface="+mn-lt"/>
                <a:ea typeface="+mn-ea"/>
                <a:cs typeface="+mn-cs"/>
              </a:rPr>
              <a:t>, Variety) ++ (Veracity)</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Volume:</a:t>
            </a:r>
            <a:r>
              <a:rPr lang="en-US" sz="1200" b="0" i="0" kern="1200" dirty="0" smtClean="0">
                <a:solidFill>
                  <a:schemeClr val="tx1"/>
                </a:solidFill>
                <a:effectLst/>
                <a:latin typeface="+mn-lt"/>
                <a:ea typeface="+mn-ea"/>
                <a:cs typeface="+mn-cs"/>
              </a:rPr>
              <a:t> The benefit gained from the ability to process large amounts of information is the main attraction of big data analytics. More data leads to more accurate analysis.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If you could run that forecast taking into account 300 factors rather than 6, could you predict demand better?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Turn 12 terabytes of Tweets created each day into improved product sentiment analysis.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Convert 350 billion annual meter readings to better predict power consumption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Velocity:</a:t>
            </a:r>
            <a:r>
              <a:rPr lang="en-US" sz="1200" b="0" i="0" kern="1200" dirty="0" smtClean="0">
                <a:solidFill>
                  <a:schemeClr val="tx1"/>
                </a:solidFill>
                <a:effectLst/>
                <a:latin typeface="+mn-lt"/>
                <a:ea typeface="+mn-ea"/>
                <a:cs typeface="+mn-cs"/>
              </a:rPr>
              <a:t> Sometimes 2 minutes is too late. For time critical applications where Time is the core factor such that catching the frauds, catching the hackers, running status of train, big data must be used as it streams into your enterprise in order to maximize its value. Not only is the volume of data large, it is arriving ever more rapidly.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Scrutinize 5 million trade events created each day to identify potential fraud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Analyze 500 million daily call detail records in real-time to predict customer churn faster </a:t>
            </a:r>
            <a:r>
              <a:rPr lang="en-US" sz="1200" b="0" i="0" kern="1200" dirty="0" err="1" smtClean="0">
                <a:solidFill>
                  <a:schemeClr val="tx1"/>
                </a:solidFill>
                <a:effectLst/>
                <a:latin typeface="+mn-lt"/>
                <a:ea typeface="+mn-ea"/>
                <a:cs typeface="+mn-cs"/>
              </a:rPr>
              <a:t>œmachine</a:t>
            </a:r>
            <a:r>
              <a:rPr lang="en-US" sz="1200" b="0" i="0" kern="1200" dirty="0" smtClean="0">
                <a:solidFill>
                  <a:schemeClr val="tx1"/>
                </a:solidFill>
                <a:effectLst/>
                <a:latin typeface="+mn-lt"/>
                <a:ea typeface="+mn-ea"/>
                <a:cs typeface="+mn-cs"/>
              </a:rPr>
              <a:t> data  generated on the factory floor or trading data generated by financial markets.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Variety:</a:t>
            </a:r>
            <a:r>
              <a:rPr lang="en-US" sz="1200" b="0" i="0" kern="1200" dirty="0" smtClean="0">
                <a:solidFill>
                  <a:schemeClr val="tx1"/>
                </a:solidFill>
                <a:effectLst/>
                <a:latin typeface="+mn-lt"/>
                <a:ea typeface="+mn-ea"/>
                <a:cs typeface="+mn-cs"/>
              </a:rPr>
              <a:t> Big data includes both structured and unstructured data such as text, sensor data, audio, video, click streams, log files and more. New insights are found when analyzing these data types together.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Monitor 100's of live video feeds from surveillance cameras to target points of interest Exploit the 80% data growth in images, video and documents to improve customer satisfaction.</a:t>
            </a:r>
          </a:p>
          <a:p>
            <a:pPr fontAlgn="base"/>
            <a:r>
              <a:rPr lang="en-US" sz="1200" b="0" i="0" kern="1200" dirty="0" smtClean="0">
                <a:solidFill>
                  <a:schemeClr val="tx1"/>
                </a:solidFill>
                <a:effectLst/>
                <a:latin typeface="+mn-lt"/>
                <a:ea typeface="+mn-ea"/>
                <a:cs typeface="+mn-cs"/>
              </a:rPr>
              <a:t>All these types of data can have a significant effect on a business. Finding out quickly what the data means and understanding its importance provides a business with an ongoing advantage as well as the opportunity to realize competitive benefits.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4th Challenge “ Veracity:</a:t>
            </a:r>
          </a:p>
          <a:p>
            <a:r>
              <a:rPr lang="en-US" dirty="0" smtClean="0"/>
              <a:t/>
            </a:r>
            <a:br>
              <a:rPr lang="en-US" dirty="0" smtClean="0"/>
            </a:br>
            <a:r>
              <a:rPr lang="en-US" sz="1200" b="0" i="0" kern="1200" dirty="0" smtClean="0">
                <a:solidFill>
                  <a:schemeClr val="tx1"/>
                </a:solidFill>
                <a:effectLst/>
                <a:latin typeface="+mn-lt"/>
                <a:ea typeface="+mn-ea"/>
                <a:cs typeface="+mn-cs"/>
              </a:rPr>
              <a:t>There is a 4th challenge - veracity.  </a:t>
            </a:r>
            <a:r>
              <a:rPr lang="en-US" dirty="0" smtClean="0"/>
              <a:t/>
            </a:r>
            <a:br>
              <a:rPr lang="en-US" dirty="0" smtClean="0"/>
            </a:br>
            <a:r>
              <a:rPr lang="en-US" sz="1200" b="1" i="0" kern="1200" dirty="0" smtClean="0">
                <a:solidFill>
                  <a:schemeClr val="tx1"/>
                </a:solidFill>
                <a:effectLst/>
                <a:latin typeface="+mn-lt"/>
                <a:ea typeface="+mn-ea"/>
                <a:cs typeface="+mn-cs"/>
              </a:rPr>
              <a:t>There is one common problem to trust on the data, data accuracy and data sources.</a:t>
            </a:r>
            <a:r>
              <a:rPr lang="en-US" sz="1200" b="0" i="0" kern="1200" dirty="0" smtClean="0">
                <a:solidFill>
                  <a:schemeClr val="tx1"/>
                </a:solidFill>
                <a:effectLst/>
                <a:latin typeface="+mn-lt"/>
                <a:ea typeface="+mn-ea"/>
                <a:cs typeface="+mn-cs"/>
              </a:rPr>
              <a:t> Any business should have some basic idea of these (data accuracy and data sources) to make decision where data is one factor. Now the Big Data obviously would amplify and extend this problem due to 3V's i.e. big data contains variety and vast data . </a:t>
            </a:r>
          </a:p>
          <a:p>
            <a:pPr lvl="2" fontAlgn="base"/>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46F012-E330-4B7B-99A9-EC70A75C1DC1}" type="slidenum">
              <a:rPr lang="en-US" smtClean="0"/>
              <a:t>37</a:t>
            </a:fld>
            <a:endParaRPr lang="en-US"/>
          </a:p>
        </p:txBody>
      </p:sp>
    </p:spTree>
    <p:extLst>
      <p:ext uri="{BB962C8B-B14F-4D97-AF65-F5344CB8AC3E}">
        <p14:creationId xmlns:p14="http://schemas.microsoft.com/office/powerpoint/2010/main" val="357772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  Hadoop is one of the most popular environment to work with Big data and to solve Big data problems.</a:t>
            </a:r>
          </a:p>
          <a:p>
            <a:pPr fontAlgn="base"/>
            <a:r>
              <a:rPr lang="en-US" dirty="0" smtClean="0"/>
              <a:t>•  The Hadoop framework itself is mostly written in the Java programming language, with some native code in C and command line utilities written as shell-scripts</a:t>
            </a:r>
          </a:p>
          <a:p>
            <a:pPr fontAlgn="base"/>
            <a:r>
              <a:rPr lang="en-US" dirty="0" smtClean="0"/>
              <a:t>•  All the modules in Hadoop are designed with a fundamental assumption that hardware failures (of individual machines, or racks of machines) are common and thus </a:t>
            </a:r>
          </a:p>
          <a:p>
            <a:pPr fontAlgn="base"/>
            <a:r>
              <a:rPr lang="en-US" dirty="0" smtClean="0"/>
              <a:t>   </a:t>
            </a:r>
            <a:r>
              <a:rPr lang="en-US" baseline="0" dirty="0" smtClean="0"/>
              <a:t> </a:t>
            </a:r>
            <a:r>
              <a:rPr lang="en-US" dirty="0" smtClean="0"/>
              <a:t>should be automatically handled in software by the framework. (Fault </a:t>
            </a:r>
            <a:r>
              <a:rPr lang="en-US" dirty="0" err="1" smtClean="0"/>
              <a:t>Tolerence</a:t>
            </a:r>
            <a:r>
              <a:rPr lang="en-US" dirty="0" smtClean="0"/>
              <a: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Hadoop allows </a:t>
            </a:r>
            <a:r>
              <a:rPr lang="en-US" sz="1200" b="0" i="0" kern="1200" dirty="0" smtClean="0">
                <a:solidFill>
                  <a:schemeClr val="tx1"/>
                </a:solidFill>
                <a:effectLst/>
                <a:latin typeface="+mn-lt"/>
                <a:ea typeface="+mn-ea"/>
                <a:cs typeface="+mn-cs"/>
              </a:rPr>
              <a:t>you to store large amount of data on clusters of low cost commodity </a:t>
            </a:r>
            <a:r>
              <a:rPr lang="en-US" sz="1200" b="0" i="0" kern="1200" dirty="0" smtClean="0">
                <a:solidFill>
                  <a:schemeClr val="tx1"/>
                </a:solidFill>
                <a:effectLst/>
                <a:latin typeface="+mn-lt"/>
                <a:ea typeface="+mn-ea"/>
                <a:cs typeface="+mn-cs"/>
              </a:rPr>
              <a:t>hardware (HDFS</a:t>
            </a:r>
            <a:r>
              <a:rPr lang="en-US" sz="1200" b="0" i="0" kern="1200" baseline="0" dirty="0" smtClean="0">
                <a:solidFill>
                  <a:schemeClr val="tx1"/>
                </a:solidFill>
                <a:effectLst/>
                <a:latin typeface="+mn-lt"/>
                <a:ea typeface="+mn-ea"/>
                <a:cs typeface="+mn-cs"/>
              </a:rPr>
              <a:t> Rack Structures)</a:t>
            </a:r>
            <a:endParaRPr lang="en-US" sz="1200" b="0"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Hadoop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Provides </a:t>
            </a:r>
            <a:r>
              <a:rPr lang="en-US" sz="1200" b="0" i="0" kern="1200" dirty="0" smtClean="0">
                <a:solidFill>
                  <a:schemeClr val="tx1"/>
                </a:solidFill>
                <a:effectLst/>
                <a:latin typeface="+mn-lt"/>
                <a:ea typeface="+mn-ea"/>
                <a:cs typeface="+mn-cs"/>
              </a:rPr>
              <a:t>you the capability to process that distributed data using simple programming </a:t>
            </a:r>
            <a:r>
              <a:rPr lang="en-US" sz="1200" b="0" i="0" kern="1200" dirty="0" smtClean="0">
                <a:solidFill>
                  <a:schemeClr val="tx1"/>
                </a:solidFill>
                <a:effectLst/>
                <a:latin typeface="+mn-lt"/>
                <a:ea typeface="+mn-ea"/>
                <a:cs typeface="+mn-cs"/>
              </a:rPr>
              <a:t>model</a:t>
            </a:r>
            <a:r>
              <a:rPr lang="en-US" sz="1200" b="0" i="0" kern="1200" baseline="0" dirty="0" smtClean="0">
                <a:solidFill>
                  <a:schemeClr val="tx1"/>
                </a:solidFill>
                <a:effectLst/>
                <a:latin typeface="+mn-lt"/>
                <a:ea typeface="+mn-ea"/>
                <a:cs typeface="+mn-cs"/>
              </a:rPr>
              <a:t> (HIVE)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3</a:t>
            </a:fld>
            <a:endParaRPr lang="en-US"/>
          </a:p>
        </p:txBody>
      </p:sp>
    </p:spTree>
    <p:extLst>
      <p:ext uri="{BB962C8B-B14F-4D97-AF65-F5344CB8AC3E}">
        <p14:creationId xmlns:p14="http://schemas.microsoft.com/office/powerpoint/2010/main" val="47029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4</a:t>
            </a:fld>
            <a:endParaRPr lang="en-US"/>
          </a:p>
        </p:txBody>
      </p:sp>
    </p:spTree>
    <p:extLst>
      <p:ext uri="{BB962C8B-B14F-4D97-AF65-F5344CB8AC3E}">
        <p14:creationId xmlns:p14="http://schemas.microsoft.com/office/powerpoint/2010/main" val="409386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 Storage</a:t>
            </a:r>
          </a:p>
          <a:p>
            <a:r>
              <a:rPr lang="en-US" dirty="0" err="1" smtClean="0"/>
              <a:t>MapReduce</a:t>
            </a:r>
            <a:r>
              <a:rPr lang="en-US" baseline="0" dirty="0" smtClean="0"/>
              <a:t> – Processing</a:t>
            </a:r>
          </a:p>
          <a:p>
            <a:r>
              <a:rPr lang="en-US" baseline="0" dirty="0" err="1" smtClean="0"/>
              <a:t>HCatalog</a:t>
            </a:r>
            <a:r>
              <a:rPr lang="en-US" baseline="0" dirty="0" smtClean="0"/>
              <a:t> – Meta Data</a:t>
            </a:r>
          </a:p>
          <a:p>
            <a:r>
              <a:rPr lang="en-US" baseline="0" dirty="0" smtClean="0"/>
              <a:t>HIVE – Querying the Data</a:t>
            </a:r>
          </a:p>
          <a:p>
            <a:r>
              <a:rPr lang="en-US" baseline="0" dirty="0" smtClean="0"/>
              <a:t>PIG – Data Optimizations</a:t>
            </a:r>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6</a:t>
            </a:fld>
            <a:endParaRPr lang="en-US"/>
          </a:p>
        </p:txBody>
      </p:sp>
    </p:spTree>
    <p:extLst>
      <p:ext uri="{BB962C8B-B14F-4D97-AF65-F5344CB8AC3E}">
        <p14:creationId xmlns:p14="http://schemas.microsoft.com/office/powerpoint/2010/main" val="391121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HDFS is responsible for distributing the data across the </a:t>
            </a:r>
            <a:r>
              <a:rPr lang="en-US" dirty="0" err="1" smtClean="0"/>
              <a:t>DataNodes</a:t>
            </a:r>
            <a:endParaRPr lang="en-US" dirty="0" smtClean="0"/>
          </a:p>
          <a:p>
            <a:r>
              <a:rPr lang="en-US" dirty="0" smtClean="0"/>
              <a:t>• HDFS </a:t>
            </a:r>
            <a:r>
              <a:rPr lang="en-US" dirty="0" smtClean="0"/>
              <a:t>does the administrative jobs like addition of the nodes from cluster , removal of the nodes from </a:t>
            </a:r>
            <a:r>
              <a:rPr lang="en-US" dirty="0" smtClean="0"/>
              <a:t>cluster</a:t>
            </a:r>
          </a:p>
          <a:p>
            <a:r>
              <a:rPr lang="en-US" dirty="0" smtClean="0"/>
              <a:t>• HDFS is also responsible to do the recovery of </a:t>
            </a:r>
            <a:r>
              <a:rPr lang="en-US" dirty="0" err="1" smtClean="0"/>
              <a:t>DataNodes</a:t>
            </a:r>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7</a:t>
            </a:fld>
            <a:endParaRPr lang="en-US"/>
          </a:p>
        </p:txBody>
      </p:sp>
    </p:spTree>
    <p:extLst>
      <p:ext uri="{BB962C8B-B14F-4D97-AF65-F5344CB8AC3E}">
        <p14:creationId xmlns:p14="http://schemas.microsoft.com/office/powerpoint/2010/main" val="164385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Name Node: </a:t>
            </a:r>
            <a:r>
              <a:rPr lang="en-US" dirty="0" smtClean="0"/>
              <a:t/>
            </a:r>
            <a:br>
              <a:rPr lang="en-US" dirty="0" smtClean="0"/>
            </a:br>
            <a:r>
              <a:rPr lang="en-US" sz="1200" b="0" i="0" kern="1200" dirty="0" smtClean="0">
                <a:solidFill>
                  <a:schemeClr val="tx1"/>
                </a:solidFill>
                <a:effectLst/>
                <a:latin typeface="+mn-lt"/>
                <a:ea typeface="+mn-ea"/>
                <a:cs typeface="+mn-cs"/>
              </a:rPr>
              <a:t>It is the admin / master of the system.</a:t>
            </a:r>
          </a:p>
          <a:p>
            <a:pPr lvl="1" fontAlgn="base"/>
            <a:r>
              <a:rPr lang="en-US" sz="1200" b="0" i="0" kern="1200" dirty="0" smtClean="0">
                <a:solidFill>
                  <a:schemeClr val="tx1"/>
                </a:solidFill>
                <a:effectLst/>
                <a:latin typeface="+mn-lt"/>
                <a:ea typeface="+mn-ea"/>
                <a:cs typeface="+mn-cs"/>
              </a:rPr>
              <a:t>• It manages the blocks which are present on the Data Node.</a:t>
            </a:r>
          </a:p>
          <a:p>
            <a:pPr lvl="1" fontAlgn="base"/>
            <a:r>
              <a:rPr lang="en-US" sz="1200" b="0" i="0" kern="1200" dirty="0" smtClean="0">
                <a:solidFill>
                  <a:schemeClr val="tx1"/>
                </a:solidFill>
                <a:effectLst/>
                <a:latin typeface="+mn-lt"/>
                <a:ea typeface="+mn-ea"/>
                <a:cs typeface="+mn-cs"/>
              </a:rPr>
              <a:t>• Name Node stores the meta-data and it runs on high quality hardware.</a:t>
            </a:r>
          </a:p>
          <a:p>
            <a:pPr lvl="1" fontAlgn="base"/>
            <a:r>
              <a:rPr lang="en-US" sz="1200" b="0" i="0" kern="1200" dirty="0" smtClean="0">
                <a:solidFill>
                  <a:schemeClr val="tx1"/>
                </a:solidFill>
                <a:effectLst/>
                <a:latin typeface="+mn-lt"/>
                <a:ea typeface="+mn-ea"/>
                <a:cs typeface="+mn-cs"/>
              </a:rPr>
              <a:t>• It is single entry point for any of the failures happening in Hadoop Cluster.</a:t>
            </a:r>
          </a:p>
          <a:p>
            <a:pPr fontAlgn="base"/>
            <a:r>
              <a:rPr lang="en-US" sz="1200" b="1" i="0" kern="1200" dirty="0" smtClean="0">
                <a:solidFill>
                  <a:schemeClr val="tx1"/>
                </a:solidFill>
                <a:effectLst/>
                <a:latin typeface="+mn-lt"/>
                <a:ea typeface="+mn-ea"/>
                <a:cs typeface="+mn-cs"/>
              </a:rPr>
              <a:t>Data Node: </a:t>
            </a:r>
            <a:r>
              <a:rPr lang="en-US" dirty="0" smtClean="0"/>
              <a:t/>
            </a:r>
            <a:br>
              <a:rPr lang="en-US" dirty="0" smtClean="0"/>
            </a:br>
            <a:r>
              <a:rPr lang="en-US" sz="1200" b="0" i="0" kern="1200" dirty="0" smtClean="0">
                <a:solidFill>
                  <a:schemeClr val="tx1"/>
                </a:solidFill>
                <a:effectLst/>
                <a:latin typeface="+mn-lt"/>
                <a:ea typeface="+mn-ea"/>
                <a:cs typeface="+mn-cs"/>
              </a:rPr>
              <a:t>These are the slaves which are deployed on each machine.</a:t>
            </a:r>
          </a:p>
          <a:p>
            <a:pPr lvl="1" fontAlgn="base"/>
            <a:r>
              <a:rPr lang="en-US" sz="1200" b="0" i="0" kern="1200" dirty="0" smtClean="0">
                <a:solidFill>
                  <a:schemeClr val="tx1"/>
                </a:solidFill>
                <a:effectLst/>
                <a:latin typeface="+mn-lt"/>
                <a:ea typeface="+mn-ea"/>
                <a:cs typeface="+mn-cs"/>
              </a:rPr>
              <a:t>• This is the place where actual data is stored.</a:t>
            </a:r>
          </a:p>
          <a:p>
            <a:pPr lvl="1" fontAlgn="base"/>
            <a:r>
              <a:rPr lang="en-US" sz="1200" b="0" i="0" kern="1200" dirty="0" smtClean="0">
                <a:solidFill>
                  <a:schemeClr val="tx1"/>
                </a:solidFill>
                <a:effectLst/>
                <a:latin typeface="+mn-lt"/>
                <a:ea typeface="+mn-ea"/>
                <a:cs typeface="+mn-cs"/>
              </a:rPr>
              <a:t>• It 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responsible for serving read and write requests for the clients.</a:t>
            </a:r>
          </a:p>
          <a:p>
            <a:pPr lvl="1" fontAlgn="base"/>
            <a:r>
              <a:rPr lang="en-US" sz="1200" b="0" i="0" kern="1200" dirty="0" smtClean="0">
                <a:solidFill>
                  <a:schemeClr val="tx1"/>
                </a:solidFill>
                <a:effectLst/>
                <a:latin typeface="+mn-lt"/>
                <a:ea typeface="+mn-ea"/>
                <a:cs typeface="+mn-cs"/>
              </a:rPr>
              <a:t>• Each Data Node holds a part of the overall data and processes the part of the data which it holds.</a:t>
            </a:r>
          </a:p>
          <a:p>
            <a:r>
              <a:rPr lang="en-US" sz="1200" b="1" i="0" kern="1200" dirty="0" smtClean="0">
                <a:solidFill>
                  <a:schemeClr val="tx1"/>
                </a:solidFill>
                <a:effectLst/>
                <a:latin typeface="+mn-lt"/>
                <a:ea typeface="+mn-ea"/>
                <a:cs typeface="+mn-cs"/>
              </a:rPr>
              <a:t>Backup Node: </a:t>
            </a:r>
            <a:r>
              <a:rPr lang="en-US" dirty="0" smtClean="0"/>
              <a:t/>
            </a:r>
            <a:br>
              <a:rPr lang="en-US" dirty="0" smtClean="0"/>
            </a:br>
            <a:r>
              <a:rPr lang="en-US" sz="1200" b="0" i="0" kern="1200" dirty="0" smtClean="0">
                <a:solidFill>
                  <a:schemeClr val="tx1"/>
                </a:solidFill>
                <a:effectLst/>
                <a:latin typeface="+mn-lt"/>
                <a:ea typeface="+mn-ea"/>
                <a:cs typeface="+mn-cs"/>
              </a:rPr>
              <a:t>This is responsible for performing periodic checkpoints. In the event of </a:t>
            </a:r>
            <a:r>
              <a:rPr lang="en-US" sz="1200" b="0" i="0" kern="1200" dirty="0" err="1" smtClean="0">
                <a:solidFill>
                  <a:schemeClr val="tx1"/>
                </a:solidFill>
                <a:effectLst/>
                <a:latin typeface="+mn-lt"/>
                <a:ea typeface="+mn-ea"/>
                <a:cs typeface="+mn-cs"/>
              </a:rPr>
              <a:t>NameNode</a:t>
            </a:r>
            <a:r>
              <a:rPr lang="en-US" sz="1200" b="0" i="0" kern="1200" dirty="0" smtClean="0">
                <a:solidFill>
                  <a:schemeClr val="tx1"/>
                </a:solidFill>
                <a:effectLst/>
                <a:latin typeface="+mn-lt"/>
                <a:ea typeface="+mn-ea"/>
                <a:cs typeface="+mn-cs"/>
              </a:rPr>
              <a:t> failure, you can restart the </a:t>
            </a:r>
            <a:r>
              <a:rPr lang="en-US" sz="1200" b="0" i="0" kern="1200" dirty="0" err="1" smtClean="0">
                <a:solidFill>
                  <a:schemeClr val="tx1"/>
                </a:solidFill>
                <a:effectLst/>
                <a:latin typeface="+mn-lt"/>
                <a:ea typeface="+mn-ea"/>
                <a:cs typeface="+mn-cs"/>
              </a:rPr>
              <a:t>NameNode</a:t>
            </a:r>
            <a:r>
              <a:rPr lang="en-US" sz="1200" b="0" i="0" kern="1200" dirty="0" smtClean="0">
                <a:solidFill>
                  <a:schemeClr val="tx1"/>
                </a:solidFill>
                <a:effectLst/>
                <a:latin typeface="+mn-lt"/>
                <a:ea typeface="+mn-ea"/>
                <a:cs typeface="+mn-cs"/>
              </a:rPr>
              <a:t> using the checkpoint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46F012-E330-4B7B-99A9-EC70A75C1DC1}" type="slidenum">
              <a:rPr lang="en-US" smtClean="0"/>
              <a:t>8</a:t>
            </a:fld>
            <a:endParaRPr lang="en-US"/>
          </a:p>
        </p:txBody>
      </p:sp>
    </p:spTree>
    <p:extLst>
      <p:ext uri="{BB962C8B-B14F-4D97-AF65-F5344CB8AC3E}">
        <p14:creationId xmlns:p14="http://schemas.microsoft.com/office/powerpoint/2010/main" val="25541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JobTracker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is the service in Hadoop which send map reduce tasks to specific nodes in the cluster, ideally the nodes that have the data, or at least are in the same rack.</a:t>
            </a:r>
          </a:p>
          <a:p>
            <a:pPr lvl="1" fontAlgn="base"/>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TaskTrackers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TaskTrackers</a:t>
            </a:r>
            <a:r>
              <a:rPr lang="en-US" sz="1200" b="0" i="0" kern="1200" dirty="0" smtClean="0">
                <a:solidFill>
                  <a:schemeClr val="tx1"/>
                </a:solidFill>
                <a:effectLst/>
                <a:latin typeface="+mn-lt"/>
                <a:ea typeface="+mn-ea"/>
                <a:cs typeface="+mn-cs"/>
              </a:rPr>
              <a:t> are the slaves which are deployed on each machine. They are responsible for running the map and reduce tasks as instructed by the </a:t>
            </a:r>
            <a:r>
              <a:rPr lang="en-US" sz="1200" b="0" i="0" kern="1200" dirty="0" err="1" smtClean="0">
                <a:solidFill>
                  <a:schemeClr val="tx1"/>
                </a:solidFill>
                <a:effectLst/>
                <a:latin typeface="+mn-lt"/>
                <a:ea typeface="+mn-ea"/>
                <a:cs typeface="+mn-cs"/>
              </a:rPr>
              <a:t>JobTracker</a:t>
            </a:r>
            <a:r>
              <a:rPr lang="en-US" sz="1200" b="0" i="0" kern="1200" dirty="0" smtClean="0">
                <a:solidFill>
                  <a:schemeClr val="tx1"/>
                </a:solidFill>
                <a:effectLst/>
                <a:latin typeface="+mn-lt"/>
                <a:ea typeface="+mn-ea"/>
                <a:cs typeface="+mn-cs"/>
              </a:rPr>
              <a:t>.</a:t>
            </a:r>
          </a:p>
          <a:p>
            <a:pPr lvl="1" fontAlgn="base"/>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JobHistoryServer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JobHistoryServer</a:t>
            </a:r>
            <a:r>
              <a:rPr lang="en-US" sz="1200" b="0" i="0" kern="1200" dirty="0" smtClean="0">
                <a:solidFill>
                  <a:schemeClr val="tx1"/>
                </a:solidFill>
                <a:effectLst/>
                <a:latin typeface="+mn-lt"/>
                <a:ea typeface="+mn-ea"/>
                <a:cs typeface="+mn-cs"/>
              </a:rPr>
              <a:t> is a daemon that serves historical information about completed applications.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13</a:t>
            </a:fld>
            <a:endParaRPr lang="en-US"/>
          </a:p>
        </p:txBody>
      </p:sp>
    </p:spTree>
    <p:extLst>
      <p:ext uri="{BB962C8B-B14F-4D97-AF65-F5344CB8AC3E}">
        <p14:creationId xmlns:p14="http://schemas.microsoft.com/office/powerpoint/2010/main" val="199292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Client applications submit map reduce jobs to the Job tracker.</a:t>
            </a:r>
            <a:br>
              <a:rPr lang="en-US" dirty="0" smtClean="0"/>
            </a:br>
            <a:r>
              <a:rPr lang="en-US" dirty="0" smtClean="0"/>
              <a:t>The </a:t>
            </a:r>
            <a:r>
              <a:rPr lang="en-US" dirty="0" err="1" smtClean="0"/>
              <a:t>JobTracker</a:t>
            </a:r>
            <a:r>
              <a:rPr lang="en-US" dirty="0" smtClean="0"/>
              <a:t> talks to the Name node to determine the location of the data</a:t>
            </a:r>
            <a:br>
              <a:rPr lang="en-US" dirty="0" smtClean="0"/>
            </a:br>
            <a:r>
              <a:rPr lang="en-US" dirty="0" smtClean="0"/>
              <a:t>The </a:t>
            </a:r>
            <a:r>
              <a:rPr lang="en-US" dirty="0" err="1" smtClean="0"/>
              <a:t>JobTracker</a:t>
            </a:r>
            <a:r>
              <a:rPr lang="en-US" dirty="0" smtClean="0"/>
              <a:t> locates </a:t>
            </a:r>
            <a:r>
              <a:rPr lang="en-US" dirty="0" err="1" smtClean="0"/>
              <a:t>Tasktracker</a:t>
            </a:r>
            <a:r>
              <a:rPr lang="en-US" dirty="0" smtClean="0"/>
              <a:t> nodes with available slots at or near the data.</a:t>
            </a:r>
            <a:br>
              <a:rPr lang="en-US" dirty="0" smtClean="0"/>
            </a:br>
            <a:r>
              <a:rPr lang="en-US" dirty="0" smtClean="0"/>
              <a:t>The </a:t>
            </a:r>
            <a:r>
              <a:rPr lang="en-US" dirty="0" err="1" smtClean="0"/>
              <a:t>JobTracker</a:t>
            </a:r>
            <a:r>
              <a:rPr lang="en-US" dirty="0" smtClean="0"/>
              <a:t> submits the work to the chosen </a:t>
            </a:r>
            <a:r>
              <a:rPr lang="en-US" dirty="0" err="1" smtClean="0"/>
              <a:t>Tasktracker</a:t>
            </a:r>
            <a:r>
              <a:rPr lang="en-US" dirty="0" smtClean="0"/>
              <a:t> nodes.</a:t>
            </a:r>
            <a:br>
              <a:rPr lang="en-US" dirty="0" smtClean="0"/>
            </a:br>
            <a:r>
              <a:rPr lang="en-US" dirty="0" smtClean="0"/>
              <a:t>The </a:t>
            </a:r>
            <a:r>
              <a:rPr lang="en-US" dirty="0" err="1" smtClean="0"/>
              <a:t>TaskTracker</a:t>
            </a:r>
            <a:r>
              <a:rPr lang="en-US" dirty="0" smtClean="0"/>
              <a:t> nodes are monitored. If they do not submit heartbeat signals often enough, they are deemed to have failed and the work is scheduled on a different </a:t>
            </a:r>
            <a:r>
              <a:rPr lang="en-US" dirty="0" err="1" smtClean="0"/>
              <a:t>TaskTracker</a:t>
            </a:r>
            <a:r>
              <a:rPr lang="en-US" dirty="0" smtClean="0"/>
              <a:t/>
            </a:r>
            <a:br>
              <a:rPr lang="en-US" dirty="0" smtClean="0"/>
            </a:br>
            <a:r>
              <a:rPr lang="en-US" dirty="0" smtClean="0"/>
              <a:t>When the work is completed, the </a:t>
            </a:r>
            <a:r>
              <a:rPr lang="en-US" dirty="0" err="1" smtClean="0"/>
              <a:t>JobTracker</a:t>
            </a:r>
            <a:r>
              <a:rPr lang="en-US" dirty="0" smtClean="0"/>
              <a:t> updates its status.</a:t>
            </a:r>
            <a:br>
              <a:rPr lang="en-US" dirty="0" smtClean="0"/>
            </a:br>
            <a:r>
              <a:rPr lang="en-US" dirty="0" smtClean="0"/>
              <a:t>Client applications can poll the </a:t>
            </a:r>
            <a:r>
              <a:rPr lang="en-US" dirty="0" err="1" smtClean="0"/>
              <a:t>JobTracker</a:t>
            </a:r>
            <a:r>
              <a:rPr lang="en-US" dirty="0" smtClean="0"/>
              <a:t> for information.</a:t>
            </a:r>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15</a:t>
            </a:fld>
            <a:endParaRPr lang="en-US"/>
          </a:p>
        </p:txBody>
      </p:sp>
    </p:spTree>
    <p:extLst>
      <p:ext uri="{BB962C8B-B14F-4D97-AF65-F5344CB8AC3E}">
        <p14:creationId xmlns:p14="http://schemas.microsoft.com/office/powerpoint/2010/main" val="77584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6F012-E330-4B7B-99A9-EC70A75C1DC1}" type="slidenum">
              <a:rPr lang="en-US" smtClean="0"/>
              <a:t>17</a:t>
            </a:fld>
            <a:endParaRPr lang="en-US"/>
          </a:p>
        </p:txBody>
      </p:sp>
    </p:spTree>
    <p:extLst>
      <p:ext uri="{BB962C8B-B14F-4D97-AF65-F5344CB8AC3E}">
        <p14:creationId xmlns:p14="http://schemas.microsoft.com/office/powerpoint/2010/main" val="73940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444191-8952-4536-9739-F9B179943CC4}"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32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A2C2AA-D3DA-411E-9AC8-9AA74285501E}"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265940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5BE12-6DB5-4B04-8CC9-6C3B56ADCDC8}"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28585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318764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6572F1-8F45-4D43-9073-20687CCF8AB8}"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4ED08F-5EA1-4FD8-8A86-E9DDBC4508FE}" type="datetime2">
              <a:rPr lang="en-US" smtClean="0"/>
              <a:t>Wednesday, February 25, 2015</a:t>
            </a:fld>
            <a:endParaRPr lang="en-US"/>
          </a:p>
        </p:txBody>
      </p:sp>
      <p:sp>
        <p:nvSpPr>
          <p:cNvPr id="6" name="Footer Placeholder 5"/>
          <p:cNvSpPr>
            <a:spLocks noGrp="1"/>
          </p:cNvSpPr>
          <p:nvPr>
            <p:ph type="ftr" sz="quarter" idx="11"/>
          </p:nvPr>
        </p:nvSpPr>
        <p:spPr/>
        <p:txBody>
          <a:bodyPr/>
          <a:lstStyle/>
          <a:p>
            <a:r>
              <a:rPr lang="en-US" smtClean="0"/>
              <a:t>By Nitin Subramanian</a:t>
            </a:r>
            <a:endParaRPr lang="en-US"/>
          </a:p>
        </p:txBody>
      </p:sp>
      <p:sp>
        <p:nvSpPr>
          <p:cNvPr id="7" name="Slide Number Placeholder 6"/>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204794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E6F6B0-2A6C-4691-8A8A-4AA192FD0B3E}" type="datetime2">
              <a:rPr lang="en-US" smtClean="0"/>
              <a:t>Wednesday, February 25, 2015</a:t>
            </a:fld>
            <a:endParaRPr lang="en-US"/>
          </a:p>
        </p:txBody>
      </p:sp>
      <p:sp>
        <p:nvSpPr>
          <p:cNvPr id="8" name="Footer Placeholder 7"/>
          <p:cNvSpPr>
            <a:spLocks noGrp="1"/>
          </p:cNvSpPr>
          <p:nvPr>
            <p:ph type="ftr" sz="quarter" idx="11"/>
          </p:nvPr>
        </p:nvSpPr>
        <p:spPr/>
        <p:txBody>
          <a:bodyPr/>
          <a:lstStyle/>
          <a:p>
            <a:r>
              <a:rPr lang="en-US" smtClean="0"/>
              <a:t>By Nitin Subramanian</a:t>
            </a:r>
            <a:endParaRPr lang="en-US"/>
          </a:p>
        </p:txBody>
      </p:sp>
      <p:sp>
        <p:nvSpPr>
          <p:cNvPr id="9" name="Slide Number Placeholder 8"/>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419084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A5951-1598-40A1-8339-2B07592632B9}" type="datetime2">
              <a:rPr lang="en-US" smtClean="0"/>
              <a:t>Wednesday, February 25, 2015</a:t>
            </a:fld>
            <a:endParaRPr lang="en-US"/>
          </a:p>
        </p:txBody>
      </p:sp>
      <p:sp>
        <p:nvSpPr>
          <p:cNvPr id="4" name="Footer Placeholder 3"/>
          <p:cNvSpPr>
            <a:spLocks noGrp="1"/>
          </p:cNvSpPr>
          <p:nvPr>
            <p:ph type="ftr" sz="quarter" idx="11"/>
          </p:nvPr>
        </p:nvSpPr>
        <p:spPr/>
        <p:txBody>
          <a:bodyPr/>
          <a:lstStyle/>
          <a:p>
            <a:r>
              <a:rPr lang="en-US" smtClean="0"/>
              <a:t>By Nitin Subramanian</a:t>
            </a:r>
            <a:endParaRPr lang="en-US"/>
          </a:p>
        </p:txBody>
      </p:sp>
      <p:sp>
        <p:nvSpPr>
          <p:cNvPr id="5" name="Slide Number Placeholder 4"/>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156931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376844-E915-4366-A1FF-BD299CAFB53D}" type="datetime2">
              <a:rPr lang="en-US" smtClean="0"/>
              <a:t>Wednesday, February 25, 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By Nitin Subramanian</a:t>
            </a:r>
            <a:endParaRPr lang="en-US"/>
          </a:p>
        </p:txBody>
      </p:sp>
      <p:sp>
        <p:nvSpPr>
          <p:cNvPr id="9" name="Slide Number Placeholder 8"/>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399670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1F163C-8E57-47AF-8D50-07B68B3A2A71}" type="datetime2">
              <a:rPr lang="en-US" smtClean="0"/>
              <a:t>Wednesday, February 25, 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By Nitin Subramanian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3E33C3-35A4-48D5-B381-88CDA169B39D}" type="slidenum">
              <a:rPr lang="en-US" smtClean="0"/>
              <a:t>‹#›</a:t>
            </a:fld>
            <a:endParaRPr lang="en-US"/>
          </a:p>
        </p:txBody>
      </p:sp>
    </p:spTree>
    <p:extLst>
      <p:ext uri="{BB962C8B-B14F-4D97-AF65-F5344CB8AC3E}">
        <p14:creationId xmlns:p14="http://schemas.microsoft.com/office/powerpoint/2010/main" val="27364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5756C-EC44-4C4E-918D-5C9D912A1449}" type="datetime2">
              <a:rPr lang="en-US" smtClean="0"/>
              <a:t>Wednesday, February 25, 2015</a:t>
            </a:fld>
            <a:endParaRPr lang="en-US"/>
          </a:p>
        </p:txBody>
      </p:sp>
      <p:sp>
        <p:nvSpPr>
          <p:cNvPr id="6" name="Footer Placeholder 5"/>
          <p:cNvSpPr>
            <a:spLocks noGrp="1"/>
          </p:cNvSpPr>
          <p:nvPr>
            <p:ph type="ftr" sz="quarter" idx="11"/>
          </p:nvPr>
        </p:nvSpPr>
        <p:spPr/>
        <p:txBody>
          <a:bodyPr/>
          <a:lstStyle/>
          <a:p>
            <a:r>
              <a:rPr lang="en-US" smtClean="0"/>
              <a:t>By Nitin Subramanian</a:t>
            </a:r>
            <a:endParaRPr lang="en-US"/>
          </a:p>
        </p:txBody>
      </p:sp>
      <p:sp>
        <p:nvSpPr>
          <p:cNvPr id="7" name="Slide Number Placeholder 6"/>
          <p:cNvSpPr>
            <a:spLocks noGrp="1"/>
          </p:cNvSpPr>
          <p:nvPr>
            <p:ph type="sldNum" sz="quarter" idx="12"/>
          </p:nvPr>
        </p:nvSpPr>
        <p:spPr/>
        <p:txBody>
          <a:bodyPr/>
          <a:lstStyle/>
          <a:p>
            <a:fld id="{753E33C3-35A4-48D5-B381-88CDA169B39D}" type="slidenum">
              <a:rPr lang="en-US" smtClean="0"/>
              <a:t>‹#›</a:t>
            </a:fld>
            <a:endParaRPr lang="en-US"/>
          </a:p>
        </p:txBody>
      </p:sp>
    </p:spTree>
    <p:extLst>
      <p:ext uri="{BB962C8B-B14F-4D97-AF65-F5344CB8AC3E}">
        <p14:creationId xmlns:p14="http://schemas.microsoft.com/office/powerpoint/2010/main" val="111866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718E66-2031-4F9A-B7F4-2B5F30621A50}" type="datetime2">
              <a:rPr lang="en-US" smtClean="0"/>
              <a:t>Wednesday, February 25, 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By Nitin Subramanian</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3E33C3-35A4-48D5-B381-88CDA169B3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110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583" y="2987898"/>
            <a:ext cx="9856646" cy="1120463"/>
          </a:xfrm>
        </p:spPr>
        <p:txBody>
          <a:bodyPr>
            <a:noAutofit/>
          </a:bodyPr>
          <a:lstStyle/>
          <a:p>
            <a:pPr algn="ctr"/>
            <a:r>
              <a:rPr lang="en-US" sz="5400" b="1" dirty="0"/>
              <a:t/>
            </a:r>
            <a:br>
              <a:rPr lang="en-US" sz="5400" b="1" dirty="0"/>
            </a:br>
            <a:r>
              <a:rPr lang="en-US" sz="5400" b="1" dirty="0" smtClean="0"/>
              <a:t>Hadoop and Hive</a:t>
            </a:r>
            <a:endParaRPr lang="en-US" sz="5400" b="1" dirty="0"/>
          </a:p>
        </p:txBody>
      </p:sp>
      <p:sp>
        <p:nvSpPr>
          <p:cNvPr id="8" name="Date Placeholder 7"/>
          <p:cNvSpPr>
            <a:spLocks noGrp="1"/>
          </p:cNvSpPr>
          <p:nvPr>
            <p:ph type="dt" sz="half" idx="10"/>
          </p:nvPr>
        </p:nvSpPr>
        <p:spPr/>
        <p:txBody>
          <a:bodyPr/>
          <a:lstStyle/>
          <a:p>
            <a:fld id="{C385C0D0-89EF-4BAE-BE9D-90736EE84E11}" type="datetime2">
              <a:rPr lang="en-US" smtClean="0"/>
              <a:t>Wednesday, February 25, 2015</a:t>
            </a:fld>
            <a:endParaRPr lang="en-US"/>
          </a:p>
        </p:txBody>
      </p:sp>
      <p:sp>
        <p:nvSpPr>
          <p:cNvPr id="10" name="Footer Placeholder 9"/>
          <p:cNvSpPr>
            <a:spLocks noGrp="1"/>
          </p:cNvSpPr>
          <p:nvPr>
            <p:ph type="ftr" sz="quarter" idx="11"/>
          </p:nvPr>
        </p:nvSpPr>
        <p:spPr/>
        <p:txBody>
          <a:bodyPr/>
          <a:lstStyle/>
          <a:p>
            <a:r>
              <a:rPr lang="en-US" dirty="0" smtClean="0"/>
              <a:t>By Nitin Subramanian</a:t>
            </a:r>
            <a:endParaRPr lang="en-US" dirty="0"/>
          </a:p>
        </p:txBody>
      </p:sp>
      <p:sp>
        <p:nvSpPr>
          <p:cNvPr id="9" name="Slide Number Placeholder 8"/>
          <p:cNvSpPr>
            <a:spLocks noGrp="1"/>
          </p:cNvSpPr>
          <p:nvPr>
            <p:ph type="sldNum" sz="quarter" idx="12"/>
          </p:nvPr>
        </p:nvSpPr>
        <p:spPr/>
        <p:txBody>
          <a:bodyPr/>
          <a:lstStyle/>
          <a:p>
            <a:fld id="{753E33C3-35A4-48D5-B381-88CDA169B39D}" type="slidenum">
              <a:rPr lang="en-US" smtClean="0"/>
              <a:t>1</a:t>
            </a:fld>
            <a:endParaRPr lang="en-US"/>
          </a:p>
        </p:txBody>
      </p:sp>
      <p:pic>
        <p:nvPicPr>
          <p:cNvPr id="4" name="Picture Placeholder 4"/>
          <p:cNvPicPr>
            <a:picLocks noChangeAspect="1"/>
          </p:cNvPicPr>
          <p:nvPr/>
        </p:nvPicPr>
        <p:blipFill>
          <a:blip r:embed="rId3">
            <a:extLst>
              <a:ext uri="{28A0092B-C50C-407E-A947-70E740481C1C}">
                <a14:useLocalDpi xmlns:a14="http://schemas.microsoft.com/office/drawing/2010/main" val="0"/>
              </a:ext>
            </a:extLst>
          </a:blip>
          <a:srcRect t="10520" b="10520"/>
          <a:stretch>
            <a:fillRect/>
          </a:stretch>
        </p:blipFill>
        <p:spPr>
          <a:xfrm>
            <a:off x="1839283" y="410514"/>
            <a:ext cx="3361917" cy="2575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470" y="345717"/>
            <a:ext cx="3109194" cy="2640572"/>
          </a:xfrm>
          <a:prstGeom prst="rect">
            <a:avLst/>
          </a:prstGeom>
        </p:spPr>
      </p:pic>
      <p:sp>
        <p:nvSpPr>
          <p:cNvPr id="7" name="TextBox 6"/>
          <p:cNvSpPr txBox="1"/>
          <p:nvPr/>
        </p:nvSpPr>
        <p:spPr>
          <a:xfrm>
            <a:off x="5550794" y="1107583"/>
            <a:ext cx="978795" cy="1015663"/>
          </a:xfrm>
          <a:prstGeom prst="rect">
            <a:avLst/>
          </a:prstGeom>
          <a:noFill/>
        </p:spPr>
        <p:txBody>
          <a:bodyPr wrap="square" rtlCol="0">
            <a:spAutoFit/>
          </a:bodyPr>
          <a:lstStyle/>
          <a:p>
            <a:r>
              <a:rPr lang="en-US" sz="6000" b="1" dirty="0" smtClean="0"/>
              <a:t> &amp;</a:t>
            </a:r>
            <a:endParaRPr lang="en-US" sz="6000" b="1"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6269" y="4497848"/>
            <a:ext cx="4151033" cy="1804267"/>
          </a:xfrm>
          <a:prstGeom prst="rect">
            <a:avLst/>
          </a:prstGeom>
        </p:spPr>
      </p:pic>
    </p:spTree>
    <p:extLst>
      <p:ext uri="{BB962C8B-B14F-4D97-AF65-F5344CB8AC3E}">
        <p14:creationId xmlns:p14="http://schemas.microsoft.com/office/powerpoint/2010/main" val="4040051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Algorithm</a:t>
            </a:r>
            <a:endParaRPr lang="en-US" dirty="0"/>
          </a:p>
        </p:txBody>
      </p:sp>
      <p:pic>
        <p:nvPicPr>
          <p:cNvPr id="7" name="Content Placeholder 6"/>
          <p:cNvPicPr>
            <a:picLocks noGrp="1" noChangeAspect="1"/>
          </p:cNvPicPr>
          <p:nvPr>
            <p:ph idx="1"/>
          </p:nvPr>
        </p:nvPicPr>
        <p:blipFill>
          <a:blip r:embed="rId2"/>
          <a:stretch>
            <a:fillRect/>
          </a:stretch>
        </p:blipFill>
        <p:spPr>
          <a:xfrm>
            <a:off x="1097281" y="1846263"/>
            <a:ext cx="10115202" cy="4022725"/>
          </a:xfrm>
          <a:prstGeom prst="rect">
            <a:avLst/>
          </a:prstGeom>
        </p:spPr>
      </p:pic>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10</a:t>
            </a:fld>
            <a:endParaRPr lang="en-US"/>
          </a:p>
        </p:txBody>
      </p:sp>
    </p:spTree>
    <p:extLst>
      <p:ext uri="{BB962C8B-B14F-4D97-AF65-F5344CB8AC3E}">
        <p14:creationId xmlns:p14="http://schemas.microsoft.com/office/powerpoint/2010/main" val="1039196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Intuition</a:t>
            </a:r>
            <a:endParaRPr lang="en-US" dirty="0"/>
          </a:p>
        </p:txBody>
      </p:sp>
      <p:pic>
        <p:nvPicPr>
          <p:cNvPr id="7" name="Content Placeholder 6"/>
          <p:cNvPicPr>
            <a:picLocks noGrp="1" noChangeAspect="1"/>
          </p:cNvPicPr>
          <p:nvPr>
            <p:ph idx="1"/>
          </p:nvPr>
        </p:nvPicPr>
        <p:blipFill>
          <a:blip r:embed="rId2"/>
          <a:stretch>
            <a:fillRect/>
          </a:stretch>
        </p:blipFill>
        <p:spPr>
          <a:xfrm>
            <a:off x="1018674" y="1991445"/>
            <a:ext cx="10621254" cy="4022725"/>
          </a:xfrm>
          <a:prstGeom prst="rect">
            <a:avLst/>
          </a:prstGeom>
        </p:spPr>
      </p:pic>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11</a:t>
            </a:fld>
            <a:endParaRPr lang="en-US"/>
          </a:p>
        </p:txBody>
      </p:sp>
    </p:spTree>
    <p:extLst>
      <p:ext uri="{BB962C8B-B14F-4D97-AF65-F5344CB8AC3E}">
        <p14:creationId xmlns:p14="http://schemas.microsoft.com/office/powerpoint/2010/main" val="4015301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Example Word Count</a:t>
            </a:r>
          </a:p>
        </p:txBody>
      </p:sp>
      <p:sp>
        <p:nvSpPr>
          <p:cNvPr id="3" name="Content Placeholder 2"/>
          <p:cNvSpPr>
            <a:spLocks noGrp="1"/>
          </p:cNvSpPr>
          <p:nvPr>
            <p:ph idx="1"/>
          </p:nvPr>
        </p:nvSpPr>
        <p:spPr>
          <a:xfrm>
            <a:off x="1097280" y="1845733"/>
            <a:ext cx="10058400" cy="4306413"/>
          </a:xfrm>
        </p:spPr>
        <p:txBody>
          <a:bodyPr/>
          <a:lstStyle/>
          <a:p>
            <a:pPr>
              <a:buFont typeface="Wingdings" panose="05000000000000000000" pitchFamily="2" charset="2"/>
              <a:buChar char="Ø"/>
            </a:pPr>
            <a:r>
              <a:rPr lang="en-US" dirty="0" smtClean="0"/>
              <a:t>Input: Given </a:t>
            </a:r>
            <a:r>
              <a:rPr lang="en-US" dirty="0"/>
              <a:t>a number of </a:t>
            </a:r>
            <a:r>
              <a:rPr lang="en-US" dirty="0" smtClean="0"/>
              <a:t>text </a:t>
            </a:r>
            <a:r>
              <a:rPr lang="en-US" dirty="0" smtClean="0"/>
              <a:t>documents</a:t>
            </a:r>
            <a:endParaRPr lang="en-US" dirty="0" smtClean="0"/>
          </a:p>
          <a:p>
            <a:pPr>
              <a:buFont typeface="Wingdings" panose="05000000000000000000" pitchFamily="2" charset="2"/>
              <a:buChar char="Ø"/>
            </a:pPr>
            <a:r>
              <a:rPr lang="en-US" dirty="0" smtClean="0"/>
              <a:t>Output: Word and Number of its occurrences pair list from all the documents.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12</a:t>
            </a:fld>
            <a:endParaRPr lang="en-US"/>
          </a:p>
        </p:txBody>
      </p:sp>
      <p:pic>
        <p:nvPicPr>
          <p:cNvPr id="7" name="Picture 2" descr="http://xiaochongzhang.me/blog/wp-content/uploads/2013/05/MapReduce_Work_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95" y="2606842"/>
            <a:ext cx="10475494" cy="372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429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Components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4337" y="2038350"/>
            <a:ext cx="11329987" cy="3962400"/>
          </a:xfrm>
        </p:spPr>
      </p:pic>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13</a:t>
            </a:fld>
            <a:endParaRPr lang="en-US"/>
          </a:p>
        </p:txBody>
      </p:sp>
    </p:spTree>
    <p:extLst>
      <p:ext uri="{BB962C8B-B14F-4D97-AF65-F5344CB8AC3E}">
        <p14:creationId xmlns:p14="http://schemas.microsoft.com/office/powerpoint/2010/main" val="1600484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14</a:t>
            </a:fld>
            <a:endParaRPr lang="en-US"/>
          </a:p>
        </p:txBody>
      </p:sp>
      <p:sp>
        <p:nvSpPr>
          <p:cNvPr id="7" name="Right Arrow 6"/>
          <p:cNvSpPr/>
          <p:nvPr/>
        </p:nvSpPr>
        <p:spPr>
          <a:xfrm>
            <a:off x="300754" y="2923151"/>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799703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of a Hadoop Cluster</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1" y="1846263"/>
            <a:ext cx="10115202" cy="4337969"/>
          </a:xfrm>
        </p:spPr>
      </p:pic>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15</a:t>
            </a:fld>
            <a:endParaRPr lang="en-US"/>
          </a:p>
        </p:txBody>
      </p:sp>
    </p:spTree>
    <p:extLst>
      <p:ext uri="{BB962C8B-B14F-4D97-AF65-F5344CB8AC3E}">
        <p14:creationId xmlns:p14="http://schemas.microsoft.com/office/powerpoint/2010/main" val="1100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16</a:t>
            </a:fld>
            <a:endParaRPr lang="en-US"/>
          </a:p>
        </p:txBody>
      </p:sp>
      <p:sp>
        <p:nvSpPr>
          <p:cNvPr id="7" name="Right Arrow 6"/>
          <p:cNvSpPr/>
          <p:nvPr/>
        </p:nvSpPr>
        <p:spPr>
          <a:xfrm>
            <a:off x="268670" y="3276078"/>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1265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884" y="269230"/>
            <a:ext cx="10058400" cy="1450757"/>
          </a:xfrm>
        </p:spPr>
        <p:txBody>
          <a:bodyPr/>
          <a:lstStyle/>
          <a:p>
            <a:r>
              <a:rPr lang="en-US" dirty="0" smtClean="0"/>
              <a:t>Using Hadoop </a:t>
            </a:r>
            <a:r>
              <a:rPr lang="en-US" dirty="0" smtClean="0"/>
              <a:t>Libraries and JARs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17</a:t>
            </a:fld>
            <a:endParaRPr lang="en-US"/>
          </a:p>
        </p:txBody>
      </p:sp>
      <p:sp>
        <p:nvSpPr>
          <p:cNvPr id="3" name="Content Placeholder 2"/>
          <p:cNvSpPr>
            <a:spLocks noGrp="1"/>
          </p:cNvSpPr>
          <p:nvPr>
            <p:ph idx="1"/>
          </p:nvPr>
        </p:nvSpPr>
        <p:spPr>
          <a:xfrm>
            <a:off x="1097279" y="1845733"/>
            <a:ext cx="5783205" cy="4362561"/>
          </a:xfrm>
        </p:spPr>
        <p:txBody>
          <a:bodyPr>
            <a:normAutofit/>
          </a:bodyPr>
          <a:lstStyle/>
          <a:p>
            <a:pPr marL="0" indent="0" fontAlgn="base">
              <a:buNone/>
            </a:pPr>
            <a:r>
              <a:rPr lang="en-US" sz="2800" u="sng" dirty="0" smtClean="0"/>
              <a:t>Major Hadoop </a:t>
            </a:r>
            <a:r>
              <a:rPr lang="en-US" sz="2800" u="sng" dirty="0"/>
              <a:t>Libraries:</a:t>
            </a:r>
          </a:p>
          <a:p>
            <a:pPr marL="0" lvl="0" indent="0" eaLnBrk="0" fontAlgn="base" hangingPunct="0">
              <a:lnSpc>
                <a:spcPct val="100000"/>
              </a:lnSpc>
              <a:spcBef>
                <a:spcPct val="0"/>
              </a:spcBef>
              <a:spcAft>
                <a:spcPct val="0"/>
              </a:spcAft>
              <a:buClrTx/>
              <a:buSzTx/>
              <a:buNone/>
            </a:pPr>
            <a:endParaRPr lang="en-US" altLang="en-US" dirty="0" smtClean="0">
              <a:solidFill>
                <a:srgbClr val="A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A00000"/>
                </a:solidFill>
                <a:latin typeface="courier"/>
              </a:rPr>
              <a:t>import</a:t>
            </a:r>
            <a:r>
              <a:rPr lang="en-US" altLang="en-US" dirty="0" smtClean="0">
                <a:solidFill>
                  <a:srgbClr val="000000"/>
                </a:solidFill>
                <a:latin typeface="courier"/>
              </a:rPr>
              <a:t> </a:t>
            </a:r>
            <a:r>
              <a:rPr lang="en-US" altLang="en-US" dirty="0" err="1">
                <a:solidFill>
                  <a:srgbClr val="000000"/>
                </a:solidFill>
                <a:latin typeface="courier"/>
              </a:rPr>
              <a:t>org</a:t>
            </a:r>
            <a:r>
              <a:rPr lang="en-US" altLang="en-US" dirty="0" err="1">
                <a:solidFill>
                  <a:srgbClr val="0000C0"/>
                </a:solidFill>
                <a:latin typeface="courier"/>
              </a:rPr>
              <a:t>.</a:t>
            </a:r>
            <a:r>
              <a:rPr lang="en-US" altLang="en-US" dirty="0" err="1">
                <a:solidFill>
                  <a:srgbClr val="000000"/>
                </a:solidFill>
                <a:latin typeface="courier"/>
              </a:rPr>
              <a:t>apache</a:t>
            </a:r>
            <a:r>
              <a:rPr lang="en-US" altLang="en-US" dirty="0" err="1">
                <a:solidFill>
                  <a:srgbClr val="0000C0"/>
                </a:solidFill>
                <a:latin typeface="courier"/>
              </a:rPr>
              <a:t>.</a:t>
            </a:r>
            <a:r>
              <a:rPr lang="en-US" altLang="en-US" dirty="0" err="1">
                <a:solidFill>
                  <a:srgbClr val="000000"/>
                </a:solidFill>
                <a:latin typeface="courier"/>
              </a:rPr>
              <a:t>hadoop</a:t>
            </a:r>
            <a:r>
              <a:rPr lang="en-US" altLang="en-US" dirty="0" err="1">
                <a:solidFill>
                  <a:srgbClr val="0000C0"/>
                </a:solidFill>
                <a:latin typeface="courier"/>
              </a:rPr>
              <a:t>.</a:t>
            </a:r>
            <a:r>
              <a:rPr lang="en-US" altLang="en-US" dirty="0" err="1">
                <a:solidFill>
                  <a:srgbClr val="000000"/>
                </a:solidFill>
                <a:latin typeface="courier"/>
              </a:rPr>
              <a:t>fs</a:t>
            </a:r>
            <a:r>
              <a:rPr lang="en-US" altLang="en-US" dirty="0" err="1">
                <a:solidFill>
                  <a:srgbClr val="0000C0"/>
                </a:solidFill>
                <a:latin typeface="courier"/>
              </a:rPr>
              <a:t>.</a:t>
            </a:r>
            <a:r>
              <a:rPr lang="en-US" altLang="en-US" dirty="0" err="1">
                <a:solidFill>
                  <a:srgbClr val="000000"/>
                </a:solidFill>
                <a:latin typeface="courier"/>
              </a:rPr>
              <a:t>Path</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import</a:t>
            </a:r>
            <a:r>
              <a:rPr lang="en-US" altLang="en-US" dirty="0">
                <a:solidFill>
                  <a:srgbClr val="000000"/>
                </a:solidFill>
                <a:latin typeface="courier"/>
              </a:rPr>
              <a:t> </a:t>
            </a:r>
            <a:r>
              <a:rPr lang="en-US" altLang="en-US" dirty="0" err="1">
                <a:solidFill>
                  <a:srgbClr val="000000"/>
                </a:solidFill>
                <a:latin typeface="courier"/>
              </a:rPr>
              <a:t>org</a:t>
            </a:r>
            <a:r>
              <a:rPr lang="en-US" altLang="en-US" dirty="0" err="1">
                <a:solidFill>
                  <a:srgbClr val="0000C0"/>
                </a:solidFill>
                <a:latin typeface="courier"/>
              </a:rPr>
              <a:t>.</a:t>
            </a:r>
            <a:r>
              <a:rPr lang="en-US" altLang="en-US" dirty="0" err="1">
                <a:solidFill>
                  <a:srgbClr val="000000"/>
                </a:solidFill>
                <a:latin typeface="courier"/>
              </a:rPr>
              <a:t>apache</a:t>
            </a:r>
            <a:r>
              <a:rPr lang="en-US" altLang="en-US" dirty="0" err="1">
                <a:solidFill>
                  <a:srgbClr val="0000C0"/>
                </a:solidFill>
                <a:latin typeface="courier"/>
              </a:rPr>
              <a:t>.</a:t>
            </a:r>
            <a:r>
              <a:rPr lang="en-US" altLang="en-US" dirty="0" err="1">
                <a:solidFill>
                  <a:srgbClr val="000000"/>
                </a:solidFill>
                <a:latin typeface="courier"/>
              </a:rPr>
              <a:t>hadoop</a:t>
            </a:r>
            <a:r>
              <a:rPr lang="en-US" altLang="en-US" dirty="0" err="1">
                <a:solidFill>
                  <a:srgbClr val="0000C0"/>
                </a:solidFill>
                <a:latin typeface="courier"/>
              </a:rPr>
              <a:t>.</a:t>
            </a:r>
            <a:r>
              <a:rPr lang="en-US" altLang="en-US" dirty="0" err="1">
                <a:solidFill>
                  <a:srgbClr val="000000"/>
                </a:solidFill>
                <a:latin typeface="courier"/>
              </a:rPr>
              <a:t>conf</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import</a:t>
            </a:r>
            <a:r>
              <a:rPr lang="en-US" altLang="en-US" dirty="0">
                <a:solidFill>
                  <a:srgbClr val="000000"/>
                </a:solidFill>
                <a:latin typeface="courier"/>
              </a:rPr>
              <a:t> org</a:t>
            </a:r>
            <a:r>
              <a:rPr lang="en-US" altLang="en-US" dirty="0">
                <a:solidFill>
                  <a:srgbClr val="0000C0"/>
                </a:solidFill>
                <a:latin typeface="courier"/>
              </a:rPr>
              <a:t>.</a:t>
            </a:r>
            <a:r>
              <a:rPr lang="en-US" altLang="en-US" dirty="0">
                <a:solidFill>
                  <a:srgbClr val="000000"/>
                </a:solidFill>
                <a:latin typeface="courier"/>
              </a:rPr>
              <a:t>apache</a:t>
            </a:r>
            <a:r>
              <a:rPr lang="en-US" altLang="en-US" dirty="0">
                <a:solidFill>
                  <a:srgbClr val="0000C0"/>
                </a:solidFill>
                <a:latin typeface="courier"/>
              </a:rPr>
              <a:t>.</a:t>
            </a:r>
            <a:r>
              <a:rPr lang="en-US" altLang="en-US" dirty="0">
                <a:solidFill>
                  <a:srgbClr val="000000"/>
                </a:solidFill>
                <a:latin typeface="courier"/>
              </a:rPr>
              <a:t>hadoop</a:t>
            </a:r>
            <a:r>
              <a:rPr lang="en-US" altLang="en-US" dirty="0">
                <a:solidFill>
                  <a:srgbClr val="0000C0"/>
                </a:solidFill>
                <a:latin typeface="courier"/>
              </a:rPr>
              <a:t>.</a:t>
            </a:r>
            <a:r>
              <a:rPr lang="en-US" altLang="en-US" dirty="0">
                <a:solidFill>
                  <a:srgbClr val="000000"/>
                </a:solidFill>
                <a:latin typeface="courier"/>
              </a:rPr>
              <a:t>io</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import</a:t>
            </a:r>
            <a:r>
              <a:rPr lang="en-US" altLang="en-US" dirty="0">
                <a:solidFill>
                  <a:srgbClr val="000000"/>
                </a:solidFill>
                <a:latin typeface="courier"/>
              </a:rPr>
              <a:t> </a:t>
            </a:r>
            <a:r>
              <a:rPr lang="en-US" altLang="en-US" dirty="0" err="1">
                <a:solidFill>
                  <a:srgbClr val="000000"/>
                </a:solidFill>
                <a:latin typeface="courier"/>
              </a:rPr>
              <a:t>org</a:t>
            </a:r>
            <a:r>
              <a:rPr lang="en-US" altLang="en-US" dirty="0" err="1">
                <a:solidFill>
                  <a:srgbClr val="0000C0"/>
                </a:solidFill>
                <a:latin typeface="courier"/>
              </a:rPr>
              <a:t>.</a:t>
            </a:r>
            <a:r>
              <a:rPr lang="en-US" altLang="en-US" dirty="0" err="1">
                <a:solidFill>
                  <a:srgbClr val="000000"/>
                </a:solidFill>
                <a:latin typeface="courier"/>
              </a:rPr>
              <a:t>apache</a:t>
            </a:r>
            <a:r>
              <a:rPr lang="en-US" altLang="en-US" dirty="0" err="1">
                <a:solidFill>
                  <a:srgbClr val="0000C0"/>
                </a:solidFill>
                <a:latin typeface="courier"/>
              </a:rPr>
              <a:t>.</a:t>
            </a:r>
            <a:r>
              <a:rPr lang="en-US" altLang="en-US" dirty="0" err="1">
                <a:solidFill>
                  <a:srgbClr val="000000"/>
                </a:solidFill>
                <a:latin typeface="courier"/>
              </a:rPr>
              <a:t>hadoop</a:t>
            </a:r>
            <a:r>
              <a:rPr lang="en-US" altLang="en-US" dirty="0" err="1">
                <a:solidFill>
                  <a:srgbClr val="0000C0"/>
                </a:solidFill>
                <a:latin typeface="courier"/>
              </a:rPr>
              <a:t>.</a:t>
            </a:r>
            <a:r>
              <a:rPr lang="en-US" altLang="en-US" dirty="0" err="1">
                <a:solidFill>
                  <a:srgbClr val="000000"/>
                </a:solidFill>
                <a:latin typeface="courier"/>
              </a:rPr>
              <a:t>mapreduce</a:t>
            </a:r>
            <a:r>
              <a:rPr lang="en-US" altLang="en-US" dirty="0">
                <a:solidFill>
                  <a:srgbClr val="0000C0"/>
                </a:solidFill>
                <a:latin typeface="courier"/>
              </a:rPr>
              <a:t>.*;</a:t>
            </a:r>
            <a:endParaRPr lang="en-US" altLang="en-US" dirty="0">
              <a:solidFill>
                <a:srgbClr val="000000"/>
              </a:solidFill>
              <a:latin typeface="courier"/>
            </a:endParaRPr>
          </a:p>
          <a:p>
            <a:pPr marL="0" indent="0" fontAlgn="base">
              <a:buNone/>
            </a:pPr>
            <a:r>
              <a:rPr lang="en-US" altLang="en-US" sz="2800" u="sng" dirty="0" smtClean="0"/>
              <a:t>Major Hadoop JAR Files:</a:t>
            </a:r>
            <a:endParaRPr lang="en-US" altLang="en-US" sz="2800" u="sng" dirty="0"/>
          </a:p>
          <a:p>
            <a:pPr marL="228600" indent="-228600" eaLnBrk="0" fontAlgn="base" hangingPunct="0">
              <a:lnSpc>
                <a:spcPct val="100000"/>
              </a:lnSpc>
              <a:spcBef>
                <a:spcPct val="0"/>
              </a:spcBef>
              <a:spcAft>
                <a:spcPct val="0"/>
              </a:spcAft>
              <a:buClrTx/>
              <a:buSzTx/>
              <a:buFontTx/>
              <a:buAutoNum type="alphaLcPeriod"/>
            </a:pPr>
            <a:r>
              <a:rPr lang="en-US" dirty="0"/>
              <a:t> share/</a:t>
            </a:r>
            <a:r>
              <a:rPr lang="en-US" dirty="0" err="1"/>
              <a:t>hadoop</a:t>
            </a:r>
            <a:r>
              <a:rPr lang="en-US" dirty="0"/>
              <a:t>/common/*.jar </a:t>
            </a:r>
          </a:p>
          <a:p>
            <a:pPr marL="228600" indent="-228600" eaLnBrk="0" fontAlgn="base" hangingPunct="0">
              <a:lnSpc>
                <a:spcPct val="100000"/>
              </a:lnSpc>
              <a:spcBef>
                <a:spcPct val="0"/>
              </a:spcBef>
              <a:spcAft>
                <a:spcPct val="0"/>
              </a:spcAft>
              <a:buClrTx/>
              <a:buSzTx/>
              <a:buFontTx/>
              <a:buAutoNum type="alphaLcPeriod"/>
            </a:pPr>
            <a:r>
              <a:rPr lang="en-US" dirty="0"/>
              <a:t> share/</a:t>
            </a:r>
            <a:r>
              <a:rPr lang="en-US" dirty="0" err="1"/>
              <a:t>hadoop</a:t>
            </a:r>
            <a:r>
              <a:rPr lang="en-US" dirty="0"/>
              <a:t>/common/lib/*.jar </a:t>
            </a:r>
          </a:p>
          <a:p>
            <a:pPr marL="228600" indent="-228600" eaLnBrk="0" fontAlgn="base" hangingPunct="0">
              <a:lnSpc>
                <a:spcPct val="100000"/>
              </a:lnSpc>
              <a:spcBef>
                <a:spcPct val="0"/>
              </a:spcBef>
              <a:spcAft>
                <a:spcPct val="0"/>
              </a:spcAft>
              <a:buClrTx/>
              <a:buSzTx/>
              <a:buFontTx/>
              <a:buAutoNum type="alphaLcPeriod"/>
            </a:pPr>
            <a:r>
              <a:rPr lang="en-US" dirty="0"/>
              <a:t> share/</a:t>
            </a:r>
            <a:r>
              <a:rPr lang="en-US" dirty="0" err="1"/>
              <a:t>hadoop</a:t>
            </a:r>
            <a:r>
              <a:rPr lang="en-US" dirty="0"/>
              <a:t>/</a:t>
            </a:r>
            <a:r>
              <a:rPr lang="en-US" dirty="0" err="1"/>
              <a:t>mapreduce</a:t>
            </a:r>
            <a:r>
              <a:rPr lang="en-US" dirty="0"/>
              <a:t>/*.jar </a:t>
            </a:r>
          </a:p>
          <a:p>
            <a:pPr marL="228600" indent="-228600" eaLnBrk="0" fontAlgn="base" hangingPunct="0">
              <a:lnSpc>
                <a:spcPct val="100000"/>
              </a:lnSpc>
              <a:spcBef>
                <a:spcPct val="0"/>
              </a:spcBef>
              <a:spcAft>
                <a:spcPct val="0"/>
              </a:spcAft>
              <a:buClrTx/>
              <a:buSzTx/>
              <a:buFontTx/>
              <a:buAutoNum type="alphaLcPeriod"/>
            </a:pPr>
            <a:r>
              <a:rPr lang="en-US" dirty="0"/>
              <a:t> share/</a:t>
            </a:r>
            <a:r>
              <a:rPr lang="en-US" dirty="0" err="1"/>
              <a:t>hadoop</a:t>
            </a:r>
            <a:r>
              <a:rPr lang="en-US" dirty="0"/>
              <a:t>/</a:t>
            </a:r>
            <a:r>
              <a:rPr lang="en-US" dirty="0" err="1"/>
              <a:t>hdfs</a:t>
            </a:r>
            <a:r>
              <a:rPr lang="en-US" dirty="0"/>
              <a:t>/Hadoop-hdfs-*.jar</a:t>
            </a:r>
          </a:p>
          <a:p>
            <a:pPr marL="228600" lvl="0" indent="-228600" eaLnBrk="0" fontAlgn="base" hangingPunct="0">
              <a:lnSpc>
                <a:spcPct val="100000"/>
              </a:lnSpc>
              <a:spcBef>
                <a:spcPct val="0"/>
              </a:spcBef>
              <a:spcAft>
                <a:spcPct val="0"/>
              </a:spcAft>
              <a:buClrTx/>
              <a:buSzTx/>
              <a:buFontTx/>
              <a:buAutoNum type="alphaLcPeriod"/>
            </a:pPr>
            <a:endParaRPr lang="en-US" dirty="0"/>
          </a:p>
          <a:p>
            <a:pPr>
              <a:buFont typeface="Wingdings" panose="05000000000000000000" pitchFamily="2" charset="2"/>
              <a:buChar char="Ø"/>
            </a:pPr>
            <a:endParaRPr lang="en-US" sz="3200" dirty="0"/>
          </a:p>
          <a:p>
            <a:pPr marL="0" lvl="0" indent="0" eaLnBrk="0" fontAlgn="base" hangingPunct="0">
              <a:lnSpc>
                <a:spcPct val="100000"/>
              </a:lnSpc>
              <a:spcBef>
                <a:spcPct val="0"/>
              </a:spcBef>
              <a:spcAft>
                <a:spcPct val="0"/>
              </a:spcAft>
              <a:buClrTx/>
              <a:buSzTx/>
              <a:buNone/>
            </a:pPr>
            <a:endParaRPr lang="en-US" altLang="en-US" sz="3200" dirty="0">
              <a:solidFill>
                <a:schemeClr val="tx1"/>
              </a:solidFill>
              <a:latin typeface="Arial" panose="020B0604020202020204" pitchFamily="34" charset="0"/>
            </a:endParaRPr>
          </a:p>
          <a:p>
            <a:endParaRPr lang="en-US" dirty="0"/>
          </a:p>
        </p:txBody>
      </p:sp>
      <p:sp>
        <p:nvSpPr>
          <p:cNvPr id="8" name="Rectangle 1"/>
          <p:cNvSpPr>
            <a:spLocks noChangeArrowheads="1"/>
          </p:cNvSpPr>
          <p:nvPr/>
        </p:nvSpPr>
        <p:spPr bwMode="auto">
          <a:xfrm>
            <a:off x="0" y="90100"/>
            <a:ext cx="65" cy="2769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Content Placeholder 2"/>
          <p:cNvSpPr txBox="1">
            <a:spLocks/>
          </p:cNvSpPr>
          <p:nvPr/>
        </p:nvSpPr>
        <p:spPr>
          <a:xfrm>
            <a:off x="6880483" y="1845732"/>
            <a:ext cx="5126637" cy="43625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3200" dirty="0" smtClean="0">
                <a:solidFill>
                  <a:schemeClr val="tx1"/>
                </a:solidFill>
              </a:rPr>
              <a:t>All of the components are themselves collected into a JAR file which is usually referred to as a </a:t>
            </a:r>
            <a:r>
              <a:rPr lang="en-US" sz="3200" i="1" dirty="0" smtClean="0">
                <a:solidFill>
                  <a:schemeClr val="tx1"/>
                </a:solidFill>
              </a:rPr>
              <a:t>job file</a:t>
            </a:r>
            <a:r>
              <a:rPr lang="en-US" sz="3200" dirty="0" smtClean="0">
                <a:solidFill>
                  <a:schemeClr val="tx1"/>
                </a:solidFill>
              </a:rPr>
              <a:t>. </a:t>
            </a:r>
          </a:p>
          <a:p>
            <a:pPr>
              <a:buFont typeface="Wingdings" panose="05000000000000000000" pitchFamily="2" charset="2"/>
              <a:buChar char="Ø"/>
            </a:pPr>
            <a:r>
              <a:rPr lang="en-US" sz="3200" dirty="0"/>
              <a:t> </a:t>
            </a:r>
            <a:r>
              <a:rPr lang="en-US" sz="3200" dirty="0" smtClean="0"/>
              <a:t>T</a:t>
            </a:r>
            <a:r>
              <a:rPr lang="en-US" sz="3200" dirty="0" smtClean="0">
                <a:solidFill>
                  <a:schemeClr val="tx1"/>
                </a:solidFill>
              </a:rPr>
              <a:t>he combination of all of the JAR files and classes needed to run a map/reduce program is called a job. </a:t>
            </a:r>
          </a:p>
          <a:p>
            <a:pPr>
              <a:buFont typeface="Wingdings" panose="05000000000000000000" pitchFamily="2" charset="2"/>
              <a:buChar char="Ø"/>
            </a:pPr>
            <a:endParaRPr lang="en-US" sz="3200" dirty="0" smtClean="0"/>
          </a:p>
          <a:p>
            <a:pPr marL="0" indent="0" eaLnBrk="0" fontAlgn="base" hangingPunct="0">
              <a:lnSpc>
                <a:spcPct val="100000"/>
              </a:lnSpc>
              <a:spcBef>
                <a:spcPct val="0"/>
              </a:spcBef>
              <a:spcAft>
                <a:spcPct val="0"/>
              </a:spcAft>
              <a:buClrTx/>
              <a:buSzTx/>
              <a:buFont typeface="Calibri" panose="020F0502020204030204" pitchFamily="34" charset="0"/>
              <a:buNone/>
            </a:pPr>
            <a:endParaRPr lang="en-US" altLang="en-US" sz="3200" dirty="0" smtClean="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389474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r>
              <a:rPr lang="en-US" dirty="0" smtClean="0"/>
              <a:t>Count Code Sample Mapper </a:t>
            </a:r>
            <a:endParaRPr lang="en-US" dirty="0"/>
          </a:p>
        </p:txBody>
      </p:sp>
      <p:sp>
        <p:nvSpPr>
          <p:cNvPr id="3" name="Content Placeholder 2"/>
          <p:cNvSpPr>
            <a:spLocks noGrp="1"/>
          </p:cNvSpPr>
          <p:nvPr>
            <p:ph idx="1"/>
          </p:nvPr>
        </p:nvSpPr>
        <p:spPr>
          <a:xfrm>
            <a:off x="254833" y="1845733"/>
            <a:ext cx="11752287" cy="4315223"/>
          </a:xfrm>
        </p:spPr>
        <p:txBody>
          <a:bodyPr>
            <a:normAutofit fontScale="92500" lnSpcReduction="20000"/>
          </a:bodyPr>
          <a:lstStyle/>
          <a:p>
            <a:pPr marL="0" lvl="0" indent="0" eaLnBrk="0" fontAlgn="base" hangingPunct="0">
              <a:lnSpc>
                <a:spcPct val="100000"/>
              </a:lnSpc>
              <a:spcBef>
                <a:spcPct val="0"/>
              </a:spcBef>
              <a:spcAft>
                <a:spcPct val="0"/>
              </a:spcAft>
              <a:buClrTx/>
              <a:buSzTx/>
              <a:buNone/>
            </a:pPr>
            <a:endParaRPr lang="en-US" altLang="en-US" b="1" dirty="0" smtClean="0">
              <a:solidFill>
                <a:srgbClr val="A00000"/>
              </a:solidFill>
              <a:latin typeface="courier"/>
            </a:endParaRPr>
          </a:p>
          <a:p>
            <a:pPr marL="0" lvl="0" indent="0" eaLnBrk="0" fontAlgn="base" hangingPunct="0">
              <a:lnSpc>
                <a:spcPct val="100000"/>
              </a:lnSpc>
              <a:spcBef>
                <a:spcPct val="0"/>
              </a:spcBef>
              <a:spcAft>
                <a:spcPct val="0"/>
              </a:spcAft>
              <a:buClrTx/>
              <a:buSzTx/>
              <a:buNone/>
            </a:pPr>
            <a:r>
              <a:rPr lang="en-US" altLang="en-US" b="1" dirty="0" smtClean="0">
                <a:solidFill>
                  <a:srgbClr val="A00000"/>
                </a:solidFill>
                <a:latin typeface="courier"/>
              </a:rPr>
              <a:t>public</a:t>
            </a:r>
            <a:r>
              <a:rPr lang="en-US" altLang="en-US" b="1" dirty="0" smtClean="0">
                <a:solidFill>
                  <a:srgbClr val="000000"/>
                </a:solidFill>
                <a:latin typeface="courier"/>
              </a:rPr>
              <a:t> </a:t>
            </a:r>
            <a:r>
              <a:rPr lang="en-US" altLang="en-US" b="1" dirty="0">
                <a:solidFill>
                  <a:srgbClr val="A00000"/>
                </a:solidFill>
                <a:latin typeface="courier"/>
              </a:rPr>
              <a:t>static</a:t>
            </a:r>
            <a:r>
              <a:rPr lang="en-US" altLang="en-US" b="1" dirty="0">
                <a:solidFill>
                  <a:srgbClr val="000000"/>
                </a:solidFill>
                <a:latin typeface="courier"/>
              </a:rPr>
              <a:t> </a:t>
            </a:r>
            <a:r>
              <a:rPr lang="en-US" altLang="en-US" b="1" dirty="0">
                <a:solidFill>
                  <a:srgbClr val="A00000"/>
                </a:solidFill>
                <a:latin typeface="courier"/>
              </a:rPr>
              <a:t>class</a:t>
            </a:r>
            <a:r>
              <a:rPr lang="en-US" altLang="en-US" b="1" dirty="0">
                <a:solidFill>
                  <a:srgbClr val="000000"/>
                </a:solidFill>
                <a:latin typeface="courier"/>
              </a:rPr>
              <a:t> Map </a:t>
            </a:r>
            <a:r>
              <a:rPr lang="en-US" altLang="en-US" b="1" dirty="0">
                <a:solidFill>
                  <a:srgbClr val="A00000"/>
                </a:solidFill>
                <a:latin typeface="courier"/>
              </a:rPr>
              <a:t>extends</a:t>
            </a:r>
            <a:r>
              <a:rPr lang="en-US" altLang="en-US" b="1" dirty="0">
                <a:solidFill>
                  <a:srgbClr val="000000"/>
                </a:solidFill>
                <a:latin typeface="courier"/>
              </a:rPr>
              <a:t> Mapper</a:t>
            </a:r>
            <a:r>
              <a:rPr lang="en-US" altLang="en-US" b="1" dirty="0">
                <a:solidFill>
                  <a:srgbClr val="0000C0"/>
                </a:solidFill>
                <a:latin typeface="courier"/>
              </a:rPr>
              <a:t>&lt;</a:t>
            </a:r>
            <a:r>
              <a:rPr lang="en-US" altLang="en-US" b="1" dirty="0" err="1">
                <a:solidFill>
                  <a:srgbClr val="000000"/>
                </a:solidFill>
                <a:latin typeface="courier"/>
              </a:rPr>
              <a:t>LongWritable</a:t>
            </a:r>
            <a:r>
              <a:rPr lang="en-US" altLang="en-US" b="1" dirty="0">
                <a:solidFill>
                  <a:srgbClr val="0000C0"/>
                </a:solidFill>
                <a:latin typeface="courier"/>
              </a:rPr>
              <a:t>,</a:t>
            </a:r>
            <a:r>
              <a:rPr lang="en-US" altLang="en-US" b="1" dirty="0">
                <a:solidFill>
                  <a:srgbClr val="000000"/>
                </a:solidFill>
                <a:latin typeface="courier"/>
              </a:rPr>
              <a:t> Text</a:t>
            </a:r>
            <a:r>
              <a:rPr lang="en-US" altLang="en-US" b="1" dirty="0">
                <a:solidFill>
                  <a:srgbClr val="0000C0"/>
                </a:solidFill>
                <a:latin typeface="courier"/>
              </a:rPr>
              <a:t>,</a:t>
            </a:r>
            <a:r>
              <a:rPr lang="en-US" altLang="en-US" b="1" dirty="0">
                <a:solidFill>
                  <a:srgbClr val="000000"/>
                </a:solidFill>
                <a:latin typeface="courier"/>
              </a:rPr>
              <a:t> Text</a:t>
            </a:r>
            <a:r>
              <a:rPr lang="en-US" altLang="en-US" b="1" dirty="0">
                <a:solidFill>
                  <a:srgbClr val="0000C0"/>
                </a:solidFill>
                <a:latin typeface="courier"/>
              </a:rPr>
              <a:t>,</a:t>
            </a:r>
            <a:r>
              <a:rPr lang="en-US" altLang="en-US" b="1" dirty="0">
                <a:solidFill>
                  <a:srgbClr val="000000"/>
                </a:solidFill>
                <a:latin typeface="courier"/>
              </a:rPr>
              <a:t> </a:t>
            </a:r>
            <a:r>
              <a:rPr lang="en-US" altLang="en-US" b="1" dirty="0" err="1">
                <a:solidFill>
                  <a:srgbClr val="000000"/>
                </a:solidFill>
                <a:latin typeface="courier"/>
              </a:rPr>
              <a:t>IntWritable</a:t>
            </a:r>
            <a:r>
              <a:rPr lang="en-US" altLang="en-US" b="1" dirty="0">
                <a:solidFill>
                  <a:srgbClr val="0000C0"/>
                </a:solidFill>
                <a:latin typeface="courier"/>
              </a:rPr>
              <a:t>&gt;</a:t>
            </a:r>
            <a:r>
              <a:rPr lang="en-US" altLang="en-US" b="1" dirty="0">
                <a:solidFill>
                  <a:srgbClr val="000000"/>
                </a:solidFill>
                <a:latin typeface="courier"/>
              </a:rPr>
              <a:t> </a:t>
            </a:r>
            <a:endParaRPr lang="en-US" altLang="en-US" b="1" dirty="0" smtClean="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b="1" dirty="0" smtClean="0">
                <a:solidFill>
                  <a:srgbClr val="0000C0"/>
                </a:solidFill>
                <a:latin typeface="courier"/>
              </a:rPr>
              <a:t>{</a:t>
            </a:r>
            <a:endParaRPr lang="en-US" altLang="en-US" b="1"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       private</a:t>
            </a:r>
            <a:r>
              <a:rPr lang="en-US" altLang="en-US" dirty="0">
                <a:solidFill>
                  <a:srgbClr val="000000"/>
                </a:solidFill>
                <a:latin typeface="courier"/>
              </a:rPr>
              <a:t> </a:t>
            </a:r>
            <a:r>
              <a:rPr lang="en-US" altLang="en-US" dirty="0">
                <a:solidFill>
                  <a:srgbClr val="A00000"/>
                </a:solidFill>
                <a:latin typeface="courier"/>
              </a:rPr>
              <a:t>final</a:t>
            </a:r>
            <a:r>
              <a:rPr lang="en-US" altLang="en-US" dirty="0">
                <a:solidFill>
                  <a:srgbClr val="000000"/>
                </a:solidFill>
                <a:latin typeface="courier"/>
              </a:rPr>
              <a:t> </a:t>
            </a:r>
            <a:r>
              <a:rPr lang="en-US" altLang="en-US" dirty="0">
                <a:solidFill>
                  <a:srgbClr val="A00000"/>
                </a:solidFill>
                <a:latin typeface="courier"/>
              </a:rPr>
              <a:t>static</a:t>
            </a:r>
            <a:r>
              <a:rPr lang="en-US" altLang="en-US" dirty="0">
                <a:solidFill>
                  <a:srgbClr val="000000"/>
                </a:solidFill>
                <a:latin typeface="courier"/>
              </a:rPr>
              <a:t> </a:t>
            </a:r>
            <a:r>
              <a:rPr lang="en-US" altLang="en-US" dirty="0" err="1">
                <a:solidFill>
                  <a:srgbClr val="000000"/>
                </a:solidFill>
                <a:latin typeface="courier"/>
              </a:rPr>
              <a:t>IntWritable</a:t>
            </a:r>
            <a:r>
              <a:rPr lang="en-US" altLang="en-US" dirty="0">
                <a:solidFill>
                  <a:srgbClr val="000000"/>
                </a:solidFill>
                <a:latin typeface="courier"/>
              </a:rPr>
              <a:t> one </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a:t>
            </a:r>
            <a:r>
              <a:rPr lang="en-US" altLang="en-US" dirty="0" err="1">
                <a:solidFill>
                  <a:srgbClr val="000000"/>
                </a:solidFill>
                <a:latin typeface="courier"/>
              </a:rPr>
              <a:t>IntWritable</a:t>
            </a:r>
            <a:r>
              <a:rPr lang="en-US" altLang="en-US" dirty="0">
                <a:solidFill>
                  <a:srgbClr val="0000C0"/>
                </a:solidFill>
                <a:latin typeface="courier"/>
              </a:rPr>
              <a:t>(</a:t>
            </a:r>
            <a:r>
              <a:rPr lang="en-US" altLang="en-US" dirty="0">
                <a:solidFill>
                  <a:srgbClr val="0080C0"/>
                </a:solidFill>
                <a:latin typeface="courier"/>
              </a:rPr>
              <a:t>1</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       private</a:t>
            </a:r>
            <a:r>
              <a:rPr lang="en-US" altLang="en-US" dirty="0">
                <a:solidFill>
                  <a:srgbClr val="000000"/>
                </a:solidFill>
                <a:latin typeface="courier"/>
              </a:rPr>
              <a:t> Text word </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Text</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       public</a:t>
            </a:r>
            <a:r>
              <a:rPr lang="en-US" altLang="en-US" dirty="0">
                <a:solidFill>
                  <a:srgbClr val="000000"/>
                </a:solidFill>
                <a:latin typeface="courier"/>
              </a:rPr>
              <a:t> </a:t>
            </a:r>
            <a:r>
              <a:rPr lang="en-US" altLang="en-US" dirty="0">
                <a:solidFill>
                  <a:srgbClr val="A00000"/>
                </a:solidFill>
                <a:latin typeface="courier"/>
              </a:rPr>
              <a:t>void</a:t>
            </a:r>
            <a:r>
              <a:rPr lang="en-US" altLang="en-US" dirty="0">
                <a:solidFill>
                  <a:srgbClr val="000000"/>
                </a:solidFill>
                <a:latin typeface="courier"/>
              </a:rPr>
              <a:t> map</a:t>
            </a:r>
            <a:r>
              <a:rPr lang="en-US" altLang="en-US" dirty="0">
                <a:solidFill>
                  <a:srgbClr val="0000C0"/>
                </a:solidFill>
                <a:latin typeface="courier"/>
              </a:rPr>
              <a:t>(</a:t>
            </a:r>
            <a:r>
              <a:rPr lang="en-US" altLang="en-US" dirty="0" err="1">
                <a:solidFill>
                  <a:srgbClr val="000000"/>
                </a:solidFill>
                <a:latin typeface="courier"/>
              </a:rPr>
              <a:t>LongWritable</a:t>
            </a:r>
            <a:r>
              <a:rPr lang="en-US" altLang="en-US" dirty="0">
                <a:solidFill>
                  <a:srgbClr val="000000"/>
                </a:solidFill>
                <a:latin typeface="courier"/>
              </a:rPr>
              <a:t> key</a:t>
            </a:r>
            <a:r>
              <a:rPr lang="en-US" altLang="en-US" dirty="0">
                <a:solidFill>
                  <a:srgbClr val="0000C0"/>
                </a:solidFill>
                <a:latin typeface="courier"/>
              </a:rPr>
              <a:t>,</a:t>
            </a:r>
            <a:r>
              <a:rPr lang="en-US" altLang="en-US" dirty="0">
                <a:solidFill>
                  <a:srgbClr val="000000"/>
                </a:solidFill>
                <a:latin typeface="courier"/>
              </a:rPr>
              <a:t> Text value</a:t>
            </a:r>
            <a:r>
              <a:rPr lang="en-US" altLang="en-US" dirty="0">
                <a:solidFill>
                  <a:srgbClr val="0000C0"/>
                </a:solidFill>
                <a:latin typeface="courier"/>
              </a:rPr>
              <a:t>,</a:t>
            </a:r>
            <a:r>
              <a:rPr lang="en-US" altLang="en-US" dirty="0">
                <a:solidFill>
                  <a:srgbClr val="000000"/>
                </a:solidFill>
                <a:latin typeface="courier"/>
              </a:rPr>
              <a:t> Context context</a:t>
            </a:r>
            <a:r>
              <a:rPr lang="en-US" altLang="en-US" dirty="0">
                <a:solidFill>
                  <a:srgbClr val="0000C0"/>
                </a:solidFill>
                <a:latin typeface="courier"/>
              </a:rPr>
              <a:t>)</a:t>
            </a:r>
            <a:r>
              <a:rPr lang="en-US" altLang="en-US" dirty="0">
                <a:solidFill>
                  <a:srgbClr val="000000"/>
                </a:solidFill>
                <a:latin typeface="courier"/>
              </a:rPr>
              <a:t> </a:t>
            </a:r>
            <a:r>
              <a:rPr lang="en-US" altLang="en-US" dirty="0" smtClean="0">
                <a:solidFill>
                  <a:srgbClr val="000000"/>
                </a:solidFill>
                <a:latin typeface="courier"/>
              </a:rPr>
              <a:t>         </a:t>
            </a: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smtClean="0">
                <a:solidFill>
                  <a:srgbClr val="000000"/>
                </a:solidFill>
                <a:latin typeface="courier"/>
              </a:rPr>
              <a:t>      </a:t>
            </a:r>
            <a:r>
              <a:rPr lang="en-US" altLang="en-US" dirty="0" smtClean="0">
                <a:solidFill>
                  <a:srgbClr val="A00000"/>
                </a:solidFill>
                <a:latin typeface="courier"/>
              </a:rPr>
              <a:t>throws</a:t>
            </a:r>
            <a:r>
              <a:rPr lang="en-US" altLang="en-US" dirty="0" smtClean="0">
                <a:solidFill>
                  <a:srgbClr val="000000"/>
                </a:solidFill>
                <a:latin typeface="courier"/>
              </a:rPr>
              <a:t> </a:t>
            </a:r>
            <a:r>
              <a:rPr lang="en-US" altLang="en-US" dirty="0" err="1" smtClean="0">
                <a:solidFill>
                  <a:srgbClr val="000000"/>
                </a:solidFill>
                <a:latin typeface="courier"/>
              </a:rPr>
              <a:t>IOException</a:t>
            </a:r>
            <a:r>
              <a:rPr lang="en-US" altLang="en-US" dirty="0">
                <a:solidFill>
                  <a:srgbClr val="0000C0"/>
                </a:solidFill>
                <a:latin typeface="courier"/>
              </a:rPr>
              <a:t>,</a:t>
            </a:r>
            <a:r>
              <a:rPr lang="en-US" altLang="en-US" dirty="0">
                <a:solidFill>
                  <a:srgbClr val="000000"/>
                </a:solidFill>
                <a:latin typeface="courier"/>
              </a:rPr>
              <a:t> </a:t>
            </a:r>
            <a:r>
              <a:rPr lang="en-US" altLang="en-US" dirty="0" err="1">
                <a:solidFill>
                  <a:srgbClr val="000000"/>
                </a:solidFill>
                <a:latin typeface="courier"/>
              </a:rPr>
              <a:t>InterruptedException</a:t>
            </a:r>
            <a:r>
              <a:rPr lang="en-US" altLang="en-US" dirty="0">
                <a:solidFill>
                  <a:srgbClr val="000000"/>
                </a:solidFill>
                <a:latin typeface="courier"/>
              </a:rPr>
              <a:t> </a:t>
            </a:r>
            <a:endParaRPr lang="en-US" altLang="en-US" dirty="0" smtClean="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smtClean="0">
                <a:solidFill>
                  <a:srgbClr val="000000"/>
                </a:solidFill>
                <a:latin typeface="courier"/>
              </a:rPr>
              <a:t>      </a:t>
            </a:r>
            <a:r>
              <a:rPr lang="en-US" altLang="en-US" dirty="0" smtClean="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String line </a:t>
            </a:r>
            <a:r>
              <a:rPr lang="en-US" altLang="en-US" dirty="0">
                <a:solidFill>
                  <a:srgbClr val="0000C0"/>
                </a:solidFill>
                <a:latin typeface="courier"/>
              </a:rPr>
              <a:t>=</a:t>
            </a:r>
            <a:r>
              <a:rPr lang="en-US" altLang="en-US" dirty="0">
                <a:solidFill>
                  <a:srgbClr val="000000"/>
                </a:solidFill>
                <a:latin typeface="courier"/>
              </a:rPr>
              <a:t> </a:t>
            </a:r>
            <a:r>
              <a:rPr lang="en-US" altLang="en-US" dirty="0" err="1">
                <a:solidFill>
                  <a:srgbClr val="000000"/>
                </a:solidFill>
                <a:latin typeface="courier"/>
              </a:rPr>
              <a:t>value</a:t>
            </a:r>
            <a:r>
              <a:rPr lang="en-US" altLang="en-US" dirty="0" err="1">
                <a:solidFill>
                  <a:srgbClr val="0000C0"/>
                </a:solidFill>
                <a:latin typeface="courier"/>
              </a:rPr>
              <a:t>.</a:t>
            </a:r>
            <a:r>
              <a:rPr lang="en-US" altLang="en-US" dirty="0" err="1">
                <a:solidFill>
                  <a:srgbClr val="000000"/>
                </a:solidFill>
                <a:latin typeface="courier"/>
              </a:rPr>
              <a:t>toString</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StringTokenizer</a:t>
            </a:r>
            <a:r>
              <a:rPr lang="en-US" altLang="en-US" dirty="0">
                <a:solidFill>
                  <a:srgbClr val="000000"/>
                </a:solidFill>
                <a:latin typeface="courier"/>
              </a:rPr>
              <a:t> </a:t>
            </a:r>
            <a:r>
              <a:rPr lang="en-US" altLang="en-US" dirty="0" err="1">
                <a:solidFill>
                  <a:srgbClr val="000000"/>
                </a:solidFill>
                <a:latin typeface="courier"/>
              </a:rPr>
              <a:t>tokenizer</a:t>
            </a:r>
            <a:r>
              <a:rPr lang="en-US" altLang="en-US" dirty="0">
                <a:solidFill>
                  <a:srgbClr val="000000"/>
                </a:solidFill>
                <a:latin typeface="courier"/>
              </a:rPr>
              <a:t> </a:t>
            </a:r>
            <a:r>
              <a:rPr lang="en-US" altLang="en-US" dirty="0">
                <a:solidFill>
                  <a:srgbClr val="0000C0"/>
                </a:solidFill>
                <a:latin typeface="courier"/>
              </a:rPr>
              <a:t>=</a:t>
            </a:r>
            <a:r>
              <a:rPr lang="en-US" altLang="en-US" dirty="0">
                <a:solidFill>
                  <a:srgbClr val="000000"/>
                </a:solidFill>
                <a:latin typeface="courier"/>
              </a:rPr>
              <a:t> </a:t>
            </a:r>
            <a:r>
              <a:rPr lang="en-US" altLang="en-US" dirty="0" smtClean="0">
                <a:solidFill>
                  <a:srgbClr val="A00000"/>
                </a:solidFill>
                <a:latin typeface="courier"/>
              </a:rPr>
              <a:t>new</a:t>
            </a:r>
            <a:r>
              <a:rPr lang="en-US" altLang="en-US" dirty="0" smtClean="0">
                <a:solidFill>
                  <a:srgbClr val="000000"/>
                </a:solidFill>
                <a:latin typeface="courier"/>
              </a:rPr>
              <a:t> </a:t>
            </a:r>
            <a:r>
              <a:rPr lang="en-US" altLang="en-US" dirty="0" err="1" smtClean="0">
                <a:solidFill>
                  <a:srgbClr val="000000"/>
                </a:solidFill>
                <a:latin typeface="courier"/>
              </a:rPr>
              <a:t>StringTokenizer</a:t>
            </a:r>
            <a:r>
              <a:rPr lang="en-US" altLang="en-US" dirty="0" smtClean="0">
                <a:solidFill>
                  <a:srgbClr val="0000C0"/>
                </a:solidFill>
                <a:latin typeface="courier"/>
              </a:rPr>
              <a:t>(</a:t>
            </a:r>
            <a:r>
              <a:rPr lang="en-US" altLang="en-US" dirty="0" smtClean="0">
                <a:solidFill>
                  <a:srgbClr val="000000"/>
                </a:solidFill>
                <a:latin typeface="courier"/>
              </a:rPr>
              <a:t>line</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A00000"/>
                </a:solidFill>
                <a:latin typeface="courier"/>
              </a:rPr>
              <a:t>                  while</a:t>
            </a:r>
            <a:r>
              <a:rPr lang="en-US" altLang="en-US" dirty="0">
                <a:solidFill>
                  <a:srgbClr val="000000"/>
                </a:solidFill>
                <a:latin typeface="courier"/>
              </a:rPr>
              <a:t> </a:t>
            </a:r>
            <a:r>
              <a:rPr lang="en-US" altLang="en-US" dirty="0">
                <a:solidFill>
                  <a:srgbClr val="0000C0"/>
                </a:solidFill>
                <a:latin typeface="courier"/>
              </a:rPr>
              <a:t>(</a:t>
            </a:r>
            <a:r>
              <a:rPr lang="en-US" altLang="en-US" dirty="0" err="1">
                <a:solidFill>
                  <a:srgbClr val="000000"/>
                </a:solidFill>
                <a:latin typeface="courier"/>
              </a:rPr>
              <a:t>tokenizer</a:t>
            </a:r>
            <a:r>
              <a:rPr lang="en-US" altLang="en-US" dirty="0" err="1">
                <a:solidFill>
                  <a:srgbClr val="0000C0"/>
                </a:solidFill>
                <a:latin typeface="courier"/>
              </a:rPr>
              <a:t>.</a:t>
            </a:r>
            <a:r>
              <a:rPr lang="en-US" altLang="en-US" dirty="0" err="1">
                <a:solidFill>
                  <a:srgbClr val="000000"/>
                </a:solidFill>
                <a:latin typeface="courier"/>
              </a:rPr>
              <a:t>hasMoreTokens</a:t>
            </a:r>
            <a:r>
              <a:rPr lang="en-US" altLang="en-US" dirty="0">
                <a:solidFill>
                  <a:srgbClr val="0000C0"/>
                </a:solidFill>
                <a:latin typeface="courier"/>
              </a:rPr>
              <a:t>())</a:t>
            </a:r>
            <a:r>
              <a:rPr lang="en-US" altLang="en-US" dirty="0">
                <a:solidFill>
                  <a:srgbClr val="000000"/>
                </a:solidFill>
                <a:latin typeface="courier"/>
              </a:rPr>
              <a:t> </a:t>
            </a:r>
            <a:endParaRPr lang="en-US" altLang="en-US" dirty="0" smtClean="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smtClean="0">
                <a:solidFill>
                  <a:srgbClr val="000000"/>
                </a:solidFill>
                <a:latin typeface="courier"/>
              </a:rPr>
              <a:t>                 </a:t>
            </a:r>
            <a:r>
              <a:rPr lang="en-US" altLang="en-US" dirty="0" smtClean="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word</a:t>
            </a:r>
            <a:r>
              <a:rPr lang="en-US" altLang="en-US" dirty="0" err="1">
                <a:solidFill>
                  <a:srgbClr val="0000C0"/>
                </a:solidFill>
                <a:latin typeface="courier"/>
              </a:rPr>
              <a:t>.</a:t>
            </a:r>
            <a:r>
              <a:rPr lang="en-US" altLang="en-US" dirty="0" err="1">
                <a:solidFill>
                  <a:srgbClr val="000000"/>
                </a:solidFill>
                <a:latin typeface="courier"/>
              </a:rPr>
              <a:t>set</a:t>
            </a:r>
            <a:r>
              <a:rPr lang="en-US" altLang="en-US" dirty="0">
                <a:solidFill>
                  <a:srgbClr val="0000C0"/>
                </a:solidFill>
                <a:latin typeface="courier"/>
              </a:rPr>
              <a:t>(</a:t>
            </a:r>
            <a:r>
              <a:rPr lang="en-US" altLang="en-US" dirty="0" err="1">
                <a:solidFill>
                  <a:srgbClr val="000000"/>
                </a:solidFill>
                <a:latin typeface="courier"/>
              </a:rPr>
              <a:t>tokenizer</a:t>
            </a:r>
            <a:r>
              <a:rPr lang="en-US" altLang="en-US" dirty="0" err="1">
                <a:solidFill>
                  <a:srgbClr val="0000C0"/>
                </a:solidFill>
                <a:latin typeface="courier"/>
              </a:rPr>
              <a:t>.</a:t>
            </a:r>
            <a:r>
              <a:rPr lang="en-US" altLang="en-US" dirty="0" err="1">
                <a:solidFill>
                  <a:srgbClr val="000000"/>
                </a:solidFill>
                <a:latin typeface="courier"/>
              </a:rPr>
              <a:t>nextToken</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context</a:t>
            </a:r>
            <a:r>
              <a:rPr lang="en-US" altLang="en-US" dirty="0" err="1">
                <a:solidFill>
                  <a:srgbClr val="0000C0"/>
                </a:solidFill>
                <a:latin typeface="courier"/>
              </a:rPr>
              <a:t>.</a:t>
            </a:r>
            <a:r>
              <a:rPr lang="en-US" altLang="en-US" dirty="0" err="1">
                <a:solidFill>
                  <a:srgbClr val="000000"/>
                </a:solidFill>
                <a:latin typeface="courier"/>
              </a:rPr>
              <a:t>write</a:t>
            </a:r>
            <a:r>
              <a:rPr lang="en-US" altLang="en-US" dirty="0">
                <a:solidFill>
                  <a:srgbClr val="0000C0"/>
                </a:solidFill>
                <a:latin typeface="courier"/>
              </a:rPr>
              <a:t>(</a:t>
            </a:r>
            <a:r>
              <a:rPr lang="en-US" altLang="en-US" dirty="0">
                <a:solidFill>
                  <a:srgbClr val="000000"/>
                </a:solidFill>
                <a:latin typeface="courier"/>
              </a:rPr>
              <a:t>word</a:t>
            </a:r>
            <a:r>
              <a:rPr lang="en-US" altLang="en-US" dirty="0">
                <a:solidFill>
                  <a:srgbClr val="0000C0"/>
                </a:solidFill>
                <a:latin typeface="courier"/>
              </a:rPr>
              <a:t>,</a:t>
            </a:r>
            <a:r>
              <a:rPr lang="en-US" altLang="en-US" dirty="0">
                <a:solidFill>
                  <a:srgbClr val="000000"/>
                </a:solidFill>
                <a:latin typeface="courier"/>
              </a:rPr>
              <a:t> one</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C0"/>
                </a:solidFill>
                <a:latin typeface="courier"/>
              </a:rPr>
              <a:t>                  }</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C0"/>
                </a:solidFill>
                <a:latin typeface="courier"/>
              </a:rPr>
              <a:t>       }</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C0"/>
                </a:solidFill>
                <a:latin typeface="courier"/>
              </a:rPr>
              <a:t>}</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18</a:t>
            </a:fld>
            <a:endParaRPr lang="en-US"/>
          </a:p>
        </p:txBody>
      </p:sp>
    </p:spTree>
    <p:extLst>
      <p:ext uri="{BB962C8B-B14F-4D97-AF65-F5344CB8AC3E}">
        <p14:creationId xmlns:p14="http://schemas.microsoft.com/office/powerpoint/2010/main" val="3692653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Count Code Sample </a:t>
            </a:r>
            <a:r>
              <a:rPr lang="en-US" dirty="0" smtClean="0"/>
              <a:t>Reducer</a:t>
            </a:r>
            <a:endParaRPr lang="en-US" dirty="0"/>
          </a:p>
        </p:txBody>
      </p:sp>
      <p:sp>
        <p:nvSpPr>
          <p:cNvPr id="3" name="Content Placeholder 2"/>
          <p:cNvSpPr>
            <a:spLocks noGrp="1"/>
          </p:cNvSpPr>
          <p:nvPr>
            <p:ph idx="1"/>
          </p:nvPr>
        </p:nvSpPr>
        <p:spPr>
          <a:xfrm>
            <a:off x="194872" y="1737360"/>
            <a:ext cx="11997127" cy="4333656"/>
          </a:xfrm>
        </p:spPr>
        <p:txBody>
          <a:bodyPr/>
          <a:lstStyle/>
          <a:p>
            <a:pPr marL="0" indent="0" eaLnBrk="0" fontAlgn="base" hangingPunct="0">
              <a:lnSpc>
                <a:spcPct val="100000"/>
              </a:lnSpc>
              <a:spcBef>
                <a:spcPct val="0"/>
              </a:spcBef>
              <a:spcAft>
                <a:spcPct val="0"/>
              </a:spcAft>
              <a:buClrTx/>
              <a:buSzTx/>
              <a:buNone/>
            </a:pPr>
            <a:endParaRPr lang="en-US" altLang="en-US" b="1" dirty="0" smtClean="0">
              <a:solidFill>
                <a:srgbClr val="A00000"/>
              </a:solidFill>
              <a:latin typeface="courier"/>
            </a:endParaRPr>
          </a:p>
          <a:p>
            <a:pPr marL="0" indent="0" eaLnBrk="0" fontAlgn="base" hangingPunct="0">
              <a:lnSpc>
                <a:spcPct val="100000"/>
              </a:lnSpc>
              <a:spcBef>
                <a:spcPct val="0"/>
              </a:spcBef>
              <a:spcAft>
                <a:spcPct val="0"/>
              </a:spcAft>
              <a:buClrTx/>
              <a:buSzTx/>
              <a:buNone/>
            </a:pPr>
            <a:r>
              <a:rPr lang="en-US" altLang="en-US" b="1" dirty="0" smtClean="0">
                <a:solidFill>
                  <a:srgbClr val="A00000"/>
                </a:solidFill>
                <a:latin typeface="courier"/>
              </a:rPr>
              <a:t>public </a:t>
            </a:r>
            <a:r>
              <a:rPr lang="en-US" altLang="en-US" b="1" dirty="0">
                <a:solidFill>
                  <a:srgbClr val="A00000"/>
                </a:solidFill>
                <a:latin typeface="courier"/>
              </a:rPr>
              <a:t>static class Reduce extends </a:t>
            </a:r>
            <a:r>
              <a:rPr lang="en-US" altLang="en-US" b="1" dirty="0" smtClean="0">
                <a:solidFill>
                  <a:srgbClr val="A00000"/>
                </a:solidFill>
                <a:latin typeface="courier"/>
              </a:rPr>
              <a:t>Reducer&lt;</a:t>
            </a:r>
            <a:r>
              <a:rPr lang="en-US" altLang="en-US" b="1" dirty="0" err="1" smtClean="0">
                <a:solidFill>
                  <a:srgbClr val="A00000"/>
                </a:solidFill>
                <a:latin typeface="courier"/>
              </a:rPr>
              <a:t>Text,IntWritable,Text,IntWritable</a:t>
            </a:r>
            <a:r>
              <a:rPr lang="en-US" altLang="en-US" b="1" dirty="0">
                <a:solidFill>
                  <a:srgbClr val="A00000"/>
                </a:solidFill>
                <a:latin typeface="courier"/>
              </a:rPr>
              <a:t>&gt; </a:t>
            </a:r>
            <a:r>
              <a:rPr lang="en-US" altLang="en-US" b="1" dirty="0">
                <a:solidFill>
                  <a:srgbClr val="0000C0"/>
                </a:solidFill>
                <a:latin typeface="courier"/>
              </a:rPr>
              <a:t>{</a:t>
            </a:r>
          </a:p>
          <a:p>
            <a:pPr marL="0" lvl="0" indent="0" eaLnBrk="0" fontAlgn="base" hangingPunct="0">
              <a:lnSpc>
                <a:spcPct val="100000"/>
              </a:lnSpc>
              <a:spcBef>
                <a:spcPct val="0"/>
              </a:spcBef>
              <a:spcAft>
                <a:spcPct val="0"/>
              </a:spcAft>
              <a:buClrTx/>
              <a:buSzTx/>
              <a:buNone/>
            </a:pPr>
            <a:r>
              <a:rPr lang="en-US" altLang="en-US" dirty="0" smtClean="0">
                <a:solidFill>
                  <a:srgbClr val="A00000"/>
                </a:solidFill>
                <a:latin typeface="courier"/>
              </a:rPr>
              <a:t>   public</a:t>
            </a:r>
            <a:r>
              <a:rPr lang="en-US" altLang="en-US" dirty="0" smtClean="0">
                <a:solidFill>
                  <a:srgbClr val="000000"/>
                </a:solidFill>
                <a:latin typeface="courier"/>
              </a:rPr>
              <a:t> </a:t>
            </a:r>
            <a:r>
              <a:rPr lang="en-US" altLang="en-US" dirty="0">
                <a:solidFill>
                  <a:srgbClr val="A00000"/>
                </a:solidFill>
                <a:latin typeface="courier"/>
              </a:rPr>
              <a:t>void</a:t>
            </a:r>
            <a:r>
              <a:rPr lang="en-US" altLang="en-US" dirty="0">
                <a:solidFill>
                  <a:srgbClr val="000000"/>
                </a:solidFill>
                <a:latin typeface="courier"/>
              </a:rPr>
              <a:t> reduce</a:t>
            </a:r>
            <a:r>
              <a:rPr lang="en-US" altLang="en-US" dirty="0">
                <a:solidFill>
                  <a:srgbClr val="0000C0"/>
                </a:solidFill>
                <a:latin typeface="courier"/>
              </a:rPr>
              <a:t>(</a:t>
            </a:r>
            <a:r>
              <a:rPr lang="en-US" altLang="en-US" dirty="0">
                <a:solidFill>
                  <a:srgbClr val="000000"/>
                </a:solidFill>
                <a:latin typeface="courier"/>
              </a:rPr>
              <a:t>Text key</a:t>
            </a:r>
            <a:r>
              <a:rPr lang="en-US" altLang="en-US" dirty="0">
                <a:solidFill>
                  <a:srgbClr val="0000C0"/>
                </a:solidFill>
                <a:latin typeface="courier"/>
              </a:rPr>
              <a:t>,</a:t>
            </a:r>
            <a:r>
              <a:rPr lang="en-US" altLang="en-US" dirty="0">
                <a:solidFill>
                  <a:srgbClr val="000000"/>
                </a:solidFill>
                <a:latin typeface="courier"/>
              </a:rPr>
              <a:t> Iterator</a:t>
            </a:r>
            <a:r>
              <a:rPr lang="en-US" altLang="en-US" dirty="0">
                <a:solidFill>
                  <a:srgbClr val="0000C0"/>
                </a:solidFill>
                <a:latin typeface="courier"/>
              </a:rPr>
              <a:t>&lt;</a:t>
            </a:r>
            <a:r>
              <a:rPr lang="en-US" altLang="en-US" dirty="0" err="1">
                <a:solidFill>
                  <a:srgbClr val="000000"/>
                </a:solidFill>
                <a:latin typeface="courier"/>
              </a:rPr>
              <a:t>IntWritable</a:t>
            </a:r>
            <a:r>
              <a:rPr lang="en-US" altLang="en-US" dirty="0">
                <a:solidFill>
                  <a:srgbClr val="0000C0"/>
                </a:solidFill>
                <a:latin typeface="courier"/>
              </a:rPr>
              <a:t>&gt;</a:t>
            </a:r>
            <a:r>
              <a:rPr lang="en-US" altLang="en-US" dirty="0">
                <a:solidFill>
                  <a:srgbClr val="000000"/>
                </a:solidFill>
                <a:latin typeface="courier"/>
              </a:rPr>
              <a:t> values</a:t>
            </a:r>
            <a:r>
              <a:rPr lang="en-US" altLang="en-US" dirty="0">
                <a:solidFill>
                  <a:srgbClr val="0000C0"/>
                </a:solidFill>
                <a:latin typeface="courier"/>
              </a:rPr>
              <a:t>,</a:t>
            </a:r>
            <a:r>
              <a:rPr lang="en-US" altLang="en-US" dirty="0">
                <a:solidFill>
                  <a:srgbClr val="000000"/>
                </a:solidFill>
                <a:latin typeface="courier"/>
              </a:rPr>
              <a:t> Context context</a:t>
            </a:r>
            <a:r>
              <a:rPr lang="en-US" altLang="en-US" dirty="0">
                <a:solidFill>
                  <a:srgbClr val="0000C0"/>
                </a:solidFill>
                <a:latin typeface="courier"/>
              </a:rPr>
              <a:t>)</a:t>
            </a:r>
            <a:r>
              <a:rPr lang="en-US" altLang="en-US" dirty="0">
                <a:solidFill>
                  <a:srgbClr val="000000"/>
                </a:solidFill>
                <a:latin typeface="courier"/>
              </a:rPr>
              <a:t> </a:t>
            </a:r>
          </a:p>
          <a:p>
            <a:pPr marL="0" lvl="0" indent="0" eaLnBrk="0" fontAlgn="base" hangingPunct="0">
              <a:lnSpc>
                <a:spcPct val="100000"/>
              </a:lnSpc>
              <a:spcBef>
                <a:spcPct val="0"/>
              </a:spcBef>
              <a:spcAft>
                <a:spcPct val="0"/>
              </a:spcAft>
              <a:buClrTx/>
              <a:buSzTx/>
              <a:buNone/>
            </a:pPr>
            <a:r>
              <a:rPr lang="en-US" altLang="en-US" dirty="0" smtClean="0">
                <a:solidFill>
                  <a:srgbClr val="A00000"/>
                </a:solidFill>
                <a:latin typeface="courier"/>
              </a:rPr>
              <a:t>   throws</a:t>
            </a:r>
            <a:r>
              <a:rPr lang="en-US" altLang="en-US" dirty="0" smtClean="0">
                <a:solidFill>
                  <a:srgbClr val="000000"/>
                </a:solidFill>
                <a:latin typeface="courier"/>
              </a:rPr>
              <a:t> </a:t>
            </a:r>
            <a:r>
              <a:rPr lang="en-US" altLang="en-US" dirty="0" err="1">
                <a:solidFill>
                  <a:srgbClr val="000000"/>
                </a:solidFill>
                <a:latin typeface="courier"/>
              </a:rPr>
              <a:t>IOException</a:t>
            </a:r>
            <a:r>
              <a:rPr lang="en-US" altLang="en-US" dirty="0">
                <a:solidFill>
                  <a:srgbClr val="0000C0"/>
                </a:solidFill>
                <a:latin typeface="courier"/>
              </a:rPr>
              <a:t>,</a:t>
            </a:r>
            <a:r>
              <a:rPr lang="en-US" altLang="en-US" dirty="0">
                <a:solidFill>
                  <a:srgbClr val="000000"/>
                </a:solidFill>
                <a:latin typeface="courier"/>
              </a:rPr>
              <a:t> </a:t>
            </a:r>
            <a:r>
              <a:rPr lang="en-US" altLang="en-US" dirty="0" err="1">
                <a:solidFill>
                  <a:srgbClr val="000000"/>
                </a:solidFill>
                <a:latin typeface="courier"/>
              </a:rPr>
              <a:t>InterruptedException</a:t>
            </a:r>
            <a:r>
              <a:rPr lang="en-US" altLang="en-US" dirty="0">
                <a:solidFill>
                  <a:srgbClr val="000000"/>
                </a:solidFill>
                <a:latin typeface="courier"/>
              </a:rPr>
              <a:t> </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A00000"/>
                </a:solidFill>
                <a:latin typeface="courier"/>
              </a:rPr>
              <a:t>            </a:t>
            </a:r>
            <a:r>
              <a:rPr lang="en-US" altLang="en-US" dirty="0" err="1" smtClean="0">
                <a:solidFill>
                  <a:srgbClr val="A00000"/>
                </a:solidFill>
                <a:latin typeface="courier"/>
              </a:rPr>
              <a:t>int</a:t>
            </a:r>
            <a:r>
              <a:rPr lang="en-US" altLang="en-US" dirty="0" smtClean="0">
                <a:solidFill>
                  <a:srgbClr val="000000"/>
                </a:solidFill>
                <a:latin typeface="courier"/>
              </a:rPr>
              <a:t> </a:t>
            </a:r>
            <a:r>
              <a:rPr lang="en-US" altLang="en-US" dirty="0">
                <a:solidFill>
                  <a:srgbClr val="000000"/>
                </a:solidFill>
                <a:latin typeface="courier"/>
              </a:rPr>
              <a:t>sum </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0080C0"/>
                </a:solidFill>
                <a:latin typeface="courier"/>
              </a:rPr>
              <a:t>0</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A00000"/>
                </a:solidFill>
                <a:latin typeface="courier"/>
              </a:rPr>
              <a:t>            while</a:t>
            </a:r>
            <a:r>
              <a:rPr lang="en-US" altLang="en-US" dirty="0" smtClean="0">
                <a:solidFill>
                  <a:srgbClr val="000000"/>
                </a:solidFill>
                <a:latin typeface="courier"/>
              </a:rPr>
              <a:t> </a:t>
            </a:r>
            <a:r>
              <a:rPr lang="en-US" altLang="en-US" dirty="0">
                <a:solidFill>
                  <a:srgbClr val="0000C0"/>
                </a:solidFill>
                <a:latin typeface="courier"/>
              </a:rPr>
              <a:t>(</a:t>
            </a:r>
            <a:r>
              <a:rPr lang="en-US" altLang="en-US" dirty="0" err="1">
                <a:solidFill>
                  <a:srgbClr val="000000"/>
                </a:solidFill>
                <a:latin typeface="courier"/>
              </a:rPr>
              <a:t>values</a:t>
            </a:r>
            <a:r>
              <a:rPr lang="en-US" altLang="en-US" dirty="0" err="1">
                <a:solidFill>
                  <a:srgbClr val="0000C0"/>
                </a:solidFill>
                <a:latin typeface="courier"/>
              </a:rPr>
              <a:t>.</a:t>
            </a:r>
            <a:r>
              <a:rPr lang="en-US" altLang="en-US" dirty="0" err="1">
                <a:solidFill>
                  <a:srgbClr val="000000"/>
                </a:solidFill>
                <a:latin typeface="courier"/>
              </a:rPr>
              <a:t>hasNext</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000000"/>
                </a:solidFill>
                <a:latin typeface="courier"/>
              </a:rPr>
              <a:t>                    sum </a:t>
            </a:r>
            <a:r>
              <a:rPr lang="en-US" altLang="en-US" dirty="0">
                <a:solidFill>
                  <a:srgbClr val="0000C0"/>
                </a:solidFill>
                <a:latin typeface="courier"/>
              </a:rPr>
              <a:t>+=</a:t>
            </a:r>
            <a:r>
              <a:rPr lang="en-US" altLang="en-US" dirty="0">
                <a:solidFill>
                  <a:srgbClr val="000000"/>
                </a:solidFill>
                <a:latin typeface="courier"/>
              </a:rPr>
              <a:t> </a:t>
            </a:r>
            <a:r>
              <a:rPr lang="en-US" altLang="en-US" dirty="0" err="1">
                <a:solidFill>
                  <a:srgbClr val="000000"/>
                </a:solidFill>
                <a:latin typeface="courier"/>
              </a:rPr>
              <a:t>values</a:t>
            </a:r>
            <a:r>
              <a:rPr lang="en-US" altLang="en-US" dirty="0" err="1">
                <a:solidFill>
                  <a:srgbClr val="0000C0"/>
                </a:solidFill>
                <a:latin typeface="courier"/>
              </a:rPr>
              <a:t>.</a:t>
            </a:r>
            <a:r>
              <a:rPr lang="en-US" altLang="en-US" dirty="0" err="1">
                <a:solidFill>
                  <a:srgbClr val="000000"/>
                </a:solidFill>
                <a:latin typeface="courier"/>
              </a:rPr>
              <a:t>next</a:t>
            </a:r>
            <a:r>
              <a:rPr lang="en-US" altLang="en-US" dirty="0">
                <a:solidFill>
                  <a:srgbClr val="0000C0"/>
                </a:solidFill>
                <a:latin typeface="courier"/>
              </a:rPr>
              <a:t>().</a:t>
            </a:r>
            <a:r>
              <a:rPr lang="en-US" altLang="en-US" dirty="0">
                <a:solidFill>
                  <a:srgbClr val="000000"/>
                </a:solidFill>
                <a:latin typeface="courier"/>
              </a:rPr>
              <a:t>get</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0000C0"/>
                </a:solidFill>
                <a:latin typeface="courier"/>
              </a:rPr>
              <a:t>            }</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000000"/>
                </a:solidFill>
                <a:latin typeface="courier"/>
              </a:rPr>
              <a:t>            </a:t>
            </a:r>
            <a:r>
              <a:rPr lang="en-US" altLang="en-US" dirty="0" err="1" smtClean="0">
                <a:solidFill>
                  <a:srgbClr val="000000"/>
                </a:solidFill>
                <a:latin typeface="courier"/>
              </a:rPr>
              <a:t>context</a:t>
            </a:r>
            <a:r>
              <a:rPr lang="en-US" altLang="en-US" dirty="0" err="1" smtClean="0">
                <a:solidFill>
                  <a:srgbClr val="0000C0"/>
                </a:solidFill>
                <a:latin typeface="courier"/>
              </a:rPr>
              <a:t>.</a:t>
            </a:r>
            <a:r>
              <a:rPr lang="en-US" altLang="en-US" dirty="0" err="1" smtClean="0">
                <a:solidFill>
                  <a:srgbClr val="000000"/>
                </a:solidFill>
                <a:latin typeface="courier"/>
              </a:rPr>
              <a:t>write</a:t>
            </a:r>
            <a:r>
              <a:rPr lang="en-US" altLang="en-US" dirty="0" smtClean="0">
                <a:solidFill>
                  <a:srgbClr val="0000C0"/>
                </a:solidFill>
                <a:latin typeface="courier"/>
              </a:rPr>
              <a:t>(</a:t>
            </a:r>
            <a:r>
              <a:rPr lang="en-US" altLang="en-US" dirty="0" smtClean="0">
                <a:solidFill>
                  <a:srgbClr val="000000"/>
                </a:solidFill>
                <a:latin typeface="courier"/>
              </a:rPr>
              <a:t>key</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a:t>
            </a:r>
            <a:r>
              <a:rPr lang="en-US" altLang="en-US" dirty="0" err="1">
                <a:solidFill>
                  <a:srgbClr val="000000"/>
                </a:solidFill>
                <a:latin typeface="courier"/>
              </a:rPr>
              <a:t>IntWritable</a:t>
            </a:r>
            <a:r>
              <a:rPr lang="en-US" altLang="en-US" dirty="0">
                <a:solidFill>
                  <a:srgbClr val="0000C0"/>
                </a:solidFill>
                <a:latin typeface="courier"/>
              </a:rPr>
              <a:t>(</a:t>
            </a:r>
            <a:r>
              <a:rPr lang="en-US" altLang="en-US" dirty="0">
                <a:solidFill>
                  <a:srgbClr val="000000"/>
                </a:solidFill>
                <a:latin typeface="courier"/>
              </a:rPr>
              <a:t>sum</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smtClean="0">
                <a:solidFill>
                  <a:srgbClr val="0000C0"/>
                </a:solidFill>
                <a:latin typeface="courier"/>
              </a:rPr>
              <a:t>    }</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C0"/>
                </a:solidFill>
                <a:latin typeface="courier"/>
              </a:rPr>
              <a:t>}</a:t>
            </a:r>
            <a:endParaRPr lang="en-US" altLang="en-US" sz="3200" dirty="0">
              <a:solidFill>
                <a:schemeClr val="tx1"/>
              </a:solidFill>
              <a:latin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19</a:t>
            </a:fld>
            <a:endParaRPr lang="en-US"/>
          </a:p>
        </p:txBody>
      </p:sp>
    </p:spTree>
    <p:extLst>
      <p:ext uri="{BB962C8B-B14F-4D97-AF65-F5344CB8AC3E}">
        <p14:creationId xmlns:p14="http://schemas.microsoft.com/office/powerpoint/2010/main" val="382803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a:t>
            </a:fld>
            <a:endParaRPr lang="en-US"/>
          </a:p>
        </p:txBody>
      </p:sp>
      <p:sp>
        <p:nvSpPr>
          <p:cNvPr id="7" name="Right Arrow 6"/>
          <p:cNvSpPr/>
          <p:nvPr/>
        </p:nvSpPr>
        <p:spPr>
          <a:xfrm>
            <a:off x="300754" y="2217298"/>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51254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Main Function</a:t>
            </a:r>
            <a:endParaRPr lang="en-US" dirty="0"/>
          </a:p>
        </p:txBody>
      </p:sp>
      <p:sp>
        <p:nvSpPr>
          <p:cNvPr id="3" name="Content Placeholder 2"/>
          <p:cNvSpPr>
            <a:spLocks noGrp="1"/>
          </p:cNvSpPr>
          <p:nvPr>
            <p:ph idx="1"/>
          </p:nvPr>
        </p:nvSpPr>
        <p:spPr>
          <a:xfrm>
            <a:off x="377645" y="1737360"/>
            <a:ext cx="11413302" cy="4023360"/>
          </a:xfrm>
        </p:spPr>
        <p:txBody>
          <a:bodyPr>
            <a:normAutofit lnSpcReduction="10000"/>
          </a:bodyPr>
          <a:lstStyle/>
          <a:p>
            <a:pPr marL="0" lvl="0" indent="0" eaLnBrk="0" fontAlgn="base" hangingPunct="0">
              <a:lnSpc>
                <a:spcPct val="100000"/>
              </a:lnSpc>
              <a:spcBef>
                <a:spcPct val="0"/>
              </a:spcBef>
              <a:spcAft>
                <a:spcPct val="0"/>
              </a:spcAft>
              <a:buClrTx/>
              <a:buSzTx/>
              <a:buNone/>
            </a:pPr>
            <a:r>
              <a:rPr lang="en-US" altLang="en-US" b="1" dirty="0">
                <a:solidFill>
                  <a:srgbClr val="A00000"/>
                </a:solidFill>
                <a:latin typeface="courier"/>
              </a:rPr>
              <a:t>public</a:t>
            </a:r>
            <a:r>
              <a:rPr lang="en-US" altLang="en-US" b="1" dirty="0">
                <a:solidFill>
                  <a:srgbClr val="000000"/>
                </a:solidFill>
                <a:latin typeface="courier"/>
              </a:rPr>
              <a:t> </a:t>
            </a:r>
            <a:r>
              <a:rPr lang="en-US" altLang="en-US" b="1" dirty="0">
                <a:solidFill>
                  <a:srgbClr val="A00000"/>
                </a:solidFill>
                <a:latin typeface="courier"/>
              </a:rPr>
              <a:t>static</a:t>
            </a:r>
            <a:r>
              <a:rPr lang="en-US" altLang="en-US" b="1" dirty="0">
                <a:solidFill>
                  <a:srgbClr val="000000"/>
                </a:solidFill>
                <a:latin typeface="courier"/>
              </a:rPr>
              <a:t> </a:t>
            </a:r>
            <a:r>
              <a:rPr lang="en-US" altLang="en-US" b="1" dirty="0">
                <a:solidFill>
                  <a:srgbClr val="A00000"/>
                </a:solidFill>
                <a:latin typeface="courier"/>
              </a:rPr>
              <a:t>void</a:t>
            </a:r>
            <a:r>
              <a:rPr lang="en-US" altLang="en-US" b="1" dirty="0">
                <a:solidFill>
                  <a:srgbClr val="000000"/>
                </a:solidFill>
                <a:latin typeface="courier"/>
              </a:rPr>
              <a:t> main</a:t>
            </a:r>
            <a:r>
              <a:rPr lang="en-US" altLang="en-US" b="1" dirty="0">
                <a:solidFill>
                  <a:srgbClr val="0000C0"/>
                </a:solidFill>
                <a:latin typeface="courier"/>
              </a:rPr>
              <a:t>(</a:t>
            </a:r>
            <a:r>
              <a:rPr lang="en-US" altLang="en-US" b="1" dirty="0">
                <a:solidFill>
                  <a:srgbClr val="000000"/>
                </a:solidFill>
                <a:latin typeface="courier"/>
              </a:rPr>
              <a:t>String</a:t>
            </a:r>
            <a:r>
              <a:rPr lang="en-US" altLang="en-US" b="1" dirty="0">
                <a:solidFill>
                  <a:srgbClr val="0000C0"/>
                </a:solidFill>
                <a:latin typeface="courier"/>
              </a:rPr>
              <a:t>[]</a:t>
            </a:r>
            <a:r>
              <a:rPr lang="en-US" altLang="en-US" b="1" dirty="0">
                <a:solidFill>
                  <a:srgbClr val="000000"/>
                </a:solidFill>
                <a:latin typeface="courier"/>
              </a:rPr>
              <a:t> </a:t>
            </a:r>
            <a:r>
              <a:rPr lang="en-US" altLang="en-US" b="1" dirty="0" err="1">
                <a:solidFill>
                  <a:srgbClr val="000000"/>
                </a:solidFill>
                <a:latin typeface="courier"/>
              </a:rPr>
              <a:t>args</a:t>
            </a:r>
            <a:r>
              <a:rPr lang="en-US" altLang="en-US" b="1" dirty="0">
                <a:solidFill>
                  <a:srgbClr val="0000C0"/>
                </a:solidFill>
                <a:latin typeface="courier"/>
              </a:rPr>
              <a:t>)</a:t>
            </a:r>
            <a:r>
              <a:rPr lang="en-US" altLang="en-US" b="1" dirty="0">
                <a:solidFill>
                  <a:srgbClr val="000000"/>
                </a:solidFill>
                <a:latin typeface="courier"/>
              </a:rPr>
              <a:t> </a:t>
            </a:r>
            <a:r>
              <a:rPr lang="en-US" altLang="en-US" b="1" dirty="0">
                <a:solidFill>
                  <a:srgbClr val="A00000"/>
                </a:solidFill>
                <a:latin typeface="courier"/>
              </a:rPr>
              <a:t>throws</a:t>
            </a:r>
            <a:r>
              <a:rPr lang="en-US" altLang="en-US" b="1" dirty="0">
                <a:solidFill>
                  <a:srgbClr val="000000"/>
                </a:solidFill>
                <a:latin typeface="courier"/>
              </a:rPr>
              <a:t> Exception </a:t>
            </a:r>
            <a:endParaRPr lang="en-US" altLang="en-US" b="1" dirty="0" smtClean="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b="1" dirty="0" smtClean="0">
                <a:solidFill>
                  <a:srgbClr val="0000C0"/>
                </a:solidFill>
                <a:latin typeface="courier"/>
              </a:rPr>
              <a:t>{</a:t>
            </a:r>
            <a:endParaRPr lang="en-US" altLang="en-US" b="1"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Configuration </a:t>
            </a:r>
            <a:r>
              <a:rPr lang="en-US" altLang="en-US" dirty="0" err="1">
                <a:solidFill>
                  <a:srgbClr val="000000"/>
                </a:solidFill>
                <a:latin typeface="courier"/>
              </a:rPr>
              <a:t>conf</a:t>
            </a:r>
            <a:r>
              <a:rPr lang="en-US" altLang="en-US" dirty="0">
                <a:solidFill>
                  <a:srgbClr val="000000"/>
                </a:solidFill>
                <a:latin typeface="courier"/>
              </a:rPr>
              <a:t> </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Configuration</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Job </a:t>
            </a:r>
            <a:r>
              <a:rPr lang="en-US" altLang="en-US" dirty="0" err="1">
                <a:solidFill>
                  <a:srgbClr val="000000"/>
                </a:solidFill>
                <a:latin typeface="courier"/>
              </a:rPr>
              <a:t>job</a:t>
            </a:r>
            <a:r>
              <a:rPr lang="en-US" altLang="en-US" dirty="0">
                <a:solidFill>
                  <a:srgbClr val="000000"/>
                </a:solidFill>
                <a:latin typeface="courier"/>
              </a:rPr>
              <a:t> </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Job</a:t>
            </a:r>
            <a:r>
              <a:rPr lang="en-US" altLang="en-US" dirty="0">
                <a:solidFill>
                  <a:srgbClr val="0000C0"/>
                </a:solidFill>
                <a:latin typeface="courier"/>
              </a:rPr>
              <a:t>(</a:t>
            </a:r>
            <a:r>
              <a:rPr lang="en-US" altLang="en-US" dirty="0" err="1">
                <a:solidFill>
                  <a:srgbClr val="000000"/>
                </a:solidFill>
                <a:latin typeface="courier"/>
              </a:rPr>
              <a:t>conf</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004080"/>
                </a:solidFill>
                <a:latin typeface="courier"/>
              </a:rPr>
              <a:t>"</a:t>
            </a:r>
            <a:r>
              <a:rPr lang="en-US" altLang="en-US" dirty="0" err="1">
                <a:solidFill>
                  <a:srgbClr val="004080"/>
                </a:solidFill>
                <a:latin typeface="courier"/>
              </a:rPr>
              <a:t>wordcount</a:t>
            </a:r>
            <a:r>
              <a:rPr lang="en-US" altLang="en-US" dirty="0">
                <a:solidFill>
                  <a:srgbClr val="004080"/>
                </a:solidFill>
                <a:latin typeface="courier"/>
              </a:rPr>
              <a:t>"</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setOutputKeyClass</a:t>
            </a:r>
            <a:r>
              <a:rPr lang="en-US" altLang="en-US" dirty="0">
                <a:solidFill>
                  <a:srgbClr val="0000C0"/>
                </a:solidFill>
                <a:latin typeface="courier"/>
              </a:rPr>
              <a:t>(</a:t>
            </a:r>
            <a:r>
              <a:rPr lang="en-US" altLang="en-US" dirty="0" err="1">
                <a:solidFill>
                  <a:srgbClr val="000000"/>
                </a:solidFill>
                <a:latin typeface="courier"/>
              </a:rPr>
              <a:t>Text</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setOutputValueClass</a:t>
            </a:r>
            <a:r>
              <a:rPr lang="en-US" altLang="en-US" dirty="0">
                <a:solidFill>
                  <a:srgbClr val="0000C0"/>
                </a:solidFill>
                <a:latin typeface="courier"/>
              </a:rPr>
              <a:t>(</a:t>
            </a:r>
            <a:r>
              <a:rPr lang="en-US" altLang="en-US" dirty="0" err="1">
                <a:solidFill>
                  <a:srgbClr val="000000"/>
                </a:solidFill>
                <a:latin typeface="courier"/>
              </a:rPr>
              <a:t>IntWritable</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setMapperClass</a:t>
            </a:r>
            <a:r>
              <a:rPr lang="en-US" altLang="en-US" dirty="0">
                <a:solidFill>
                  <a:srgbClr val="0000C0"/>
                </a:solidFill>
                <a:latin typeface="courier"/>
              </a:rPr>
              <a:t>(</a:t>
            </a:r>
            <a:r>
              <a:rPr lang="en-US" altLang="en-US" dirty="0" err="1">
                <a:solidFill>
                  <a:srgbClr val="000000"/>
                </a:solidFill>
                <a:latin typeface="courier"/>
              </a:rPr>
              <a:t>Map</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setReducerClass</a:t>
            </a:r>
            <a:r>
              <a:rPr lang="en-US" altLang="en-US" dirty="0">
                <a:solidFill>
                  <a:srgbClr val="0000C0"/>
                </a:solidFill>
                <a:latin typeface="courier"/>
              </a:rPr>
              <a:t>(</a:t>
            </a:r>
            <a:r>
              <a:rPr lang="en-US" altLang="en-US" dirty="0" err="1">
                <a:solidFill>
                  <a:srgbClr val="000000"/>
                </a:solidFill>
                <a:latin typeface="courier"/>
              </a:rPr>
              <a:t>Reduce</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setInputFormatClass</a:t>
            </a:r>
            <a:r>
              <a:rPr lang="en-US" altLang="en-US" dirty="0">
                <a:solidFill>
                  <a:srgbClr val="0000C0"/>
                </a:solidFill>
                <a:latin typeface="courier"/>
              </a:rPr>
              <a:t>(</a:t>
            </a:r>
            <a:r>
              <a:rPr lang="en-US" altLang="en-US" dirty="0" err="1">
                <a:solidFill>
                  <a:srgbClr val="000000"/>
                </a:solidFill>
                <a:latin typeface="courier"/>
              </a:rPr>
              <a:t>TextInputFormat</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setOutputFormatClass</a:t>
            </a:r>
            <a:r>
              <a:rPr lang="en-US" altLang="en-US" dirty="0">
                <a:solidFill>
                  <a:srgbClr val="0000C0"/>
                </a:solidFill>
                <a:latin typeface="courier"/>
              </a:rPr>
              <a:t>(</a:t>
            </a:r>
            <a:r>
              <a:rPr lang="en-US" altLang="en-US" dirty="0" err="1">
                <a:solidFill>
                  <a:srgbClr val="000000"/>
                </a:solidFill>
                <a:latin typeface="courier"/>
              </a:rPr>
              <a:t>TextOutputFormat</a:t>
            </a:r>
            <a:r>
              <a:rPr lang="en-US" altLang="en-US" dirty="0" err="1">
                <a:solidFill>
                  <a:srgbClr val="0000C0"/>
                </a:solidFill>
                <a:latin typeface="courier"/>
              </a:rPr>
              <a:t>.</a:t>
            </a:r>
            <a:r>
              <a:rPr lang="en-US" altLang="en-US" dirty="0" err="1">
                <a:solidFill>
                  <a:srgbClr val="A00000"/>
                </a:solidFill>
                <a:latin typeface="courier"/>
              </a:rPr>
              <a:t>class</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FileInputFormat</a:t>
            </a:r>
            <a:r>
              <a:rPr lang="en-US" altLang="en-US" dirty="0" err="1">
                <a:solidFill>
                  <a:srgbClr val="0000C0"/>
                </a:solidFill>
                <a:latin typeface="courier"/>
              </a:rPr>
              <a:t>.</a:t>
            </a:r>
            <a:r>
              <a:rPr lang="en-US" altLang="en-US" dirty="0" err="1">
                <a:solidFill>
                  <a:srgbClr val="000000"/>
                </a:solidFill>
                <a:latin typeface="courier"/>
              </a:rPr>
              <a:t>addInputPath</a:t>
            </a:r>
            <a:r>
              <a:rPr lang="en-US" altLang="en-US" dirty="0">
                <a:solidFill>
                  <a:srgbClr val="0000C0"/>
                </a:solidFill>
                <a:latin typeface="courier"/>
              </a:rPr>
              <a:t>(</a:t>
            </a:r>
            <a:r>
              <a:rPr lang="en-US" altLang="en-US" dirty="0">
                <a:solidFill>
                  <a:srgbClr val="000000"/>
                </a:solidFill>
                <a:latin typeface="courier"/>
              </a:rPr>
              <a:t>job</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Path</a:t>
            </a:r>
            <a:r>
              <a:rPr lang="en-US" altLang="en-US" dirty="0">
                <a:solidFill>
                  <a:srgbClr val="0000C0"/>
                </a:solidFill>
                <a:latin typeface="courier"/>
              </a:rPr>
              <a:t>(</a:t>
            </a:r>
            <a:r>
              <a:rPr lang="en-US" altLang="en-US" dirty="0" err="1">
                <a:solidFill>
                  <a:srgbClr val="000000"/>
                </a:solidFill>
                <a:latin typeface="courier"/>
              </a:rPr>
              <a:t>args</a:t>
            </a:r>
            <a:r>
              <a:rPr lang="en-US" altLang="en-US" dirty="0">
                <a:solidFill>
                  <a:srgbClr val="0000C0"/>
                </a:solidFill>
                <a:latin typeface="courier"/>
              </a:rPr>
              <a:t>[</a:t>
            </a:r>
            <a:r>
              <a:rPr lang="en-US" altLang="en-US" dirty="0">
                <a:solidFill>
                  <a:srgbClr val="0080C0"/>
                </a:solidFill>
                <a:latin typeface="courier"/>
              </a:rPr>
              <a:t>0</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FileOutputFormat</a:t>
            </a:r>
            <a:r>
              <a:rPr lang="en-US" altLang="en-US" dirty="0" err="1">
                <a:solidFill>
                  <a:srgbClr val="0000C0"/>
                </a:solidFill>
                <a:latin typeface="courier"/>
              </a:rPr>
              <a:t>.</a:t>
            </a:r>
            <a:r>
              <a:rPr lang="en-US" altLang="en-US" dirty="0" err="1">
                <a:solidFill>
                  <a:srgbClr val="000000"/>
                </a:solidFill>
                <a:latin typeface="courier"/>
              </a:rPr>
              <a:t>setOutputPath</a:t>
            </a:r>
            <a:r>
              <a:rPr lang="en-US" altLang="en-US" dirty="0">
                <a:solidFill>
                  <a:srgbClr val="0000C0"/>
                </a:solidFill>
                <a:latin typeface="courier"/>
              </a:rPr>
              <a:t>(</a:t>
            </a:r>
            <a:r>
              <a:rPr lang="en-US" altLang="en-US" dirty="0">
                <a:solidFill>
                  <a:srgbClr val="000000"/>
                </a:solidFill>
                <a:latin typeface="courier"/>
              </a:rPr>
              <a:t>job</a:t>
            </a:r>
            <a:r>
              <a:rPr lang="en-US" altLang="en-US" dirty="0">
                <a:solidFill>
                  <a:srgbClr val="0000C0"/>
                </a:solidFill>
                <a:latin typeface="courier"/>
              </a:rPr>
              <a:t>,</a:t>
            </a:r>
            <a:r>
              <a:rPr lang="en-US" altLang="en-US" dirty="0">
                <a:solidFill>
                  <a:srgbClr val="000000"/>
                </a:solidFill>
                <a:latin typeface="courier"/>
              </a:rPr>
              <a:t> </a:t>
            </a:r>
            <a:r>
              <a:rPr lang="en-US" altLang="en-US" dirty="0">
                <a:solidFill>
                  <a:srgbClr val="A00000"/>
                </a:solidFill>
                <a:latin typeface="courier"/>
              </a:rPr>
              <a:t>new</a:t>
            </a:r>
            <a:r>
              <a:rPr lang="en-US" altLang="en-US" dirty="0">
                <a:solidFill>
                  <a:srgbClr val="000000"/>
                </a:solidFill>
                <a:latin typeface="courier"/>
              </a:rPr>
              <a:t> Path</a:t>
            </a:r>
            <a:r>
              <a:rPr lang="en-US" altLang="en-US" dirty="0">
                <a:solidFill>
                  <a:srgbClr val="0000C0"/>
                </a:solidFill>
                <a:latin typeface="courier"/>
              </a:rPr>
              <a:t>(</a:t>
            </a:r>
            <a:r>
              <a:rPr lang="en-US" altLang="en-US" dirty="0" err="1">
                <a:solidFill>
                  <a:srgbClr val="000000"/>
                </a:solidFill>
                <a:latin typeface="courier"/>
              </a:rPr>
              <a:t>args</a:t>
            </a:r>
            <a:r>
              <a:rPr lang="en-US" altLang="en-US" dirty="0">
                <a:solidFill>
                  <a:srgbClr val="0000C0"/>
                </a:solidFill>
                <a:latin typeface="courier"/>
              </a:rPr>
              <a:t>[</a:t>
            </a:r>
            <a:r>
              <a:rPr lang="en-US" altLang="en-US" dirty="0">
                <a:solidFill>
                  <a:srgbClr val="0080C0"/>
                </a:solidFill>
                <a:latin typeface="courier"/>
              </a:rPr>
              <a:t>1</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urier"/>
              </a:rPr>
              <a:t>	</a:t>
            </a:r>
            <a:r>
              <a:rPr lang="en-US" altLang="en-US" dirty="0" err="1">
                <a:solidFill>
                  <a:srgbClr val="000000"/>
                </a:solidFill>
                <a:latin typeface="courier"/>
              </a:rPr>
              <a:t>job</a:t>
            </a:r>
            <a:r>
              <a:rPr lang="en-US" altLang="en-US" dirty="0" err="1">
                <a:solidFill>
                  <a:srgbClr val="0000C0"/>
                </a:solidFill>
                <a:latin typeface="courier"/>
              </a:rPr>
              <a:t>.</a:t>
            </a:r>
            <a:r>
              <a:rPr lang="en-US" altLang="en-US" dirty="0" err="1">
                <a:solidFill>
                  <a:srgbClr val="000000"/>
                </a:solidFill>
                <a:latin typeface="courier"/>
              </a:rPr>
              <a:t>waitForCompletion</a:t>
            </a:r>
            <a:r>
              <a:rPr lang="en-US" altLang="en-US" dirty="0">
                <a:solidFill>
                  <a:srgbClr val="0000C0"/>
                </a:solidFill>
                <a:latin typeface="courier"/>
              </a:rPr>
              <a:t>(</a:t>
            </a:r>
            <a:r>
              <a:rPr lang="en-US" altLang="en-US" b="1" dirty="0">
                <a:solidFill>
                  <a:srgbClr val="008080"/>
                </a:solidFill>
                <a:latin typeface="courier"/>
              </a:rPr>
              <a:t>true</a:t>
            </a:r>
            <a:r>
              <a:rPr lang="en-US" altLang="en-US" dirty="0">
                <a:solidFill>
                  <a:srgbClr val="0000C0"/>
                </a:solidFill>
                <a:latin typeface="courier"/>
              </a:rPr>
              <a:t>);</a:t>
            </a:r>
            <a:endParaRPr lang="en-US" altLang="en-US" dirty="0">
              <a:solidFill>
                <a:srgbClr val="000000"/>
              </a:solidFill>
              <a:latin typeface="courier"/>
            </a:endParaRPr>
          </a:p>
          <a:p>
            <a:pPr marL="0" lvl="0" indent="0" eaLnBrk="0" fontAlgn="base" hangingPunct="0">
              <a:lnSpc>
                <a:spcPct val="100000"/>
              </a:lnSpc>
              <a:spcBef>
                <a:spcPct val="0"/>
              </a:spcBef>
              <a:spcAft>
                <a:spcPct val="0"/>
              </a:spcAft>
              <a:buClrTx/>
              <a:buSzTx/>
              <a:buNone/>
            </a:pPr>
            <a:r>
              <a:rPr lang="en-US" altLang="en-US" dirty="0">
                <a:solidFill>
                  <a:srgbClr val="0000C0"/>
                </a:solidFill>
                <a:latin typeface="courier"/>
              </a:rPr>
              <a:t>}</a:t>
            </a:r>
            <a:endParaRPr lang="en-US" altLang="en-US" dirty="0">
              <a:solidFill>
                <a:srgbClr val="000000"/>
              </a:solidFill>
              <a:latin typeface="courier"/>
            </a:endParaRPr>
          </a:p>
          <a:p>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20</a:t>
            </a:fld>
            <a:endParaRPr lang="en-US"/>
          </a:p>
        </p:txBody>
      </p:sp>
    </p:spTree>
    <p:extLst>
      <p:ext uri="{BB962C8B-B14F-4D97-AF65-F5344CB8AC3E}">
        <p14:creationId xmlns:p14="http://schemas.microsoft.com/office/powerpoint/2010/main" val="572633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21</a:t>
            </a:fld>
            <a:endParaRPr lang="en-US"/>
          </a:p>
        </p:txBody>
      </p:sp>
      <p:sp>
        <p:nvSpPr>
          <p:cNvPr id="7" name="Right Arrow 6"/>
          <p:cNvSpPr/>
          <p:nvPr/>
        </p:nvSpPr>
        <p:spPr>
          <a:xfrm>
            <a:off x="236585" y="3605622"/>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40571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Local to HDFS</a:t>
            </a:r>
            <a:endParaRPr lang="en-US" dirty="0"/>
          </a:p>
        </p:txBody>
      </p:sp>
      <p:sp>
        <p:nvSpPr>
          <p:cNvPr id="3" name="Content Placeholder 2"/>
          <p:cNvSpPr>
            <a:spLocks noGrp="1"/>
          </p:cNvSpPr>
          <p:nvPr>
            <p:ph idx="1"/>
          </p:nvPr>
        </p:nvSpPr>
        <p:spPr>
          <a:xfrm>
            <a:off x="1097280" y="1845734"/>
            <a:ext cx="10789920" cy="4023360"/>
          </a:xfrm>
        </p:spPr>
        <p:txBody>
          <a:bodyPr>
            <a:normAutofit/>
          </a:bodyPr>
          <a:lstStyle/>
          <a:p>
            <a:pPr marL="0" indent="0">
              <a:buNone/>
            </a:pPr>
            <a:r>
              <a:rPr lang="en-US" b="1" dirty="0" smtClean="0"/>
              <a:t>bin/</a:t>
            </a:r>
            <a:r>
              <a:rPr lang="en-US" b="1" dirty="0" err="1" smtClean="0"/>
              <a:t>hadoop</a:t>
            </a:r>
            <a:r>
              <a:rPr lang="en-US" b="1" dirty="0" smtClean="0"/>
              <a:t> </a:t>
            </a:r>
            <a:r>
              <a:rPr lang="en-US" b="1" dirty="0" err="1"/>
              <a:t>dfs</a:t>
            </a:r>
            <a:r>
              <a:rPr lang="en-US" b="1" dirty="0"/>
              <a:t> -</a:t>
            </a:r>
            <a:r>
              <a:rPr lang="en-US" b="1" dirty="0" err="1"/>
              <a:t>mkdir</a:t>
            </a:r>
            <a:r>
              <a:rPr lang="en-US" b="1" dirty="0"/>
              <a:t> &lt;</a:t>
            </a:r>
            <a:r>
              <a:rPr lang="en-US" b="1" dirty="0" err="1" smtClean="0"/>
              <a:t>hdfs</a:t>
            </a:r>
            <a:r>
              <a:rPr lang="en-US" b="1" dirty="0" smtClean="0"/>
              <a:t>-</a:t>
            </a:r>
            <a:r>
              <a:rPr lang="en-US" b="1" dirty="0" err="1" smtClean="0"/>
              <a:t>dir</a:t>
            </a:r>
            <a:r>
              <a:rPr lang="en-US" b="1" dirty="0" smtClean="0"/>
              <a:t>-name&gt;</a:t>
            </a:r>
          </a:p>
          <a:p>
            <a:pPr marL="0" indent="0">
              <a:buNone/>
            </a:pPr>
            <a:r>
              <a:rPr lang="en-US" b="1" dirty="0" err="1"/>
              <a:t>cp</a:t>
            </a:r>
            <a:r>
              <a:rPr lang="en-US" b="1" dirty="0"/>
              <a:t> </a:t>
            </a:r>
            <a:r>
              <a:rPr lang="en-US" b="1" dirty="0" smtClean="0"/>
              <a:t>&lt;local </a:t>
            </a:r>
            <a:r>
              <a:rPr lang="en-US" b="1" dirty="0" err="1" smtClean="0"/>
              <a:t>dir</a:t>
            </a:r>
            <a:r>
              <a:rPr lang="en-US" b="1" dirty="0" smtClean="0"/>
              <a:t>&gt; &lt;</a:t>
            </a:r>
            <a:r>
              <a:rPr lang="en-US" b="1" dirty="0" err="1" smtClean="0"/>
              <a:t>hdfs-dir</a:t>
            </a:r>
            <a:r>
              <a:rPr lang="en-US" b="1" dirty="0" smtClean="0"/>
              <a:t>&gt; </a:t>
            </a:r>
            <a:endParaRPr lang="en-US" b="1" dirty="0"/>
          </a:p>
          <a:p>
            <a:pPr marL="0" indent="0">
              <a:buNone/>
            </a:pPr>
            <a:r>
              <a:rPr lang="en-US" b="1" dirty="0" smtClean="0"/>
              <a:t>Example: </a:t>
            </a:r>
            <a:r>
              <a:rPr lang="en-US" b="1" dirty="0" err="1" smtClean="0"/>
              <a:t>cp</a:t>
            </a:r>
            <a:r>
              <a:rPr lang="en-US" b="1" dirty="0" smtClean="0"/>
              <a:t> /media/</a:t>
            </a:r>
            <a:r>
              <a:rPr lang="en-US" b="1" dirty="0" err="1" smtClean="0"/>
              <a:t>sf_Desktop</a:t>
            </a:r>
            <a:r>
              <a:rPr lang="en-US" b="1" dirty="0" smtClean="0"/>
              <a:t>/Your_file_name.jar/    /</a:t>
            </a:r>
            <a:r>
              <a:rPr lang="en-US" b="1" dirty="0" err="1"/>
              <a:t>usr</a:t>
            </a:r>
            <a:r>
              <a:rPr lang="en-US" b="1" dirty="0"/>
              <a:t>/lib/hue/ </a:t>
            </a:r>
            <a:endParaRPr lang="en-US" b="1" dirty="0" smtClean="0"/>
          </a:p>
          <a:p>
            <a:pPr>
              <a:buFont typeface="Wingdings" panose="05000000000000000000" pitchFamily="2" charset="2"/>
              <a:buChar char="Ø"/>
            </a:pPr>
            <a:r>
              <a:rPr lang="en-US" b="1" dirty="0" smtClean="0"/>
              <a:t> </a:t>
            </a:r>
            <a:r>
              <a:rPr lang="en-US" dirty="0" smtClean="0"/>
              <a:t>To Run a Map Reduce Job on Hadoop we use the below command syntax</a:t>
            </a:r>
          </a:p>
          <a:p>
            <a:pPr marL="0" indent="0">
              <a:buNone/>
            </a:pPr>
            <a:r>
              <a:rPr lang="en-US" b="1" dirty="0" smtClean="0"/>
              <a:t>bin/</a:t>
            </a:r>
            <a:r>
              <a:rPr lang="en-US" b="1" dirty="0" err="1" smtClean="0"/>
              <a:t>hadoop</a:t>
            </a:r>
            <a:r>
              <a:rPr lang="en-US" b="1" dirty="0" smtClean="0"/>
              <a:t> </a:t>
            </a:r>
            <a:r>
              <a:rPr lang="en-US" b="1" dirty="0"/>
              <a:t>jar hadoop-</a:t>
            </a:r>
            <a:r>
              <a:rPr lang="en-US" b="1" dirty="0" smtClean="0"/>
              <a:t>*-examples.jar </a:t>
            </a:r>
            <a:r>
              <a:rPr lang="en-US" b="1" dirty="0" err="1" smtClean="0"/>
              <a:t>wordcount</a:t>
            </a:r>
            <a:r>
              <a:rPr lang="en-US" b="1" dirty="0" smtClean="0"/>
              <a:t> &lt;in-</a:t>
            </a:r>
            <a:r>
              <a:rPr lang="en-US" b="1" dirty="0" err="1" smtClean="0"/>
              <a:t>dir</a:t>
            </a:r>
            <a:r>
              <a:rPr lang="en-US" b="1" dirty="0" smtClean="0"/>
              <a:t>&gt; &lt;out-</a:t>
            </a:r>
            <a:r>
              <a:rPr lang="en-US" b="1" dirty="0" err="1" smtClean="0"/>
              <a:t>dir</a:t>
            </a:r>
            <a:r>
              <a:rPr lang="en-US" b="1" dirty="0" smtClean="0"/>
              <a:t>&gt;</a:t>
            </a:r>
          </a:p>
          <a:p>
            <a:pPr marL="0" indent="0">
              <a:buNone/>
            </a:pPr>
            <a:r>
              <a:rPr lang="en-US" b="1" dirty="0" smtClean="0"/>
              <a:t>Example: </a:t>
            </a:r>
            <a:r>
              <a:rPr lang="en-US" b="1" dirty="0" err="1" smtClean="0"/>
              <a:t>hadoop</a:t>
            </a:r>
            <a:r>
              <a:rPr lang="en-US" b="1" dirty="0" smtClean="0"/>
              <a:t> </a:t>
            </a:r>
            <a:r>
              <a:rPr lang="en-US" b="1" dirty="0"/>
              <a:t>jar </a:t>
            </a:r>
            <a:r>
              <a:rPr lang="en-US" b="1" dirty="0" smtClean="0"/>
              <a:t>mapreduce.jar </a:t>
            </a:r>
            <a:r>
              <a:rPr lang="en-US" b="1" dirty="0"/>
              <a:t>/</a:t>
            </a:r>
            <a:r>
              <a:rPr lang="en-US" b="1" dirty="0" smtClean="0"/>
              <a:t>user/hue/</a:t>
            </a:r>
            <a:r>
              <a:rPr lang="en-US" b="1" dirty="0" err="1" smtClean="0"/>
              <a:t>MRInput</a:t>
            </a:r>
            <a:r>
              <a:rPr lang="en-US" b="1" dirty="0" smtClean="0"/>
              <a:t> /   user/hue/</a:t>
            </a:r>
            <a:r>
              <a:rPr lang="en-US" b="1" dirty="0" err="1" smtClean="0"/>
              <a:t>MROutput</a:t>
            </a:r>
            <a:endParaRPr lang="en-US" b="1" dirty="0" smtClean="0"/>
          </a:p>
          <a:p>
            <a:pPr>
              <a:buFont typeface="Wingdings" panose="05000000000000000000" pitchFamily="2" charset="2"/>
              <a:buChar char="Ø"/>
            </a:pPr>
            <a:r>
              <a:rPr lang="en-US" dirty="0" smtClean="0"/>
              <a:t>Output Directories also needs to be created in HDFS.</a:t>
            </a:r>
          </a:p>
          <a:p>
            <a:pPr marL="0" indent="0">
              <a:buNone/>
            </a:pPr>
            <a:r>
              <a:rPr lang="en-US" b="1" dirty="0" smtClean="0"/>
              <a:t>Note: Output path folder should be non existing one.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22</a:t>
            </a:fld>
            <a:endParaRPr lang="en-US"/>
          </a:p>
        </p:txBody>
      </p:sp>
    </p:spTree>
    <p:extLst>
      <p:ext uri="{BB962C8B-B14F-4D97-AF65-F5344CB8AC3E}">
        <p14:creationId xmlns:p14="http://schemas.microsoft.com/office/powerpoint/2010/main" val="4132212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Configuration Files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Configuration Files can be found under : </a:t>
            </a:r>
            <a:r>
              <a:rPr lang="en-US" dirty="0" err="1"/>
              <a:t>etc</a:t>
            </a:r>
            <a:r>
              <a:rPr lang="en-US" dirty="0"/>
              <a:t>\Hadoop inside Hadoop downloaded source.</a:t>
            </a:r>
          </a:p>
          <a:p>
            <a:pPr marL="0" indent="0">
              <a:buNone/>
            </a:pPr>
            <a:r>
              <a:rPr lang="en-US" dirty="0"/>
              <a:t> </a:t>
            </a:r>
            <a:endParaRPr lang="en-US" dirty="0" smtClean="0"/>
          </a:p>
          <a:p>
            <a:pPr>
              <a:buFont typeface="Wingdings" panose="05000000000000000000" pitchFamily="2" charset="2"/>
              <a:buChar char="Ø"/>
            </a:pPr>
            <a:r>
              <a:rPr lang="en-US" dirty="0" smtClean="0"/>
              <a:t>Following </a:t>
            </a:r>
            <a:r>
              <a:rPr lang="en-US" dirty="0"/>
              <a:t>are the major </a:t>
            </a:r>
            <a:r>
              <a:rPr lang="en-US" dirty="0" smtClean="0"/>
              <a:t>editable configuration </a:t>
            </a:r>
            <a:r>
              <a:rPr lang="en-US" dirty="0"/>
              <a:t>files</a:t>
            </a:r>
            <a:r>
              <a:rPr lang="en-US" dirty="0" smtClean="0"/>
              <a:t>:</a:t>
            </a:r>
          </a:p>
          <a:p>
            <a:pPr marL="274320" lvl="2" indent="-91440">
              <a:spcBef>
                <a:spcPts val="1200"/>
              </a:spcBef>
              <a:spcAft>
                <a:spcPts val="200"/>
              </a:spcAft>
              <a:buSzPct val="100000"/>
              <a:buFont typeface="Wingdings" panose="05000000000000000000" pitchFamily="2" charset="2"/>
              <a:buChar char="Ø"/>
            </a:pPr>
            <a:r>
              <a:rPr lang="en-US" sz="2800" dirty="0" smtClean="0"/>
              <a:t>core-site.xml //Resource Manager Configurations</a:t>
            </a:r>
            <a:endParaRPr lang="en-US" sz="2800" dirty="0"/>
          </a:p>
          <a:p>
            <a:pPr marL="274320" lvl="2" indent="-91440">
              <a:spcBef>
                <a:spcPts val="1200"/>
              </a:spcBef>
              <a:spcAft>
                <a:spcPts val="200"/>
              </a:spcAft>
              <a:buSzPct val="100000"/>
              <a:buFont typeface="Wingdings" panose="05000000000000000000" pitchFamily="2" charset="2"/>
              <a:buChar char="Ø"/>
            </a:pPr>
            <a:r>
              <a:rPr lang="en-US" sz="2800" dirty="0" smtClean="0"/>
              <a:t>hdfs-site.xml //HDFS Storage Nodes Configurations</a:t>
            </a:r>
            <a:endParaRPr lang="en-US" sz="2800" dirty="0"/>
          </a:p>
          <a:p>
            <a:pPr marL="274320" lvl="2" indent="-91440">
              <a:spcBef>
                <a:spcPts val="1200"/>
              </a:spcBef>
              <a:spcAft>
                <a:spcPts val="200"/>
              </a:spcAft>
              <a:buSzPct val="100000"/>
              <a:buFont typeface="Wingdings" panose="05000000000000000000" pitchFamily="2" charset="2"/>
              <a:buChar char="Ø"/>
            </a:pPr>
            <a:r>
              <a:rPr lang="en-US" sz="2800" dirty="0" smtClean="0"/>
              <a:t>mapred-site.xml //Map Reduce Configurations</a:t>
            </a:r>
          </a:p>
          <a:p>
            <a:pPr marL="274320" lvl="2" indent="-91440">
              <a:spcBef>
                <a:spcPts val="1200"/>
              </a:spcBef>
              <a:spcAft>
                <a:spcPts val="200"/>
              </a:spcAft>
              <a:buSzPct val="100000"/>
              <a:buFont typeface="Wingdings" panose="05000000000000000000" pitchFamily="2" charset="2"/>
              <a:buChar char="Ø"/>
            </a:pPr>
            <a:endParaRPr lang="en-US" sz="2800" dirty="0" smtClean="0"/>
          </a:p>
          <a:p>
            <a:pPr marL="274320" lvl="2" indent="-91440">
              <a:spcBef>
                <a:spcPts val="1200"/>
              </a:spcBef>
              <a:spcAft>
                <a:spcPts val="200"/>
              </a:spcAft>
              <a:buSzPct val="100000"/>
              <a:buFont typeface="Wingdings" panose="05000000000000000000" pitchFamily="2" charset="2"/>
              <a:buChar char="Ø"/>
            </a:pPr>
            <a:endParaRPr lang="en-US" sz="2800"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23</a:t>
            </a:fld>
            <a:endParaRPr lang="en-US"/>
          </a:p>
        </p:txBody>
      </p:sp>
    </p:spTree>
    <p:extLst>
      <p:ext uri="{BB962C8B-B14F-4D97-AF65-F5344CB8AC3E}">
        <p14:creationId xmlns:p14="http://schemas.microsoft.com/office/powerpoint/2010/main" val="921321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Configuration Example</a:t>
            </a:r>
            <a:endParaRPr lang="en-US" dirty="0"/>
          </a:p>
        </p:txBody>
      </p:sp>
      <p:sp>
        <p:nvSpPr>
          <p:cNvPr id="3" name="Content Placeholder 2"/>
          <p:cNvSpPr>
            <a:spLocks noGrp="1"/>
          </p:cNvSpPr>
          <p:nvPr>
            <p:ph idx="1"/>
          </p:nvPr>
        </p:nvSpPr>
        <p:spPr>
          <a:xfrm>
            <a:off x="529389" y="1845734"/>
            <a:ext cx="11069053" cy="4023360"/>
          </a:xfrm>
        </p:spPr>
        <p:txBody>
          <a:bodyPr>
            <a:normAutofit fontScale="92500" lnSpcReduction="20000"/>
          </a:bodyPr>
          <a:lstStyle/>
          <a:p>
            <a:r>
              <a:rPr lang="en-US" b="1" u="sng" dirty="0" smtClean="0"/>
              <a:t>Sorting Configuration for </a:t>
            </a:r>
            <a:r>
              <a:rPr lang="en-US" b="1" u="sng" dirty="0" err="1" smtClean="0"/>
              <a:t>MapReduce</a:t>
            </a:r>
            <a:r>
              <a:rPr lang="en-US" b="1" u="sng" dirty="0" smtClean="0"/>
              <a:t>:</a:t>
            </a:r>
          </a:p>
          <a:p>
            <a:r>
              <a:rPr lang="en-US" dirty="0" smtClean="0"/>
              <a:t>&lt;property</a:t>
            </a:r>
            <a:r>
              <a:rPr lang="en-US" dirty="0"/>
              <a:t>&gt;  </a:t>
            </a:r>
            <a:endParaRPr lang="en-US" dirty="0" smtClean="0"/>
          </a:p>
          <a:p>
            <a:r>
              <a:rPr lang="en-US" dirty="0" smtClean="0"/>
              <a:t>&lt;</a:t>
            </a:r>
            <a:r>
              <a:rPr lang="en-US" dirty="0"/>
              <a:t>name&gt;</a:t>
            </a:r>
            <a:r>
              <a:rPr lang="en-US" dirty="0" err="1"/>
              <a:t>map.sort.class</a:t>
            </a:r>
            <a:r>
              <a:rPr lang="en-US" dirty="0"/>
              <a:t>&lt;/name&gt;  </a:t>
            </a:r>
            <a:r>
              <a:rPr lang="en-US" dirty="0" smtClean="0"/>
              <a:t>&lt;</a:t>
            </a:r>
            <a:r>
              <a:rPr lang="en-US" dirty="0"/>
              <a:t>value&gt;</a:t>
            </a:r>
            <a:r>
              <a:rPr lang="en-US" dirty="0" err="1"/>
              <a:t>org.apache.hadoop.util.QuickSort</a:t>
            </a:r>
            <a:r>
              <a:rPr lang="en-US" dirty="0"/>
              <a:t>&lt;/value&gt;  </a:t>
            </a:r>
            <a:endParaRPr lang="en-US" dirty="0" smtClean="0"/>
          </a:p>
          <a:p>
            <a:r>
              <a:rPr lang="en-US" dirty="0" smtClean="0"/>
              <a:t>&lt;</a:t>
            </a:r>
            <a:r>
              <a:rPr lang="en-US" dirty="0"/>
              <a:t>description&gt;The default sort class for sorting keys.  &lt;/description</a:t>
            </a:r>
            <a:r>
              <a:rPr lang="en-US" dirty="0" smtClean="0"/>
              <a:t>&gt;</a:t>
            </a:r>
          </a:p>
          <a:p>
            <a:r>
              <a:rPr lang="en-US" dirty="0" smtClean="0"/>
              <a:t>&lt;/</a:t>
            </a:r>
            <a:r>
              <a:rPr lang="en-US" dirty="0"/>
              <a:t>property</a:t>
            </a:r>
            <a:r>
              <a:rPr lang="en-US" dirty="0" smtClean="0"/>
              <a:t>&gt;</a:t>
            </a:r>
          </a:p>
          <a:p>
            <a:r>
              <a:rPr lang="en-US" b="1" u="sng" dirty="0" smtClean="0"/>
              <a:t>Number of Map Tasks per job:</a:t>
            </a:r>
          </a:p>
          <a:p>
            <a:r>
              <a:rPr lang="en-US" dirty="0"/>
              <a:t>&lt;property&gt; </a:t>
            </a:r>
            <a:endParaRPr lang="en-US" dirty="0" smtClean="0"/>
          </a:p>
          <a:p>
            <a:r>
              <a:rPr lang="en-US" dirty="0" smtClean="0"/>
              <a:t> </a:t>
            </a:r>
            <a:r>
              <a:rPr lang="en-US" dirty="0"/>
              <a:t>&lt;name&gt;</a:t>
            </a:r>
            <a:r>
              <a:rPr lang="en-US" dirty="0" err="1"/>
              <a:t>mapreduce.job.maps</a:t>
            </a:r>
            <a:r>
              <a:rPr lang="en-US" dirty="0"/>
              <a:t>&lt;/name&gt;  &lt;value&gt;2&lt;/value&gt;  </a:t>
            </a:r>
            <a:endParaRPr lang="en-US" dirty="0" smtClean="0"/>
          </a:p>
          <a:p>
            <a:r>
              <a:rPr lang="en-US" dirty="0" smtClean="0"/>
              <a:t>&lt;</a:t>
            </a:r>
            <a:r>
              <a:rPr lang="en-US" dirty="0"/>
              <a:t>description&gt;The default number of map tasks per job.  Ignored when </a:t>
            </a:r>
            <a:r>
              <a:rPr lang="en-US" dirty="0" err="1"/>
              <a:t>mapreduce.jobtracker.address</a:t>
            </a:r>
            <a:r>
              <a:rPr lang="en-US" dirty="0"/>
              <a:t> is "local".    &lt;/description</a:t>
            </a:r>
            <a:r>
              <a:rPr lang="en-US" dirty="0" smtClean="0"/>
              <a:t>&gt;</a:t>
            </a:r>
          </a:p>
          <a:p>
            <a:r>
              <a:rPr lang="en-US" dirty="0" smtClean="0"/>
              <a:t>&lt;/</a:t>
            </a:r>
            <a:r>
              <a:rPr lang="en-US" dirty="0"/>
              <a:t>property&gt;</a:t>
            </a:r>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24</a:t>
            </a:fld>
            <a:endParaRPr lang="en-US"/>
          </a:p>
        </p:txBody>
      </p:sp>
    </p:spTree>
    <p:extLst>
      <p:ext uri="{BB962C8B-B14F-4D97-AF65-F5344CB8AC3E}">
        <p14:creationId xmlns:p14="http://schemas.microsoft.com/office/powerpoint/2010/main" val="1260701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25</a:t>
            </a:fld>
            <a:endParaRPr lang="en-US"/>
          </a:p>
        </p:txBody>
      </p:sp>
      <p:sp>
        <p:nvSpPr>
          <p:cNvPr id="7" name="Right Arrow 6"/>
          <p:cNvSpPr/>
          <p:nvPr/>
        </p:nvSpPr>
        <p:spPr>
          <a:xfrm>
            <a:off x="284713" y="3968315"/>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81492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Hortonworks</a:t>
            </a:r>
            <a:r>
              <a:rPr lang="en-US" dirty="0" smtClean="0"/>
              <a:t> Data Platform</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26</a:t>
            </a:fld>
            <a:endParaRPr lang="en-US"/>
          </a:p>
        </p:txBody>
      </p:sp>
      <p:sp>
        <p:nvSpPr>
          <p:cNvPr id="7" name="Content Placeholder 6"/>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err="1" smtClean="0"/>
              <a:t>Hortonworks</a:t>
            </a:r>
            <a:r>
              <a:rPr lang="en-US" dirty="0" smtClean="0"/>
              <a:t> </a:t>
            </a:r>
            <a:r>
              <a:rPr lang="en-US" dirty="0"/>
              <a:t>Data </a:t>
            </a:r>
            <a:r>
              <a:rPr lang="en-US" dirty="0" smtClean="0"/>
              <a:t>Platform(HDP) </a:t>
            </a:r>
            <a:r>
              <a:rPr lang="en-US" dirty="0"/>
              <a:t>enables Enterprise Hadoop: the full suite of essential Hadoop capabilities that are required by the </a:t>
            </a:r>
            <a:r>
              <a:rPr lang="en-US" dirty="0" smtClean="0"/>
              <a:t>enterprise.</a:t>
            </a:r>
          </a:p>
          <a:p>
            <a:pPr>
              <a:buFont typeface="Wingdings" panose="05000000000000000000" pitchFamily="2" charset="2"/>
              <a:buChar char="Ø"/>
            </a:pPr>
            <a:r>
              <a:rPr lang="en-US" dirty="0" smtClean="0"/>
              <a:t>They </a:t>
            </a:r>
            <a:r>
              <a:rPr lang="en-US" dirty="0"/>
              <a:t>serve as the functional definition of any data platform technology. </a:t>
            </a:r>
            <a:endParaRPr lang="en-US" dirty="0" smtClean="0"/>
          </a:p>
          <a:p>
            <a:pPr>
              <a:buFont typeface="Wingdings" panose="05000000000000000000" pitchFamily="2" charset="2"/>
              <a:buChar char="Ø"/>
            </a:pPr>
            <a:r>
              <a:rPr lang="en-US" dirty="0" smtClean="0"/>
              <a:t>This </a:t>
            </a:r>
            <a:r>
              <a:rPr lang="en-US" dirty="0"/>
              <a:t>comprehensive set of capabilities is aligned to the following functional areas: </a:t>
            </a:r>
            <a:endParaRPr lang="en-US" dirty="0" smtClean="0"/>
          </a:p>
          <a:p>
            <a:pPr lvl="1">
              <a:buFont typeface="Wingdings" panose="05000000000000000000" pitchFamily="2" charset="2"/>
              <a:buChar char="Ø"/>
            </a:pPr>
            <a:r>
              <a:rPr lang="en-US" dirty="0" smtClean="0"/>
              <a:t>Data Management</a:t>
            </a:r>
          </a:p>
          <a:p>
            <a:pPr lvl="1">
              <a:buFont typeface="Wingdings" panose="05000000000000000000" pitchFamily="2" charset="2"/>
              <a:buChar char="Ø"/>
            </a:pPr>
            <a:r>
              <a:rPr lang="en-US" dirty="0" smtClean="0"/>
              <a:t>Data Access </a:t>
            </a:r>
          </a:p>
          <a:p>
            <a:pPr lvl="1">
              <a:buFont typeface="Wingdings" panose="05000000000000000000" pitchFamily="2" charset="2"/>
              <a:buChar char="Ø"/>
            </a:pPr>
            <a:r>
              <a:rPr lang="en-US" dirty="0" smtClean="0"/>
              <a:t>Data </a:t>
            </a:r>
            <a:r>
              <a:rPr lang="en-US" dirty="0"/>
              <a:t>Governance and </a:t>
            </a:r>
            <a:r>
              <a:rPr lang="en-US" dirty="0" smtClean="0"/>
              <a:t>Integration</a:t>
            </a:r>
          </a:p>
          <a:p>
            <a:pPr lvl="1">
              <a:buFont typeface="Wingdings" panose="05000000000000000000" pitchFamily="2" charset="2"/>
              <a:buChar char="Ø"/>
            </a:pPr>
            <a:r>
              <a:rPr lang="en-US" dirty="0" smtClean="0"/>
              <a:t>Security</a:t>
            </a:r>
          </a:p>
          <a:p>
            <a:pPr lvl="1">
              <a:buFont typeface="Wingdings" panose="05000000000000000000" pitchFamily="2" charset="2"/>
              <a:buChar char="Ø"/>
            </a:pPr>
            <a:r>
              <a:rPr lang="en-US" dirty="0" smtClean="0"/>
              <a:t>Operations</a:t>
            </a:r>
            <a:r>
              <a:rPr lang="en-US" dirty="0"/>
              <a:t>.</a:t>
            </a:r>
            <a:endParaRPr lang="en-US" dirty="0"/>
          </a:p>
        </p:txBody>
      </p:sp>
    </p:spTree>
    <p:extLst>
      <p:ext uri="{BB962C8B-B14F-4D97-AF65-F5344CB8AC3E}">
        <p14:creationId xmlns:p14="http://schemas.microsoft.com/office/powerpoint/2010/main" val="1713184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27</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447" y="1936706"/>
            <a:ext cx="8005011" cy="2603209"/>
          </a:xfrm>
        </p:spPr>
      </p:pic>
      <p:sp>
        <p:nvSpPr>
          <p:cNvPr id="10" name="Rectangle 9"/>
          <p:cNvSpPr/>
          <p:nvPr/>
        </p:nvSpPr>
        <p:spPr>
          <a:xfrm>
            <a:off x="1895447" y="4739261"/>
            <a:ext cx="7681689" cy="584775"/>
          </a:xfrm>
          <a:prstGeom prst="rect">
            <a:avLst/>
          </a:prstGeom>
        </p:spPr>
        <p:txBody>
          <a:bodyPr wrap="square">
            <a:spAutoFit/>
          </a:bodyPr>
          <a:lstStyle/>
          <a:p>
            <a:pPr algn="ctr"/>
            <a:r>
              <a:rPr lang="en-US" sz="3200" b="1" dirty="0" smtClean="0">
                <a:hlinkClick r:id="rId3"/>
              </a:rPr>
              <a:t>Connect</a:t>
            </a:r>
            <a:r>
              <a:rPr lang="en-US" sz="3200" b="1" dirty="0" smtClean="0"/>
              <a:t> </a:t>
            </a:r>
            <a:endParaRPr lang="en-US" sz="3200" b="1" dirty="0"/>
          </a:p>
        </p:txBody>
      </p:sp>
    </p:spTree>
    <p:extLst>
      <p:ext uri="{BB962C8B-B14F-4D97-AF65-F5344CB8AC3E}">
        <p14:creationId xmlns:p14="http://schemas.microsoft.com/office/powerpoint/2010/main" val="204740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28</a:t>
            </a:fld>
            <a:endParaRPr lang="en-US"/>
          </a:p>
        </p:txBody>
      </p:sp>
      <p:sp>
        <p:nvSpPr>
          <p:cNvPr id="7" name="Right Arrow 6"/>
          <p:cNvSpPr/>
          <p:nvPr/>
        </p:nvSpPr>
        <p:spPr>
          <a:xfrm>
            <a:off x="236586" y="4350899"/>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3652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Failures Handled</a:t>
            </a:r>
            <a:endParaRPr lang="en-US" dirty="0"/>
          </a:p>
        </p:txBody>
      </p:sp>
      <p:sp>
        <p:nvSpPr>
          <p:cNvPr id="3" name="Content Placeholder 2"/>
          <p:cNvSpPr>
            <a:spLocks noGrp="1"/>
          </p:cNvSpPr>
          <p:nvPr>
            <p:ph idx="1"/>
          </p:nvPr>
        </p:nvSpPr>
        <p:spPr>
          <a:xfrm>
            <a:off x="1097280" y="1845734"/>
            <a:ext cx="10058400" cy="4340754"/>
          </a:xfrm>
        </p:spPr>
        <p:txBody>
          <a:bodyPr>
            <a:normAutofit/>
          </a:bodyPr>
          <a:lstStyle/>
          <a:p>
            <a:pPr marL="0" indent="0">
              <a:buNone/>
            </a:pPr>
            <a:endParaRPr lang="en-US" b="1" u="sng" dirty="0" smtClean="0"/>
          </a:p>
          <a:p>
            <a:pPr marL="0" indent="0">
              <a:buNone/>
            </a:pPr>
            <a:r>
              <a:rPr lang="en-US" b="1" u="sng" dirty="0" smtClean="0"/>
              <a:t>HDFS:</a:t>
            </a:r>
            <a:r>
              <a:rPr lang="en-US" dirty="0" smtClean="0"/>
              <a:t> </a:t>
            </a:r>
            <a:endParaRPr lang="en-US" dirty="0"/>
          </a:p>
          <a:p>
            <a:pPr>
              <a:buFont typeface="Wingdings" panose="05000000000000000000" pitchFamily="2" charset="2"/>
              <a:buChar char="Ø"/>
            </a:pPr>
            <a:r>
              <a:rPr lang="en-US" dirty="0" smtClean="0"/>
              <a:t> Name Node Failure – Back up node holds a copy of original data and is restored.</a:t>
            </a:r>
          </a:p>
          <a:p>
            <a:pPr>
              <a:buFont typeface="Wingdings" panose="05000000000000000000" pitchFamily="2" charset="2"/>
              <a:buChar char="Ø"/>
            </a:pPr>
            <a:r>
              <a:rPr lang="en-US" dirty="0" smtClean="0"/>
              <a:t> Data Node Failure – Data will be replaced from replicas to other data nodes.</a:t>
            </a:r>
          </a:p>
          <a:p>
            <a:pPr marL="0" indent="0">
              <a:buNone/>
            </a:pPr>
            <a:r>
              <a:rPr lang="en-US" b="1" u="sng" dirty="0" err="1" smtClean="0"/>
              <a:t>MapReduce</a:t>
            </a:r>
            <a:r>
              <a:rPr lang="en-US" b="1" u="sng" dirty="0" smtClean="0"/>
              <a:t>:</a:t>
            </a:r>
          </a:p>
          <a:p>
            <a:pPr>
              <a:buFont typeface="Wingdings" panose="05000000000000000000" pitchFamily="2" charset="2"/>
              <a:buChar char="Ø"/>
            </a:pPr>
            <a:r>
              <a:rPr lang="en-US" dirty="0"/>
              <a:t> </a:t>
            </a:r>
            <a:r>
              <a:rPr lang="en-US" dirty="0" smtClean="0"/>
              <a:t>Job Tracker Failure – Resource Manager restarts Job Tracker.</a:t>
            </a:r>
          </a:p>
          <a:p>
            <a:pPr>
              <a:buFont typeface="Wingdings" panose="05000000000000000000" pitchFamily="2" charset="2"/>
              <a:buChar char="Ø"/>
            </a:pPr>
            <a:r>
              <a:rPr lang="en-US" dirty="0"/>
              <a:t> </a:t>
            </a:r>
            <a:r>
              <a:rPr lang="en-US" dirty="0" smtClean="0"/>
              <a:t>Task Tracker Failure – Job Tracker chooses other Task Tracker to re run the task.</a:t>
            </a:r>
          </a:p>
          <a:p>
            <a:pPr marL="0" indent="0">
              <a:buNone/>
            </a:pPr>
            <a:endParaRPr lang="en-US" b="1" u="sng" dirty="0" smtClean="0"/>
          </a:p>
          <a:p>
            <a:pPr marL="0" indent="0">
              <a:buNone/>
            </a:pPr>
            <a:endParaRPr lang="en-US" dirty="0" smtClean="0"/>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29</a:t>
            </a:fld>
            <a:endParaRPr lang="en-US"/>
          </a:p>
        </p:txBody>
      </p:sp>
    </p:spTree>
    <p:extLst>
      <p:ext uri="{BB962C8B-B14F-4D97-AF65-F5344CB8AC3E}">
        <p14:creationId xmlns:p14="http://schemas.microsoft.com/office/powerpoint/2010/main" val="1869218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a:t>
            </a:fld>
            <a:endParaRPr lang="en-US"/>
          </a:p>
        </p:txBody>
      </p:sp>
      <p:sp>
        <p:nvSpPr>
          <p:cNvPr id="3" name="Content Placeholder 2"/>
          <p:cNvSpPr>
            <a:spLocks noGrp="1"/>
          </p:cNvSpPr>
          <p:nvPr>
            <p:ph idx="1"/>
          </p:nvPr>
        </p:nvSpPr>
        <p:spPr>
          <a:xfrm>
            <a:off x="1097279" y="1845734"/>
            <a:ext cx="10541268" cy="4023360"/>
          </a:xfrm>
        </p:spPr>
        <p:txBody>
          <a:bodyPr>
            <a:normAutofit/>
          </a:bodyPr>
          <a:lstStyle/>
          <a:p>
            <a:pPr marL="0" indent="0">
              <a:buNone/>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Hadoop </a:t>
            </a:r>
            <a:r>
              <a:rPr lang="en-US" dirty="0"/>
              <a:t>is an open source implementation of </a:t>
            </a:r>
            <a:r>
              <a:rPr lang="en-US" dirty="0" err="1" smtClean="0"/>
              <a:t>MapReduce</a:t>
            </a:r>
            <a:r>
              <a:rPr lang="en-US" dirty="0" smtClean="0"/>
              <a:t>.</a:t>
            </a:r>
          </a:p>
          <a:p>
            <a:pPr>
              <a:buFont typeface="Wingdings" panose="05000000000000000000" pitchFamily="2" charset="2"/>
              <a:buChar char="Ø"/>
            </a:pPr>
            <a:r>
              <a:rPr lang="en-US" dirty="0"/>
              <a:t>Its native API is written in Java</a:t>
            </a:r>
          </a:p>
          <a:p>
            <a:pPr>
              <a:buFont typeface="Wingdings" panose="05000000000000000000" pitchFamily="2" charset="2"/>
              <a:buChar char="Ø"/>
            </a:pPr>
            <a:r>
              <a:rPr lang="en-US" dirty="0"/>
              <a:t>You can write mappers and reducers as Java </a:t>
            </a:r>
            <a:r>
              <a:rPr lang="en-US" dirty="0" smtClean="0"/>
              <a:t>method</a:t>
            </a:r>
          </a:p>
          <a:p>
            <a:pPr>
              <a:buFont typeface="Wingdings" panose="05000000000000000000" pitchFamily="2" charset="2"/>
              <a:buChar char="Ø"/>
            </a:pPr>
            <a:r>
              <a:rPr lang="en-US" dirty="0" smtClean="0"/>
              <a:t>It is more than just a Map Reduce Implementation, helping in large storage using HDFS. </a:t>
            </a:r>
          </a:p>
          <a:p>
            <a:pPr>
              <a:buFont typeface="Wingdings" panose="05000000000000000000" pitchFamily="2" charset="2"/>
              <a:buChar char="Ø"/>
            </a:pPr>
            <a:r>
              <a:rPr lang="en-US" dirty="0" smtClean="0"/>
              <a:t>The </a:t>
            </a:r>
            <a:r>
              <a:rPr lang="en-US" dirty="0"/>
              <a:t>Hadoop system takes care of parallelization on distributed Memory </a:t>
            </a:r>
            <a:r>
              <a:rPr lang="en-US" dirty="0" smtClean="0"/>
              <a:t>machines.</a:t>
            </a:r>
          </a:p>
        </p:txBody>
      </p:sp>
    </p:spTree>
    <p:extLst>
      <p:ext uri="{BB962C8B-B14F-4D97-AF65-F5344CB8AC3E}">
        <p14:creationId xmlns:p14="http://schemas.microsoft.com/office/powerpoint/2010/main" val="461841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Other Features</a:t>
            </a:r>
            <a:r>
              <a:rPr lang="en-US" b="1" u="sng" dirty="0"/>
              <a:t/>
            </a:r>
            <a:br>
              <a:rPr lang="en-US" b="1" u="sng" dirty="0"/>
            </a:br>
            <a:endParaRPr lang="en-US" dirty="0"/>
          </a:p>
        </p:txBody>
      </p:sp>
      <p:sp>
        <p:nvSpPr>
          <p:cNvPr id="3" name="Content Placeholder 2"/>
          <p:cNvSpPr>
            <a:spLocks noGrp="1"/>
          </p:cNvSpPr>
          <p:nvPr>
            <p:ph idx="1"/>
          </p:nvPr>
        </p:nvSpPr>
        <p:spPr/>
        <p:txBody>
          <a:bodyPr>
            <a:normAutofit/>
          </a:bodyPr>
          <a:lstStyle/>
          <a:p>
            <a:endParaRPr lang="en-US" b="1" dirty="0" smtClean="0"/>
          </a:p>
          <a:p>
            <a:r>
              <a:rPr lang="en-US" b="1" dirty="0" smtClean="0"/>
              <a:t>Rack </a:t>
            </a:r>
            <a:r>
              <a:rPr lang="en-US" b="1" dirty="0"/>
              <a:t>awareness</a:t>
            </a:r>
          </a:p>
          <a:p>
            <a:pPr lvl="1"/>
            <a:r>
              <a:rPr lang="en-US" sz="2000" dirty="0"/>
              <a:t>Take a node's physical location into account while scheduling tasks and allocating storage.</a:t>
            </a:r>
          </a:p>
          <a:p>
            <a:pPr lvl="1"/>
            <a:r>
              <a:rPr lang="en-US" sz="2000" dirty="0" err="1"/>
              <a:t>NameNode</a:t>
            </a:r>
            <a:r>
              <a:rPr lang="en-US" sz="2000" dirty="0"/>
              <a:t> tries to place replicas of block on multiple racks for improved fault tolerance</a:t>
            </a:r>
          </a:p>
          <a:p>
            <a:r>
              <a:rPr lang="en-US" b="1" dirty="0"/>
              <a:t>Upgrade and rollback </a:t>
            </a:r>
          </a:p>
          <a:p>
            <a:pPr lvl="1"/>
            <a:r>
              <a:rPr lang="en-US" sz="2000" dirty="0"/>
              <a:t>After a software upgrade, it is possible to rollback to HDFS' state before the upgrade in case of unexpected problems.</a:t>
            </a:r>
          </a:p>
          <a:p>
            <a:r>
              <a:rPr lang="en-US" b="1" dirty="0"/>
              <a:t>Secondary </a:t>
            </a:r>
            <a:r>
              <a:rPr lang="en-US" b="1" dirty="0" err="1"/>
              <a:t>NameNode</a:t>
            </a:r>
            <a:r>
              <a:rPr lang="en-US" b="1" dirty="0"/>
              <a:t> </a:t>
            </a:r>
          </a:p>
          <a:p>
            <a:pPr lvl="1"/>
            <a:r>
              <a:rPr lang="en-US" sz="2000" dirty="0"/>
              <a:t>Performs periodic checkpoints of the namespace and helps keep the size of file containing log of HDFS modifications within certain limits at the </a:t>
            </a:r>
            <a:r>
              <a:rPr lang="en-US" sz="2000" dirty="0" err="1"/>
              <a:t>NameNode</a:t>
            </a:r>
            <a:r>
              <a:rPr lang="en-US" sz="2000" dirty="0"/>
              <a:t>.</a:t>
            </a:r>
          </a:p>
          <a:p>
            <a:endParaRPr lang="en-US" b="1"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30</a:t>
            </a:fld>
            <a:endParaRPr lang="en-US"/>
          </a:p>
        </p:txBody>
      </p:sp>
    </p:spTree>
    <p:extLst>
      <p:ext uri="{BB962C8B-B14F-4D97-AF65-F5344CB8AC3E}">
        <p14:creationId xmlns:p14="http://schemas.microsoft.com/office/powerpoint/2010/main" val="1594714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31</a:t>
            </a:fld>
            <a:endParaRPr lang="en-US"/>
          </a:p>
        </p:txBody>
      </p:sp>
      <p:sp>
        <p:nvSpPr>
          <p:cNvPr id="7" name="Right Arrow 6"/>
          <p:cNvSpPr/>
          <p:nvPr/>
        </p:nvSpPr>
        <p:spPr>
          <a:xfrm>
            <a:off x="220544" y="4719867"/>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71894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Hive </a:t>
            </a:r>
            <a:r>
              <a:rPr lang="en-US" dirty="0"/>
              <a:t>is a data warehouse system built on top of Hadoop for providing data summary, query, and </a:t>
            </a:r>
            <a:r>
              <a:rPr lang="en-US" dirty="0" smtClean="0"/>
              <a:t>analysis.</a:t>
            </a:r>
          </a:p>
          <a:p>
            <a:pPr>
              <a:buFont typeface="Wingdings" panose="05000000000000000000" pitchFamily="2" charset="2"/>
              <a:buChar char="Ø"/>
            </a:pPr>
            <a:r>
              <a:rPr lang="en-US" dirty="0" smtClean="0"/>
              <a:t>Hive </a:t>
            </a:r>
            <a:r>
              <a:rPr lang="en-US" dirty="0"/>
              <a:t>provides a mechanism to query the data using a SQL-like language called </a:t>
            </a:r>
            <a:r>
              <a:rPr lang="en-US" dirty="0" err="1" smtClean="0"/>
              <a:t>HiveQL</a:t>
            </a:r>
            <a:r>
              <a:rPr lang="en-US" dirty="0" smtClean="0"/>
              <a:t>(HQL).</a:t>
            </a:r>
          </a:p>
          <a:p>
            <a:pPr marL="0" indent="0">
              <a:buNone/>
            </a:pPr>
            <a:endParaRPr lang="en-US" b="1" dirty="0" smtClean="0"/>
          </a:p>
          <a:p>
            <a:pPr marL="0" indent="0">
              <a:buNone/>
            </a:pPr>
            <a:r>
              <a:rPr lang="en-US" b="1" u="sng" dirty="0" smtClean="0"/>
              <a:t>Contains 2 </a:t>
            </a:r>
            <a:r>
              <a:rPr lang="en-US" b="1" u="sng" dirty="0" smtClean="0"/>
              <a:t>Parts:</a:t>
            </a:r>
            <a:endParaRPr lang="en-US" b="1" u="sng" dirty="0"/>
          </a:p>
          <a:p>
            <a:pPr marL="0" indent="0">
              <a:buNone/>
            </a:pPr>
            <a:r>
              <a:rPr lang="en-US" dirty="0"/>
              <a:t>• </a:t>
            </a:r>
            <a:r>
              <a:rPr lang="en-US" dirty="0" err="1"/>
              <a:t>Metastore</a:t>
            </a:r>
            <a:r>
              <a:rPr lang="en-US" dirty="0"/>
              <a:t> over </a:t>
            </a:r>
            <a:r>
              <a:rPr lang="en-US" dirty="0" smtClean="0"/>
              <a:t>Hadoop</a:t>
            </a:r>
            <a:endParaRPr lang="en-US" dirty="0"/>
          </a:p>
          <a:p>
            <a:pPr marL="0" indent="0">
              <a:buNone/>
            </a:pPr>
            <a:r>
              <a:rPr lang="en-US" dirty="0" smtClean="0"/>
              <a:t>• </a:t>
            </a:r>
            <a:r>
              <a:rPr lang="en-US" dirty="0"/>
              <a:t>Query Engine(HQL) </a:t>
            </a:r>
            <a:br>
              <a:rPr lang="en-US" dirty="0"/>
            </a:b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32</a:t>
            </a:fld>
            <a:endParaRPr lang="en-US"/>
          </a:p>
        </p:txBody>
      </p:sp>
    </p:spTree>
    <p:extLst>
      <p:ext uri="{BB962C8B-B14F-4D97-AF65-F5344CB8AC3E}">
        <p14:creationId xmlns:p14="http://schemas.microsoft.com/office/powerpoint/2010/main" val="1586744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Create </a:t>
            </a:r>
            <a:r>
              <a:rPr lang="en-US" sz="2400" dirty="0"/>
              <a:t>a schema around </a:t>
            </a:r>
            <a:r>
              <a:rPr lang="en-US" sz="2400" dirty="0" smtClean="0"/>
              <a:t>data</a:t>
            </a:r>
          </a:p>
          <a:p>
            <a:pPr>
              <a:buFont typeface="Wingdings" panose="05000000000000000000" pitchFamily="2" charset="2"/>
              <a:buChar char="Ø"/>
            </a:pPr>
            <a:r>
              <a:rPr lang="en-US" sz="2400" dirty="0" smtClean="0"/>
              <a:t>Used </a:t>
            </a:r>
            <a:r>
              <a:rPr lang="en-US" sz="2400" dirty="0"/>
              <a:t>like regular SQL: Hive automatically </a:t>
            </a:r>
            <a:r>
              <a:rPr lang="en-US" sz="2400" dirty="0" smtClean="0"/>
              <a:t>change </a:t>
            </a:r>
            <a:r>
              <a:rPr lang="en-US" sz="2400" dirty="0"/>
              <a:t>SQL query to map/reduce</a:t>
            </a:r>
          </a:p>
          <a:p>
            <a:pPr>
              <a:buFont typeface="Wingdings" panose="05000000000000000000" pitchFamily="2" charset="2"/>
              <a:buChar char="Ø"/>
            </a:pPr>
            <a:r>
              <a:rPr lang="en-US" sz="2400" dirty="0" smtClean="0"/>
              <a:t>Used </a:t>
            </a:r>
            <a:r>
              <a:rPr lang="en-US" sz="2400" dirty="0"/>
              <a:t>with custom </a:t>
            </a:r>
            <a:r>
              <a:rPr lang="en-US" sz="2400" dirty="0" smtClean="0"/>
              <a:t>mapper/reducer</a:t>
            </a:r>
            <a:r>
              <a:rPr lang="en-US" sz="2400" dirty="0"/>
              <a:t>.</a:t>
            </a:r>
            <a:endParaRPr lang="en-US" sz="2400" dirty="0" smtClean="0"/>
          </a:p>
          <a:p>
            <a:pPr>
              <a:buFont typeface="Wingdings" panose="05000000000000000000" pitchFamily="2" charset="2"/>
              <a:buChar char="Ø"/>
            </a:pPr>
            <a:r>
              <a:rPr lang="en-US" sz="2400" dirty="0" err="1" smtClean="0"/>
              <a:t>HiveQL</a:t>
            </a:r>
            <a:r>
              <a:rPr lang="en-US" sz="2400" dirty="0" smtClean="0"/>
              <a:t> operates using SQL </a:t>
            </a:r>
            <a:r>
              <a:rPr lang="en-US" sz="2400" dirty="0"/>
              <a:t>like </a:t>
            </a:r>
            <a:r>
              <a:rPr lang="en-US" sz="2400" dirty="0" smtClean="0"/>
              <a:t>Queries.</a:t>
            </a:r>
            <a:endParaRPr lang="en-US" sz="2400"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33</a:t>
            </a:fld>
            <a:endParaRPr lang="en-US"/>
          </a:p>
        </p:txBody>
      </p:sp>
    </p:spTree>
    <p:extLst>
      <p:ext uri="{BB962C8B-B14F-4D97-AF65-F5344CB8AC3E}">
        <p14:creationId xmlns:p14="http://schemas.microsoft.com/office/powerpoint/2010/main" val="2552543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34</a:t>
            </a:fld>
            <a:endParaRPr lang="en-US"/>
          </a:p>
        </p:txBody>
      </p:sp>
      <p:sp>
        <p:nvSpPr>
          <p:cNvPr id="7" name="Right Arrow 6"/>
          <p:cNvSpPr/>
          <p:nvPr/>
        </p:nvSpPr>
        <p:spPr>
          <a:xfrm>
            <a:off x="284712" y="5056751"/>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977561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77726"/>
          </a:xfrm>
        </p:spPr>
        <p:txBody>
          <a:bodyPr/>
          <a:lstStyle/>
          <a:p>
            <a:r>
              <a:rPr lang="en-US" dirty="0" err="1" smtClean="0"/>
              <a:t>HiveQL</a:t>
            </a:r>
            <a:r>
              <a:rPr lang="en-US" dirty="0" smtClean="0"/>
              <a:t> Queries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35</a:t>
            </a:fld>
            <a:endParaRPr lang="en-US"/>
          </a:p>
        </p:txBody>
      </p:sp>
      <p:sp>
        <p:nvSpPr>
          <p:cNvPr id="3" name="Content Placeholder 2"/>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209074" y="1536447"/>
            <a:ext cx="11834812" cy="4641933"/>
          </a:xfrm>
          <a:prstGeom prst="rect">
            <a:avLst/>
          </a:prstGeom>
        </p:spPr>
      </p:pic>
    </p:spTree>
    <p:extLst>
      <p:ext uri="{BB962C8B-B14F-4D97-AF65-F5344CB8AC3E}">
        <p14:creationId xmlns:p14="http://schemas.microsoft.com/office/powerpoint/2010/main" val="4015025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36</a:t>
            </a:fld>
            <a:endParaRPr lang="en-US"/>
          </a:p>
        </p:txBody>
      </p:sp>
      <p:sp>
        <p:nvSpPr>
          <p:cNvPr id="7" name="Right Arrow 6"/>
          <p:cNvSpPr/>
          <p:nvPr/>
        </p:nvSpPr>
        <p:spPr>
          <a:xfrm>
            <a:off x="268670" y="5345509"/>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16681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Hadoop?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5242" y="1876926"/>
            <a:ext cx="9352547" cy="4451685"/>
          </a:xfrm>
        </p:spPr>
      </p:pic>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37</a:t>
            </a:fld>
            <a:endParaRPr lang="en-US"/>
          </a:p>
        </p:txBody>
      </p:sp>
    </p:spTree>
    <p:extLst>
      <p:ext uri="{BB962C8B-B14F-4D97-AF65-F5344CB8AC3E}">
        <p14:creationId xmlns:p14="http://schemas.microsoft.com/office/powerpoint/2010/main" val="2182125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7200" dirty="0" smtClean="0"/>
          </a:p>
          <a:p>
            <a:pPr algn="ctr"/>
            <a:r>
              <a:rPr lang="en-US" sz="7200" dirty="0" smtClean="0"/>
              <a:t>Thank You</a:t>
            </a:r>
            <a:endParaRPr lang="en-US" sz="7200"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38</a:t>
            </a:fld>
            <a:endParaRPr lang="en-US"/>
          </a:p>
        </p:txBody>
      </p:sp>
    </p:spTree>
    <p:extLst>
      <p:ext uri="{BB962C8B-B14F-4D97-AF65-F5344CB8AC3E}">
        <p14:creationId xmlns:p14="http://schemas.microsoft.com/office/powerpoint/2010/main" val="270244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used For?</a:t>
            </a:r>
            <a:endParaRPr lang="en-US" dirty="0"/>
          </a:p>
        </p:txBody>
      </p:sp>
      <p:sp>
        <p:nvSpPr>
          <p:cNvPr id="3" name="Content Placeholder 2"/>
          <p:cNvSpPr>
            <a:spLocks noGrp="1"/>
          </p:cNvSpPr>
          <p:nvPr>
            <p:ph idx="1"/>
          </p:nvPr>
        </p:nvSpPr>
        <p:spPr>
          <a:xfrm>
            <a:off x="1097280" y="1845734"/>
            <a:ext cx="2915162" cy="4023360"/>
          </a:xfrm>
        </p:spPr>
        <p:txBody>
          <a:bodyPr>
            <a:normAutofit/>
          </a:bodyPr>
          <a:lstStyle/>
          <a:p>
            <a:pPr marL="0" indent="0">
              <a:buNone/>
            </a:pPr>
            <a:r>
              <a:rPr lang="en-US" dirty="0" smtClean="0"/>
              <a:t> </a:t>
            </a:r>
          </a:p>
          <a:p>
            <a:pPr marL="0" indent="0">
              <a:buNone/>
            </a:pPr>
            <a:endParaRPr lang="en-US" dirty="0" smtClean="0"/>
          </a:p>
          <a:p>
            <a:pPr>
              <a:buFont typeface="Wingdings" panose="05000000000000000000" pitchFamily="2" charset="2"/>
              <a:buChar char="Ø"/>
            </a:pPr>
            <a:r>
              <a:rPr lang="en-US" dirty="0"/>
              <a:t> </a:t>
            </a:r>
            <a:r>
              <a:rPr lang="en-US" dirty="0" smtClean="0"/>
              <a:t>Searching</a:t>
            </a:r>
          </a:p>
          <a:p>
            <a:pPr>
              <a:buFont typeface="Wingdings" panose="05000000000000000000" pitchFamily="2" charset="2"/>
              <a:buChar char="Ø"/>
            </a:pPr>
            <a:r>
              <a:rPr lang="en-US" dirty="0"/>
              <a:t> </a:t>
            </a:r>
            <a:r>
              <a:rPr lang="en-US" dirty="0" smtClean="0"/>
              <a:t>Logs Processing</a:t>
            </a:r>
          </a:p>
          <a:p>
            <a:pPr>
              <a:buFont typeface="Wingdings" panose="05000000000000000000" pitchFamily="2" charset="2"/>
              <a:buChar char="Ø"/>
            </a:pPr>
            <a:r>
              <a:rPr lang="en-US" dirty="0" smtClean="0"/>
              <a:t> Data Warehouse</a:t>
            </a:r>
          </a:p>
          <a:p>
            <a:pPr>
              <a:buFont typeface="Wingdings" panose="05000000000000000000" pitchFamily="2" charset="2"/>
              <a:buChar char="Ø"/>
            </a:pPr>
            <a:r>
              <a:rPr lang="en-US" dirty="0"/>
              <a:t> </a:t>
            </a:r>
            <a:r>
              <a:rPr lang="en-US" dirty="0" smtClean="0"/>
              <a:t>Video and Image Analysis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4</a:t>
            </a:fld>
            <a:endParaRPr lang="en-US"/>
          </a:p>
        </p:txBody>
      </p:sp>
      <p:pic>
        <p:nvPicPr>
          <p:cNvPr id="7" name="Picture 6"/>
          <p:cNvPicPr>
            <a:picLocks noChangeAspect="1"/>
          </p:cNvPicPr>
          <p:nvPr/>
        </p:nvPicPr>
        <p:blipFill>
          <a:blip r:embed="rId3"/>
          <a:stretch>
            <a:fillRect/>
          </a:stretch>
        </p:blipFill>
        <p:spPr>
          <a:xfrm>
            <a:off x="4152275" y="1878190"/>
            <a:ext cx="7899817" cy="4286250"/>
          </a:xfrm>
          <a:prstGeom prst="rect">
            <a:avLst/>
          </a:prstGeom>
        </p:spPr>
      </p:pic>
    </p:spTree>
    <p:extLst>
      <p:ext uri="{BB962C8B-B14F-4D97-AF65-F5344CB8AC3E}">
        <p14:creationId xmlns:p14="http://schemas.microsoft.com/office/powerpoint/2010/main" val="1462032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a:buFont typeface="Wingdings" panose="05000000000000000000" pitchFamily="2" charset="2"/>
              <a:buChar char="§"/>
            </a:pPr>
            <a:r>
              <a:rPr lang="en-US" dirty="0" smtClean="0"/>
              <a:t> </a:t>
            </a:r>
            <a:r>
              <a:rPr lang="en-US" dirty="0"/>
              <a:t>Introduction to Hadoop </a:t>
            </a:r>
          </a:p>
          <a:p>
            <a:pPr>
              <a:buFont typeface="Wingdings" panose="05000000000000000000" pitchFamily="2" charset="2"/>
              <a:buChar char="§"/>
            </a:pPr>
            <a:r>
              <a:rPr lang="en-US" dirty="0"/>
              <a:t> Hadoop Framework </a:t>
            </a:r>
            <a:r>
              <a:rPr lang="en-US" dirty="0" smtClean="0"/>
              <a:t>Components</a:t>
            </a:r>
          </a:p>
          <a:p>
            <a:pPr>
              <a:buFont typeface="Wingdings" panose="05000000000000000000" pitchFamily="2" charset="2"/>
              <a:buChar char="§"/>
            </a:pPr>
            <a:r>
              <a:rPr lang="en-US" dirty="0" smtClean="0"/>
              <a:t> Workflow </a:t>
            </a:r>
            <a:r>
              <a:rPr lang="en-US" dirty="0"/>
              <a:t>of a Hadoop Cluster</a:t>
            </a:r>
            <a:endParaRPr lang="en-US" dirty="0"/>
          </a:p>
          <a:p>
            <a:pPr>
              <a:buFont typeface="Wingdings" panose="05000000000000000000" pitchFamily="2" charset="2"/>
              <a:buChar char="§"/>
            </a:pPr>
            <a:r>
              <a:rPr lang="en-US" dirty="0"/>
              <a:t> </a:t>
            </a:r>
            <a:r>
              <a:rPr lang="en-US" dirty="0" smtClean="0"/>
              <a:t>Word Count Code Sample</a:t>
            </a:r>
          </a:p>
          <a:p>
            <a:pPr>
              <a:buFont typeface="Wingdings" panose="05000000000000000000" pitchFamily="2" charset="2"/>
              <a:buChar char="§"/>
            </a:pPr>
            <a:r>
              <a:rPr lang="en-US" dirty="0"/>
              <a:t> </a:t>
            </a:r>
            <a:r>
              <a:rPr lang="en-US" dirty="0" smtClean="0"/>
              <a:t>Hadoop Configuration</a:t>
            </a:r>
          </a:p>
          <a:p>
            <a:pPr>
              <a:buFont typeface="Wingdings" panose="05000000000000000000" pitchFamily="2" charset="2"/>
              <a:buChar char="§"/>
            </a:pPr>
            <a:r>
              <a:rPr lang="en-US" dirty="0"/>
              <a:t> </a:t>
            </a:r>
            <a:r>
              <a:rPr lang="en-US" dirty="0" err="1" smtClean="0"/>
              <a:t>Hortonworks</a:t>
            </a:r>
            <a:r>
              <a:rPr lang="en-US" dirty="0" smtClean="0"/>
              <a:t> Data Platform</a:t>
            </a:r>
            <a:endParaRPr lang="en-US" dirty="0"/>
          </a:p>
          <a:p>
            <a:pPr>
              <a:buFont typeface="Wingdings" panose="05000000000000000000" pitchFamily="2" charset="2"/>
              <a:buChar char="§"/>
            </a:pPr>
            <a:r>
              <a:rPr lang="en-US" dirty="0" smtClean="0"/>
              <a:t> Fault </a:t>
            </a:r>
            <a:r>
              <a:rPr lang="en-US" dirty="0"/>
              <a:t>Tolerance in Hadoop</a:t>
            </a:r>
          </a:p>
          <a:p>
            <a:pPr>
              <a:buFont typeface="Wingdings" panose="05000000000000000000" pitchFamily="2" charset="2"/>
              <a:buChar char="§"/>
            </a:pPr>
            <a:r>
              <a:rPr lang="en-US" dirty="0"/>
              <a:t> Introduction to Hive</a:t>
            </a:r>
          </a:p>
          <a:p>
            <a:pPr>
              <a:buFont typeface="Wingdings" panose="05000000000000000000" pitchFamily="2" charset="2"/>
              <a:buChar char="§"/>
            </a:pPr>
            <a:r>
              <a:rPr lang="en-US" dirty="0"/>
              <a:t> </a:t>
            </a:r>
            <a:r>
              <a:rPr lang="en-US" dirty="0" err="1" smtClean="0"/>
              <a:t>HiveQL</a:t>
            </a:r>
            <a:r>
              <a:rPr lang="en-US" dirty="0" smtClean="0"/>
              <a:t> Queries</a:t>
            </a:r>
          </a:p>
          <a:p>
            <a:pPr>
              <a:buFont typeface="Wingdings" panose="05000000000000000000" pitchFamily="2" charset="2"/>
              <a:buChar char="§"/>
            </a:pPr>
            <a:r>
              <a:rPr lang="en-US" dirty="0"/>
              <a:t> </a:t>
            </a:r>
            <a:r>
              <a:rPr lang="en-US" dirty="0" smtClean="0"/>
              <a:t>Why Hadoop</a:t>
            </a:r>
            <a:endParaRPr lang="en-US" dirty="0"/>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8336FF84-2A9D-47EB-B948-1EC2166C4B69}"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5</a:t>
            </a:fld>
            <a:endParaRPr lang="en-US"/>
          </a:p>
        </p:txBody>
      </p:sp>
      <p:sp>
        <p:nvSpPr>
          <p:cNvPr id="7" name="Right Arrow 6"/>
          <p:cNvSpPr/>
          <p:nvPr/>
        </p:nvSpPr>
        <p:spPr>
          <a:xfrm>
            <a:off x="300754" y="2538141"/>
            <a:ext cx="662609"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1275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6</a:t>
            </a:fld>
            <a:endParaRPr lang="en-US"/>
          </a:p>
        </p:txBody>
      </p:sp>
      <p:pic>
        <p:nvPicPr>
          <p:cNvPr id="1026" name="Picture 2" descr="http://bigdatajury.com/wp-content/uploads/2014/03/030114_0817_HadoopCoreC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37" y="1998997"/>
            <a:ext cx="11020926" cy="408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78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Distributed File System(HDFS)</a:t>
            </a:r>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7</a:t>
            </a:fld>
            <a:endParaRPr lang="en-US"/>
          </a:p>
        </p:txBody>
      </p:sp>
      <p:pic>
        <p:nvPicPr>
          <p:cNvPr id="2054" name="Picture 6" descr="http://blogs.infosupport.com/wp-content/uploads/2014/03/Block-Replication-in-HDF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79" y="1925052"/>
            <a:ext cx="10619874" cy="423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63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Components</a:t>
            </a:r>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8</a:t>
            </a:fld>
            <a:endParaRPr lang="en-US"/>
          </a:p>
        </p:txBody>
      </p:sp>
      <p:pic>
        <p:nvPicPr>
          <p:cNvPr id="1026" name="Picture 2" descr="https://yoyoclouds.files.wordpress.com/2011/12/hadoop_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21" y="1737359"/>
            <a:ext cx="10538059" cy="458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28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pPr marL="0" indent="0" fontAlgn="base">
              <a:buNone/>
            </a:pPr>
            <a:r>
              <a:rPr lang="en-US" dirty="0"/>
              <a:t>Conceptually, </a:t>
            </a:r>
            <a:r>
              <a:rPr lang="en-US" dirty="0" err="1"/>
              <a:t>MapReduce</a:t>
            </a:r>
            <a:r>
              <a:rPr lang="en-US" dirty="0"/>
              <a:t> works in </a:t>
            </a:r>
            <a:r>
              <a:rPr lang="en-US" dirty="0" smtClean="0"/>
              <a:t>4 </a:t>
            </a:r>
            <a:r>
              <a:rPr lang="en-US" dirty="0" smtClean="0"/>
              <a:t> steps</a:t>
            </a:r>
            <a:r>
              <a:rPr lang="en-US" dirty="0"/>
              <a:t>:</a:t>
            </a:r>
          </a:p>
          <a:p>
            <a:pPr marL="0" indent="0" fontAlgn="base">
              <a:buNone/>
            </a:pPr>
            <a:endParaRPr lang="en-US" dirty="0"/>
          </a:p>
          <a:p>
            <a:pPr marL="91440" lvl="1" indent="-91440" fontAlgn="base">
              <a:spcBef>
                <a:spcPts val="1200"/>
              </a:spcBef>
              <a:spcAft>
                <a:spcPts val="200"/>
              </a:spcAft>
              <a:buSzPct val="100000"/>
              <a:buFont typeface="Wingdings" panose="05000000000000000000" pitchFamily="2" charset="2"/>
              <a:buChar char="Ø"/>
            </a:pPr>
            <a:r>
              <a:rPr lang="en-US" sz="2000" dirty="0"/>
              <a:t> The Mapper or Map phase, takes a collection of data and convert it in to another set of data, where individual elements are broken into &lt;</a:t>
            </a:r>
            <a:r>
              <a:rPr lang="en-US" sz="2000" dirty="0" err="1"/>
              <a:t>key,value</a:t>
            </a:r>
            <a:r>
              <a:rPr lang="en-US" sz="2000" dirty="0"/>
              <a:t>&gt; pairs.</a:t>
            </a:r>
          </a:p>
          <a:p>
            <a:pPr marL="91440" lvl="1" indent="-91440" fontAlgn="base">
              <a:spcBef>
                <a:spcPts val="1200"/>
              </a:spcBef>
              <a:spcAft>
                <a:spcPts val="200"/>
              </a:spcAft>
              <a:buSzPct val="100000"/>
              <a:buFont typeface="Wingdings" panose="05000000000000000000" pitchFamily="2" charset="2"/>
              <a:buChar char="Ø"/>
            </a:pPr>
            <a:r>
              <a:rPr lang="en-US" sz="2000" dirty="0" smtClean="0"/>
              <a:t>The </a:t>
            </a:r>
            <a:r>
              <a:rPr lang="en-US" sz="2000" dirty="0"/>
              <a:t>Reducer or Reduce phase , takes the output from the map as input and those &lt;</a:t>
            </a:r>
            <a:r>
              <a:rPr lang="en-US" sz="2000" dirty="0" err="1"/>
              <a:t>key,value</a:t>
            </a:r>
            <a:r>
              <a:rPr lang="en-US" sz="2000" dirty="0"/>
              <a:t>&gt; pairs into smaller set of &lt;</a:t>
            </a:r>
            <a:r>
              <a:rPr lang="en-US" sz="2000" dirty="0" err="1"/>
              <a:t>key,value</a:t>
            </a:r>
            <a:r>
              <a:rPr lang="en-US" sz="2000" dirty="0"/>
              <a:t>&gt; pairs as an output.</a:t>
            </a:r>
          </a:p>
          <a:p>
            <a:endParaRPr lang="en-US" dirty="0"/>
          </a:p>
        </p:txBody>
      </p:sp>
      <p:sp>
        <p:nvSpPr>
          <p:cNvPr id="4" name="Date Placeholder 3"/>
          <p:cNvSpPr>
            <a:spLocks noGrp="1"/>
          </p:cNvSpPr>
          <p:nvPr>
            <p:ph type="dt" sz="half" idx="10"/>
          </p:nvPr>
        </p:nvSpPr>
        <p:spPr/>
        <p:txBody>
          <a:bodyPr/>
          <a:lstStyle/>
          <a:p>
            <a:fld id="{FE37CA1C-7793-4D40-8B6F-4FDB4C1D58D3}" type="datetime2">
              <a:rPr lang="en-US" smtClean="0"/>
              <a:t>Wednesday, February 25, 2015</a:t>
            </a:fld>
            <a:endParaRPr lang="en-US"/>
          </a:p>
        </p:txBody>
      </p:sp>
      <p:sp>
        <p:nvSpPr>
          <p:cNvPr id="5" name="Footer Placeholder 4"/>
          <p:cNvSpPr>
            <a:spLocks noGrp="1"/>
          </p:cNvSpPr>
          <p:nvPr>
            <p:ph type="ftr" sz="quarter" idx="11"/>
          </p:nvPr>
        </p:nvSpPr>
        <p:spPr/>
        <p:txBody>
          <a:bodyPr/>
          <a:lstStyle/>
          <a:p>
            <a:r>
              <a:rPr lang="en-US" smtClean="0"/>
              <a:t>By Nitin Subramanian</a:t>
            </a:r>
            <a:endParaRPr lang="en-US"/>
          </a:p>
        </p:txBody>
      </p:sp>
      <p:sp>
        <p:nvSpPr>
          <p:cNvPr id="6" name="Slide Number Placeholder 5"/>
          <p:cNvSpPr>
            <a:spLocks noGrp="1"/>
          </p:cNvSpPr>
          <p:nvPr>
            <p:ph type="sldNum" sz="quarter" idx="12"/>
          </p:nvPr>
        </p:nvSpPr>
        <p:spPr/>
        <p:txBody>
          <a:bodyPr/>
          <a:lstStyle/>
          <a:p>
            <a:fld id="{753E33C3-35A4-48D5-B381-88CDA169B39D}" type="slidenum">
              <a:rPr lang="en-US" smtClean="0"/>
              <a:t>9</a:t>
            </a:fld>
            <a:endParaRPr lang="en-US"/>
          </a:p>
        </p:txBody>
      </p:sp>
    </p:spTree>
    <p:extLst>
      <p:ext uri="{BB962C8B-B14F-4D97-AF65-F5344CB8AC3E}">
        <p14:creationId xmlns:p14="http://schemas.microsoft.com/office/powerpoint/2010/main" val="258794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1034</TotalTime>
  <Words>2005</Words>
  <Application>Microsoft Office PowerPoint</Application>
  <PresentationFormat>Widescreen</PresentationFormat>
  <Paragraphs>477</Paragraphs>
  <Slides>38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vt:lpstr>
      <vt:lpstr>Wingdings</vt:lpstr>
      <vt:lpstr>Retrospect</vt:lpstr>
      <vt:lpstr> Hadoop and Hive</vt:lpstr>
      <vt:lpstr>Outline</vt:lpstr>
      <vt:lpstr>What is Hadoop?</vt:lpstr>
      <vt:lpstr>What is it used For?</vt:lpstr>
      <vt:lpstr>Outline</vt:lpstr>
      <vt:lpstr>Components</vt:lpstr>
      <vt:lpstr>Hadoop Distributed File System(HDFS)</vt:lpstr>
      <vt:lpstr>HDFS Components</vt:lpstr>
      <vt:lpstr>Map Reduce</vt:lpstr>
      <vt:lpstr>Map Reduce Algorithm</vt:lpstr>
      <vt:lpstr>Map Reduce Intuition</vt:lpstr>
      <vt:lpstr>Map Reduce Example Word Count</vt:lpstr>
      <vt:lpstr>Map Reduce Components</vt:lpstr>
      <vt:lpstr>Outline</vt:lpstr>
      <vt:lpstr>Workflow of a Hadoop Cluster</vt:lpstr>
      <vt:lpstr>Outline</vt:lpstr>
      <vt:lpstr>Using Hadoop Libraries and JARs</vt:lpstr>
      <vt:lpstr>Word Count Code Sample Mapper </vt:lpstr>
      <vt:lpstr>Word Count Code Sample Reducer</vt:lpstr>
      <vt:lpstr>Sample Main Function</vt:lpstr>
      <vt:lpstr>Outline</vt:lpstr>
      <vt:lpstr>From Local to HDFS</vt:lpstr>
      <vt:lpstr>Hadoop Configuration Files</vt:lpstr>
      <vt:lpstr>Map Reduce Configuration Example</vt:lpstr>
      <vt:lpstr>Outline</vt:lpstr>
      <vt:lpstr>Hortonworks Data Platform</vt:lpstr>
      <vt:lpstr>Demo</vt:lpstr>
      <vt:lpstr>Outline</vt:lpstr>
      <vt:lpstr>Failures Handled</vt:lpstr>
      <vt:lpstr>  Other Features </vt:lpstr>
      <vt:lpstr>Outline</vt:lpstr>
      <vt:lpstr>What is Hive?</vt:lpstr>
      <vt:lpstr>HiveQL</vt:lpstr>
      <vt:lpstr>Outline</vt:lpstr>
      <vt:lpstr>HiveQL Queries</vt:lpstr>
      <vt:lpstr>Outline</vt:lpstr>
      <vt:lpstr>Why Hadoop?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Hadoop and Hive</dc:title>
  <dc:creator>Nitin Subramanian</dc:creator>
  <cp:lastModifiedBy>Nitin Subramanian</cp:lastModifiedBy>
  <cp:revision>95</cp:revision>
  <dcterms:created xsi:type="dcterms:W3CDTF">2015-02-02T09:11:37Z</dcterms:created>
  <dcterms:modified xsi:type="dcterms:W3CDTF">2015-02-26T04:14:37Z</dcterms:modified>
</cp:coreProperties>
</file>