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8" r:id="rId3"/>
    <p:sldId id="306" r:id="rId4"/>
    <p:sldId id="376" r:id="rId5"/>
    <p:sldId id="375" r:id="rId6"/>
    <p:sldId id="323" r:id="rId7"/>
    <p:sldId id="325" r:id="rId8"/>
    <p:sldId id="288" r:id="rId9"/>
    <p:sldId id="369" r:id="rId10"/>
    <p:sldId id="371" r:id="rId11"/>
    <p:sldId id="372" r:id="rId12"/>
    <p:sldId id="370" r:id="rId13"/>
    <p:sldId id="373" r:id="rId14"/>
    <p:sldId id="374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6" r:id="rId33"/>
    <p:sldId id="394" r:id="rId34"/>
    <p:sldId id="395" r:id="rId35"/>
    <p:sldId id="36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75" autoAdjust="0"/>
  </p:normalViewPr>
  <p:slideViewPr>
    <p:cSldViewPr snapToGrid="0" snapToObjects="1">
      <p:cViewPr>
        <p:scale>
          <a:sx n="104" d="100"/>
          <a:sy n="104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F5B8-2FB3-6D43-9BD8-0B8D41180C47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27DA-543D-974D-A58A-C39CAF987E6B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How to build models that provide nice generalizations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to implement </a:t>
            </a:r>
            <a:r>
              <a:rPr lang="en-US" smtClean="0"/>
              <a:t>the efficiently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9FF7CC-CCD9-0E4F-8F23-A1EAC5346CDA}" type="datetime1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E600F4-E0A6-A749-85FB-7D3B67DDFCA1}" type="datetime1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E7FCD-3945-5743-BB15-825083641F7F}" type="datetime1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8AAC5-97A4-8544-889A-D0BA609B2E9F}" type="datetime1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2C036-2D00-954F-99C0-45F2F3522357}" type="datetime1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5AEEE-8452-5F45-B89E-0D954F25B189}" type="datetime1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A1C85-31EC-B44E-91CC-3127B4521E96}" type="datetime1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389719-01EA-CC4D-A5E7-D3CB0D103295}" type="datetime1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D1E21D-A584-B24C-96E2-425D1960C400}" type="datetime1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6EEB5-891B-514E-B26B-B9F0B734A3BC}" type="datetime1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1058A-AF81-694B-BB0A-2191C0CDBDDC}" type="datetime1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CS440, Winter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 540, Winter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457200" y="6165086"/>
            <a:ext cx="1320799" cy="64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03575" cy="24626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Lecture 2: Relational Model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					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240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DBTG query example: predicates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282"/>
            <a:ext cx="8399842" cy="52519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1" u="sng" dirty="0">
                <a:latin typeface="Courier New" charset="0"/>
              </a:rPr>
              <a:t>SQL</a:t>
            </a:r>
            <a:r>
              <a:rPr lang="en-US" sz="2200" b="1" dirty="0">
                <a:latin typeface="Courier New" charset="0"/>
              </a:rPr>
              <a:t>: select name from student where </a:t>
            </a:r>
            <a:r>
              <a:rPr lang="en-US" sz="2200" b="1" dirty="0" err="1">
                <a:latin typeface="Courier New" charset="0"/>
              </a:rPr>
              <a:t>dept</a:t>
            </a:r>
            <a:r>
              <a:rPr lang="en-US" sz="2200" b="1" dirty="0">
                <a:latin typeface="Courier New" charset="0"/>
              </a:rPr>
              <a:t> = </a:t>
            </a:r>
            <a:r>
              <a:rPr lang="ja-JP" altLang="en-US" sz="2200" b="1" dirty="0" smtClean="0">
                <a:latin typeface="Arial"/>
              </a:rPr>
              <a:t>“</a:t>
            </a:r>
            <a:r>
              <a:rPr lang="en-US" altLang="ja-JP" sz="2200" b="1" dirty="0" smtClean="0">
                <a:latin typeface="Courier New" charset="0"/>
              </a:rPr>
              <a:t>EECS</a:t>
            </a:r>
            <a:r>
              <a:rPr lang="ja-JP" altLang="en-US" sz="2200" b="1" dirty="0" smtClean="0">
                <a:latin typeface="Arial"/>
              </a:rPr>
              <a:t>”</a:t>
            </a:r>
            <a:r>
              <a:rPr lang="en-US" sz="2200" b="1" dirty="0" smtClean="0">
                <a:latin typeface="Courier New" charset="0"/>
              </a:rPr>
              <a:t> </a:t>
            </a:r>
            <a:r>
              <a:rPr lang="en-US" sz="2200" b="1" dirty="0">
                <a:latin typeface="Courier New" charset="0"/>
              </a:rPr>
              <a:t>and gender = </a:t>
            </a:r>
            <a:r>
              <a:rPr lang="ja-JP" altLang="en-US" sz="2200" b="1" dirty="0">
                <a:latin typeface="Arial"/>
              </a:rPr>
              <a:t>“</a:t>
            </a:r>
            <a:r>
              <a:rPr lang="en-US" sz="2200" b="1" dirty="0">
                <a:latin typeface="Courier New" charset="0"/>
              </a:rPr>
              <a:t>Male</a:t>
            </a:r>
            <a:r>
              <a:rPr lang="ja-JP" altLang="en-US" sz="2200" b="1" dirty="0">
                <a:latin typeface="Arial"/>
              </a:rPr>
              <a:t>”</a:t>
            </a:r>
            <a:endParaRPr lang="en-US" sz="22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u="sng" dirty="0" smtClean="0">
              <a:solidFill>
                <a:srgbClr val="0000CC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u="sng" dirty="0" smtClean="0">
                <a:solidFill>
                  <a:srgbClr val="0000CC"/>
                </a:solidFill>
                <a:latin typeface="Courier New" charset="0"/>
              </a:rPr>
              <a:t>DBTG: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err="1" smtClean="0">
                <a:solidFill>
                  <a:srgbClr val="0000CC"/>
                </a:solidFill>
                <a:latin typeface="Courier New" charset="0"/>
              </a:rPr>
              <a:t>student.dept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= </a:t>
            </a:r>
            <a:r>
              <a:rPr lang="ja-JP" altLang="en-US" sz="2200" dirty="0" smtClean="0">
                <a:solidFill>
                  <a:srgbClr val="0000CC"/>
                </a:solidFill>
                <a:latin typeface="Arial"/>
              </a:rPr>
              <a:t>“</a:t>
            </a:r>
            <a:r>
              <a:rPr lang="en-US" altLang="ja-JP" sz="2200" dirty="0" smtClean="0">
                <a:solidFill>
                  <a:srgbClr val="0000CC"/>
                </a:solidFill>
                <a:latin typeface="Courier New" charset="0"/>
              </a:rPr>
              <a:t>EECS</a:t>
            </a:r>
            <a:r>
              <a:rPr lang="ja-JP" altLang="en-US" sz="2200" dirty="0" smtClean="0">
                <a:solidFill>
                  <a:srgbClr val="0000CC"/>
                </a:solidFill>
                <a:latin typeface="Arial"/>
              </a:rPr>
              <a:t>”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any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student 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using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dirty="0" err="1" smtClean="0">
                <a:solidFill>
                  <a:srgbClr val="0000CC"/>
                </a:solidFill>
                <a:latin typeface="Courier New" charset="0"/>
              </a:rPr>
              <a:t>dept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while 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DB-status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= 0 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begin 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get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student;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if </a:t>
            </a:r>
            <a:r>
              <a:rPr lang="en-US" sz="2200" dirty="0" err="1" smtClean="0">
                <a:solidFill>
                  <a:srgbClr val="0000CC"/>
                </a:solidFill>
                <a:latin typeface="Courier New" charset="0"/>
              </a:rPr>
              <a:t>student.gender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 = </a:t>
            </a:r>
            <a:r>
              <a:rPr lang="ja-JP" altLang="en-US" sz="2200" b="1" dirty="0" smtClean="0">
                <a:solidFill>
                  <a:srgbClr val="0000CC"/>
                </a:solidFill>
                <a:latin typeface="Arial"/>
              </a:rPr>
              <a:t>“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Male</a:t>
            </a:r>
            <a:r>
              <a:rPr lang="ja-JP" altLang="en-US" sz="2200" b="1" dirty="0" smtClean="0">
                <a:solidFill>
                  <a:srgbClr val="0000CC"/>
                </a:solidFill>
                <a:latin typeface="Arial"/>
              </a:rPr>
              <a:t>”</a:t>
            </a:r>
            <a:endParaRPr lang="en-US" sz="2200" b="1" dirty="0" smtClean="0">
              <a:solidFill>
                <a:srgbClr val="0000CC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	 print (</a:t>
            </a:r>
            <a:r>
              <a:rPr lang="en-US" sz="2200" dirty="0" err="1" smtClean="0">
                <a:solidFill>
                  <a:srgbClr val="0000CC"/>
                </a:solidFill>
                <a:latin typeface="Courier New" charset="0"/>
              </a:rPr>
              <a:t>student.name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duplicate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student </a:t>
            </a: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using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dirty="0" err="1" smtClean="0">
                <a:solidFill>
                  <a:srgbClr val="0000CC"/>
                </a:solidFill>
                <a:latin typeface="Courier New" charset="0"/>
              </a:rPr>
              <a:t>dept</a:t>
            </a:r>
            <a:r>
              <a:rPr lang="en-US" sz="2200" dirty="0" smtClean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0000CC"/>
                </a:solidFill>
                <a:latin typeface="Courier New" charset="0"/>
              </a:rPr>
              <a:t>end</a:t>
            </a:r>
          </a:p>
          <a:p>
            <a:pPr>
              <a:buFontTx/>
              <a:buNone/>
            </a:pPr>
            <a:endParaRPr lang="en-US" sz="22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0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240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DBTG query example: navigation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58" y="1076651"/>
            <a:ext cx="8682984" cy="53856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u="sng" dirty="0">
                <a:latin typeface="Courier New" charset="0"/>
              </a:rPr>
              <a:t>SQL</a:t>
            </a:r>
            <a:r>
              <a:rPr lang="en-US" sz="2300" b="1" dirty="0">
                <a:latin typeface="Courier New" charset="0"/>
              </a:rPr>
              <a:t>: select </a:t>
            </a:r>
            <a:r>
              <a:rPr lang="en-US" sz="2300" b="1" dirty="0" err="1">
                <a:latin typeface="Courier New" charset="0"/>
              </a:rPr>
              <a:t>E.grade</a:t>
            </a:r>
            <a:r>
              <a:rPr lang="en-US" sz="2300" b="1" dirty="0">
                <a:latin typeface="Courier New" charset="0"/>
              </a:rPr>
              <a:t> from student S, enrollment E</a:t>
            </a:r>
          </a:p>
          <a:p>
            <a:pPr>
              <a:lnSpc>
                <a:spcPct val="40000"/>
              </a:lnSpc>
              <a:buFontTx/>
              <a:buNone/>
            </a:pPr>
            <a:r>
              <a:rPr lang="en-US" sz="2300" b="1" dirty="0">
                <a:latin typeface="Courier New" charset="0"/>
              </a:rPr>
              <a:t> where </a:t>
            </a:r>
            <a:r>
              <a:rPr lang="en-US" sz="2300" b="1" dirty="0" err="1">
                <a:latin typeface="Courier New" charset="0"/>
              </a:rPr>
              <a:t>S.name</a:t>
            </a:r>
            <a:r>
              <a:rPr lang="en-US" sz="2300" b="1" dirty="0">
                <a:latin typeface="Courier New" charset="0"/>
              </a:rPr>
              <a:t> = </a:t>
            </a:r>
            <a:r>
              <a:rPr lang="ja-JP" altLang="en-US" sz="2300" b="1" dirty="0">
                <a:latin typeface="Arial"/>
              </a:rPr>
              <a:t>“</a:t>
            </a:r>
            <a:r>
              <a:rPr lang="en-US" sz="2300" b="1" dirty="0">
                <a:latin typeface="Courier New" charset="0"/>
              </a:rPr>
              <a:t>Johnson</a:t>
            </a:r>
            <a:r>
              <a:rPr lang="ja-JP" altLang="en-US" sz="2300" b="1" dirty="0">
                <a:latin typeface="Arial"/>
              </a:rPr>
              <a:t>”</a:t>
            </a:r>
            <a:r>
              <a:rPr lang="en-US" sz="2300" b="1" dirty="0">
                <a:latin typeface="Courier New" charset="0"/>
              </a:rPr>
              <a:t> and </a:t>
            </a:r>
            <a:r>
              <a:rPr lang="en-US" sz="2300" b="1" dirty="0" err="1">
                <a:latin typeface="Courier New" charset="0"/>
              </a:rPr>
              <a:t>E.id</a:t>
            </a:r>
            <a:r>
              <a:rPr lang="en-US" sz="2300" b="1" dirty="0">
                <a:latin typeface="Courier New" charset="0"/>
              </a:rPr>
              <a:t> = </a:t>
            </a:r>
            <a:r>
              <a:rPr lang="en-US" sz="2300" b="1" dirty="0" err="1">
                <a:latin typeface="Courier New" charset="0"/>
              </a:rPr>
              <a:t>S.id</a:t>
            </a:r>
            <a:endParaRPr lang="en-US" sz="23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b="1" u="sng" dirty="0" smtClean="0">
              <a:solidFill>
                <a:srgbClr val="0000CC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u="sng" dirty="0" smtClean="0">
                <a:solidFill>
                  <a:srgbClr val="0000CC"/>
                </a:solidFill>
                <a:latin typeface="Courier New" charset="0"/>
              </a:rPr>
              <a:t>DBTG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 err="1">
                <a:solidFill>
                  <a:srgbClr val="0000CC"/>
                </a:solidFill>
                <a:latin typeface="Courier New" charset="0"/>
              </a:rPr>
              <a:t>student.name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= </a:t>
            </a:r>
            <a:r>
              <a:rPr lang="ja-JP" altLang="en-US" sz="2200" dirty="0">
                <a:solidFill>
                  <a:srgbClr val="0000CC"/>
                </a:solidFill>
                <a:latin typeface="Arial"/>
              </a:rPr>
              <a:t>“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Johnson</a:t>
            </a:r>
            <a:r>
              <a:rPr lang="ja-JP" altLang="en-US" sz="2200" dirty="0">
                <a:solidFill>
                  <a:srgbClr val="0000CC"/>
                </a:solidFill>
                <a:latin typeface="Arial"/>
              </a:rPr>
              <a:t>”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any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student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using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find first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enrollment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within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dirty="0" err="1">
                <a:solidFill>
                  <a:srgbClr val="0000CC"/>
                </a:solidFill>
                <a:latin typeface="Courier New" charset="0"/>
              </a:rPr>
              <a:t>StudentEnroll</a:t>
            </a:r>
            <a:endParaRPr lang="en-US" sz="2200" dirty="0">
              <a:solidFill>
                <a:srgbClr val="0000CC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while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DB-status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= 0 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begin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charset="0"/>
              </a:rPr>
              <a:t>get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 enrollment;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charset="0"/>
              </a:rPr>
              <a:t>print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Courier New" charset="0"/>
              </a:rPr>
              <a:t>enrollment.grade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ourier New" charset="0"/>
              </a:rPr>
              <a:t>next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 enrollment </a:t>
            </a:r>
            <a:r>
              <a:rPr lang="en-US" sz="2000" b="1" dirty="0">
                <a:solidFill>
                  <a:srgbClr val="0000CC"/>
                </a:solidFill>
                <a:latin typeface="Courier New" charset="0"/>
              </a:rPr>
              <a:t>within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urier New" charset="0"/>
              </a:rPr>
              <a:t>StudentEnroll</a:t>
            </a:r>
            <a:r>
              <a:rPr lang="en-US" sz="2000" dirty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end</a:t>
            </a:r>
          </a:p>
          <a:p>
            <a:pPr>
              <a:buFontTx/>
              <a:buNone/>
            </a:pPr>
            <a:endParaRPr lang="en-US" sz="22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5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What’s wrong?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845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What’s wrong?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Mix presentation and data access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As a result, 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Programming is difficult and complex 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Application can become incorrect once there</a:t>
            </a:r>
            <a:r>
              <a:rPr lang="ja-JP" altLang="en-US" sz="2400" b="1" dirty="0">
                <a:latin typeface="Times New Roman"/>
                <a:cs typeface="Times New Roman"/>
              </a:rPr>
              <a:t>’</a:t>
            </a:r>
            <a:r>
              <a:rPr lang="en-US" sz="2400" b="1" dirty="0">
                <a:latin typeface="Times New Roman"/>
                <a:cs typeface="Times New Roman"/>
              </a:rPr>
              <a:t>s a change in data representation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Just like programming in assembly languages (as opposed to high-level programming languages)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57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Data dependence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Ordering preferences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Applications may rely on a particular ordering of the stored data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Indexing dependence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Applications may rely on the availability of certain indices, but indices are semantically redundant and only necessary for </a:t>
            </a:r>
            <a:r>
              <a:rPr lang="ja-JP" altLang="en-US" sz="2400" b="1" dirty="0">
                <a:latin typeface="Times New Roman"/>
                <a:cs typeface="Times New Roman"/>
              </a:rPr>
              <a:t>“</a:t>
            </a:r>
            <a:r>
              <a:rPr lang="en-US" sz="2400" b="1" dirty="0">
                <a:latin typeface="Times New Roman"/>
                <a:cs typeface="Times New Roman"/>
              </a:rPr>
              <a:t>optimization</a:t>
            </a:r>
            <a:r>
              <a:rPr lang="ja-JP" altLang="en-US" sz="2400" b="1" dirty="0">
                <a:latin typeface="Times New Roman"/>
                <a:cs typeface="Times New Roman"/>
              </a:rPr>
              <a:t>”</a:t>
            </a: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Access path dependence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Applications would hard code access paths to data, so would rely on the continued existence of the used access paths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570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Does relational model provide data independence?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Ordering independence?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Index independence?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Access path independence?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0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Levels of abstraction in DBMS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Physical implementation 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storage structure, indexing, access method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Logical data model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b="1" dirty="0" smtClean="0">
                <a:latin typeface="Times New Roman"/>
                <a:cs typeface="Times New Roman"/>
              </a:rPr>
              <a:t>conceptual data structure and manipulation 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Views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different portions of databases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Who should see each level?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0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Relational model of data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Relations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given sets S</a:t>
            </a:r>
            <a:r>
              <a:rPr lang="en-US" altLang="ko-KR" sz="2000" baseline="-25000" dirty="0">
                <a:latin typeface="Times New Roman"/>
                <a:ea typeface="굴림" charset="0"/>
                <a:cs typeface="Times New Roman"/>
              </a:rPr>
              <a:t>1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, S</a:t>
            </a:r>
            <a:r>
              <a:rPr lang="en-US" altLang="ko-KR" sz="2000" baseline="-25000" dirty="0">
                <a:latin typeface="Times New Roman"/>
                <a:ea typeface="굴림" charset="0"/>
                <a:cs typeface="Times New Roman"/>
              </a:rPr>
              <a:t>2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, …, </a:t>
            </a:r>
            <a:r>
              <a:rPr lang="en-US" altLang="ko-KR" sz="2000" dirty="0" err="1">
                <a:latin typeface="Times New Roman"/>
                <a:ea typeface="굴림" charset="0"/>
                <a:cs typeface="Times New Roman"/>
              </a:rPr>
              <a:t>S</a:t>
            </a:r>
            <a:r>
              <a:rPr lang="en-US" altLang="ko-KR" sz="2000" baseline="-25000" dirty="0" err="1">
                <a:latin typeface="Times New Roman"/>
                <a:ea typeface="굴림" charset="0"/>
                <a:cs typeface="Times New Roman"/>
              </a:rPr>
              <a:t>n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(not distinct)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relation R is a </a:t>
            </a: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subset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of the </a:t>
            </a: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Cartesian product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S</a:t>
            </a:r>
            <a:r>
              <a:rPr lang="en-US" altLang="ko-KR" sz="2000" baseline="-25000" dirty="0">
                <a:latin typeface="Times New Roman"/>
                <a:ea typeface="굴림" charset="0"/>
                <a:cs typeface="Times New Roman"/>
              </a:rPr>
              <a:t>1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x S</a:t>
            </a:r>
            <a:r>
              <a:rPr lang="en-US" altLang="ko-KR" sz="2000" baseline="-25000" dirty="0">
                <a:latin typeface="Times New Roman"/>
                <a:ea typeface="굴림" charset="0"/>
                <a:cs typeface="Times New Roman"/>
              </a:rPr>
              <a:t>2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x … x </a:t>
            </a:r>
            <a:r>
              <a:rPr lang="en-US" altLang="ko-KR" sz="2000" dirty="0" err="1">
                <a:latin typeface="Times New Roman"/>
                <a:ea typeface="굴림" charset="0"/>
                <a:cs typeface="Times New Roman"/>
              </a:rPr>
              <a:t>S</a:t>
            </a:r>
            <a:r>
              <a:rPr lang="en-US" altLang="ko-KR" sz="2000" baseline="-25000" dirty="0" err="1">
                <a:latin typeface="Times New Roman"/>
                <a:ea typeface="굴림" charset="0"/>
                <a:cs typeface="Times New Roman"/>
              </a:rPr>
              <a:t>n</a:t>
            </a:r>
            <a:endParaRPr lang="en-US" altLang="ko-KR" sz="2000" dirty="0">
              <a:latin typeface="Times New Roman"/>
              <a:ea typeface="굴림" charset="0"/>
              <a:cs typeface="Times New Roman"/>
            </a:endParaRPr>
          </a:p>
          <a:p>
            <a:pPr lvl="1"/>
            <a:r>
              <a:rPr lang="en-US" altLang="ko-KR" sz="2000" dirty="0" err="1">
                <a:latin typeface="Times New Roman"/>
                <a:ea typeface="굴림" charset="0"/>
                <a:cs typeface="Times New Roman"/>
              </a:rPr>
              <a:t>S</a:t>
            </a:r>
            <a:r>
              <a:rPr lang="en-US" altLang="ko-KR" sz="2000" baseline="-25000" dirty="0" err="1">
                <a:latin typeface="Times New Roman"/>
                <a:ea typeface="굴림" charset="0"/>
                <a:cs typeface="Times New Roman"/>
              </a:rPr>
              <a:t>j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is </a:t>
            </a:r>
            <a:r>
              <a:rPr lang="en-US" altLang="ko-KR" sz="2000" dirty="0" err="1">
                <a:latin typeface="Times New Roman"/>
                <a:ea typeface="굴림" charset="0"/>
                <a:cs typeface="Times New Roman"/>
              </a:rPr>
              <a:t>jth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domain of R, </a:t>
            </a:r>
            <a:r>
              <a:rPr lang="en-US" altLang="ko-KR" sz="2000" i="1" dirty="0">
                <a:latin typeface="Times New Roman"/>
                <a:ea typeface="굴림" charset="0"/>
                <a:cs typeface="Times New Roman"/>
              </a:rPr>
              <a:t>n</a:t>
            </a:r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 is degree of R</a:t>
            </a:r>
          </a:p>
          <a:p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Relations as tables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each row represents an n-tuple of R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ordering of rows is immaterial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all rows are distinct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ordering of columns is significant</a:t>
            </a:r>
          </a:p>
          <a:p>
            <a:pPr lvl="1"/>
            <a:r>
              <a:rPr lang="en-US" altLang="ko-KR" sz="2000" dirty="0">
                <a:latin typeface="Times New Roman"/>
                <a:ea typeface="굴림" charset="0"/>
                <a:cs typeface="Times New Roman"/>
              </a:rPr>
              <a:t>label each column with the name of the corresponding domain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61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Data manipulation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Relational algebra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operations</a:t>
            </a:r>
          </a:p>
          <a:p>
            <a:r>
              <a:rPr lang="en-US" dirty="0">
                <a:latin typeface="Times New Roman"/>
                <a:cs typeface="Times New Roman"/>
              </a:rPr>
              <a:t>Relational calculus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semantics in terms of logics</a:t>
            </a:r>
          </a:p>
          <a:p>
            <a:r>
              <a:rPr lang="en-US" dirty="0">
                <a:latin typeface="Times New Roman"/>
                <a:cs typeface="Times New Roman"/>
              </a:rPr>
              <a:t>Essential beauty of relational model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Query is data and data is query!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1624" y="4950066"/>
            <a:ext cx="232577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charset="0"/>
              </a:rPr>
              <a:t>Named Relations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97993" y="4962277"/>
            <a:ext cx="2840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charset="0"/>
              </a:rPr>
              <a:t>Expressible Relations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895600" y="5064125"/>
            <a:ext cx="1524000" cy="228600"/>
          </a:xfrm>
          <a:prstGeom prst="right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867400" y="5445125"/>
            <a:ext cx="1524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733800" y="5902325"/>
            <a:ext cx="22860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81400" y="5216525"/>
            <a:ext cx="1524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Operations on relations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/>
                <a:ea typeface="굴림" charset="0"/>
                <a:cs typeface="Times New Roman"/>
              </a:rPr>
              <a:t>Usual set operations</a:t>
            </a:r>
            <a:endParaRPr lang="en-US" altLang="ko-KR" sz="2800" dirty="0">
              <a:latin typeface="Times New Roman"/>
              <a:ea typeface="굴림" charset="0"/>
              <a:cs typeface="Times New Roman"/>
            </a:endParaRPr>
          </a:p>
          <a:p>
            <a:pPr lvl="1"/>
            <a:r>
              <a:rPr lang="en-US" altLang="ko-KR" sz="2400" b="1" dirty="0">
                <a:latin typeface="Times New Roman"/>
                <a:ea typeface="굴림" charset="0"/>
                <a:cs typeface="Times New Roman"/>
              </a:rPr>
              <a:t>s</a:t>
            </a:r>
            <a:r>
              <a:rPr lang="en-US" altLang="ko-KR" sz="2400" b="1" dirty="0" smtClean="0">
                <a:latin typeface="Times New Roman"/>
                <a:ea typeface="굴림" charset="0"/>
                <a:cs typeface="Times New Roman"/>
              </a:rPr>
              <a:t>ince relations are sets of homogenous tuples </a:t>
            </a:r>
            <a:endParaRPr lang="en-US" altLang="ko-KR" sz="2400" b="1" dirty="0">
              <a:latin typeface="Times New Roman"/>
              <a:ea typeface="굴림" charset="0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20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399842" cy="92583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Announcements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 have another TA for the course,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Jose.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Office hours Mondays 2:00-3:00 pm.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We have posted some suggested projects topics on Piazza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Thanks </a:t>
            </a:r>
            <a:r>
              <a:rPr lang="en-US" dirty="0" smtClean="0">
                <a:latin typeface="Times New Roman"/>
                <a:cs typeface="Times New Roman"/>
              </a:rPr>
              <a:t>for posting the reviews!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ice questions and </a:t>
            </a:r>
            <a:r>
              <a:rPr lang="en-US" dirty="0" smtClean="0">
                <a:latin typeface="Times New Roman"/>
                <a:cs typeface="Times New Roman"/>
              </a:rPr>
              <a:t>critiques, some of which we discuss today.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Post them to all </a:t>
            </a:r>
            <a:r>
              <a:rPr lang="en-US" b="1" dirty="0" smtClean="0">
                <a:latin typeface="Times New Roman"/>
                <a:cs typeface="Times New Roman"/>
              </a:rPr>
              <a:t>instructors</a:t>
            </a:r>
            <a:r>
              <a:rPr lang="en-US" dirty="0" smtClean="0">
                <a:latin typeface="Times New Roman"/>
                <a:cs typeface="Times New Roman"/>
              </a:rPr>
              <a:t>, including </a:t>
            </a:r>
            <a:r>
              <a:rPr lang="en-US" dirty="0" err="1" smtClean="0">
                <a:latin typeface="Times New Roman"/>
                <a:cs typeface="Times New Roman"/>
              </a:rPr>
              <a:t>TAs.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jo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18" y="1320181"/>
            <a:ext cx="1896000" cy="1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58" y="152873"/>
            <a:ext cx="8682984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Operations on relations: deriving relations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Permutation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interchange the columns of an n-</a:t>
            </a:r>
            <a:r>
              <a:rPr lang="en-US" altLang="ko-KR" sz="2000" b="1" dirty="0" err="1">
                <a:latin typeface="Times New Roman"/>
                <a:ea typeface="굴림" charset="0"/>
                <a:cs typeface="Times New Roman"/>
              </a:rPr>
              <a:t>ary</a:t>
            </a: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 relation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Projection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select columns and remove any duplication in the rows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Join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selectively combining tuples in two relations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as a “class” of new relations that </a:t>
            </a:r>
            <a:r>
              <a:rPr lang="en-US" altLang="ko-KR" sz="2000" b="1" dirty="0" err="1" smtClean="0">
                <a:latin typeface="Times New Roman"/>
                <a:ea typeface="굴림" charset="0"/>
                <a:cs typeface="Times New Roman"/>
              </a:rPr>
              <a:t>losslessly</a:t>
            </a:r>
            <a:r>
              <a:rPr lang="en-US" altLang="ko-KR" sz="2000" b="1" dirty="0" smtClean="0">
                <a:latin typeface="Times New Roman"/>
                <a:ea typeface="굴림" charset="0"/>
                <a:cs typeface="Times New Roman"/>
              </a:rPr>
              <a:t> </a:t>
            </a: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take some columns from either source </a:t>
            </a:r>
            <a:r>
              <a:rPr lang="en-US" altLang="ko-KR" sz="2000" b="1" dirty="0" smtClean="0">
                <a:latin typeface="Times New Roman"/>
                <a:ea typeface="굴림" charset="0"/>
                <a:cs typeface="Times New Roman"/>
              </a:rPr>
              <a:t>relations</a:t>
            </a:r>
            <a:endParaRPr lang="en-US" altLang="ko-KR" sz="2000" b="1" dirty="0">
              <a:latin typeface="Times New Roman"/>
              <a:ea typeface="굴림" charset="0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Composition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join two relations and remove join columns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/>
                <a:ea typeface="굴림" charset="0"/>
                <a:cs typeface="Times New Roman"/>
              </a:rPr>
              <a:t>Restriction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dirty="0">
                <a:latin typeface="Times New Roman"/>
                <a:ea typeface="굴림" charset="0"/>
                <a:cs typeface="Times New Roman"/>
              </a:rPr>
              <a:t>filter one relation with </a:t>
            </a:r>
            <a:r>
              <a:rPr lang="en-US" altLang="ko-KR" sz="2000" b="1" dirty="0" smtClean="0">
                <a:latin typeface="Times New Roman"/>
                <a:ea typeface="굴림" charset="0"/>
                <a:cs typeface="Times New Roman"/>
              </a:rPr>
              <a:t>another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/>
                <a:ea typeface="굴림" charset="0"/>
                <a:cs typeface="Times New Roman"/>
              </a:rPr>
              <a:t>You can combine them to write queries. </a:t>
            </a:r>
            <a:endParaRPr lang="en-US" altLang="ko-KR" sz="2400" dirty="0">
              <a:latin typeface="Times New Roman"/>
              <a:ea typeface="굴림" charset="0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23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Algebra: questions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What is missing in this set of operators? 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Is it minimal?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How is it different from “current” algebra?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81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relational algebra primitives (now)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Selection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Projection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Set union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Set difference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Cartesian product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Renaming 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48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Redundancy and consistency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Redundancy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redundant if something can be </a:t>
            </a:r>
            <a:r>
              <a:rPr lang="ja-JP" altLang="en-US" sz="2400" b="1" dirty="0">
                <a:latin typeface="Times New Roman"/>
                <a:cs typeface="Times New Roman"/>
              </a:rPr>
              <a:t>“</a:t>
            </a:r>
            <a:r>
              <a:rPr lang="en-US" sz="2400" b="1" dirty="0">
                <a:latin typeface="Times New Roman"/>
                <a:cs typeface="Times New Roman"/>
              </a:rPr>
              <a:t>derived</a:t>
            </a:r>
            <a:r>
              <a:rPr lang="ja-JP" altLang="en-US" sz="2400" b="1" dirty="0">
                <a:latin typeface="Times New Roman"/>
                <a:cs typeface="Times New Roman"/>
              </a:rPr>
              <a:t>”</a:t>
            </a:r>
            <a:r>
              <a:rPr lang="en-US" sz="2400" b="1" dirty="0">
                <a:latin typeface="Times New Roman"/>
                <a:cs typeface="Times New Roman"/>
              </a:rPr>
              <a:t> from others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foundation: what operations allowed in </a:t>
            </a:r>
            <a:r>
              <a:rPr lang="ja-JP" altLang="en-US" sz="2400" b="1" dirty="0">
                <a:latin typeface="Times New Roman"/>
                <a:cs typeface="Times New Roman"/>
              </a:rPr>
              <a:t>“</a:t>
            </a:r>
            <a:r>
              <a:rPr lang="en-US" sz="2400" b="1" dirty="0">
                <a:latin typeface="Times New Roman"/>
                <a:cs typeface="Times New Roman"/>
              </a:rPr>
              <a:t>derivation</a:t>
            </a:r>
            <a:r>
              <a:rPr lang="ja-JP" altLang="en-US" sz="2400" b="1" dirty="0">
                <a:latin typeface="Times New Roman"/>
                <a:cs typeface="Times New Roman"/>
              </a:rPr>
              <a:t>”</a:t>
            </a: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Consistency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data snapshot must satisfy some constraints</a:t>
            </a:r>
          </a:p>
          <a:p>
            <a:pPr marL="952500" lvl="1" indent="-495300"/>
            <a:endParaRPr lang="en-US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Started research in schema design</a:t>
            </a:r>
            <a:endParaRPr lang="en-US" sz="2800" dirty="0">
              <a:latin typeface="Times New Roman"/>
              <a:cs typeface="Times New Roman"/>
            </a:endParaRPr>
          </a:p>
          <a:p>
            <a:pPr marL="952500" lvl="1" indent="-495300"/>
            <a:r>
              <a:rPr lang="en-US" dirty="0">
                <a:latin typeface="Times New Roman"/>
                <a:cs typeface="Times New Roman"/>
              </a:rPr>
              <a:t>e.g., normal forms; normalization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48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advantages of relational model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Simplicity!</a:t>
            </a:r>
          </a:p>
          <a:p>
            <a:r>
              <a:rPr lang="en-US" dirty="0">
                <a:latin typeface="Times New Roman"/>
                <a:cs typeface="Times New Roman"/>
              </a:rPr>
              <a:t>Mathematically complete data model</a:t>
            </a:r>
          </a:p>
          <a:p>
            <a:r>
              <a:rPr lang="en-US" dirty="0">
                <a:latin typeface="Times New Roman"/>
                <a:cs typeface="Times New Roman"/>
              </a:rPr>
              <a:t>Declarative query languages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queries can be automatically compiled, executed, and optimized without resorting to low-level programming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537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Unexpected benefits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310"/>
            <a:ext cx="8399842" cy="49942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Client-server architecture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SQL request/response enables high-level, compact exchange between clients and server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clients: input and output, application logics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server: data processing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Parallel </a:t>
            </a:r>
            <a:r>
              <a:rPr lang="en-US" sz="2800" dirty="0">
                <a:latin typeface="Times New Roman"/>
                <a:cs typeface="Times New Roman"/>
              </a:rPr>
              <a:t>processing: relations in and out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pipeline: piping the output of one op into the next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partition: N op-clones, each processes 1/N input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Graphical user interfaces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relations fits the spreadsheet (table) metaphor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028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rise of relational model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Codd</a:t>
            </a:r>
            <a:r>
              <a:rPr lang="ja-JP" altLang="en-US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s paper in 1970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resistance even within </a:t>
            </a:r>
            <a:r>
              <a:rPr lang="en-US" dirty="0" smtClean="0">
                <a:latin typeface="Times New Roman"/>
                <a:cs typeface="Times New Roman"/>
              </a:rPr>
              <a:t>IBM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Too mathematical, no system (students raised the same questions!)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First implementations, 1973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System R at IBM San Jose Lab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INGRES at </a:t>
            </a:r>
            <a:r>
              <a:rPr lang="en-US" dirty="0" err="1">
                <a:latin typeface="Times New Roman"/>
                <a:cs typeface="Times New Roman"/>
              </a:rPr>
              <a:t>UC.Berkeley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Great Debate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 in 1975 SIGMOD conf.</a:t>
            </a:r>
          </a:p>
          <a:p>
            <a:pPr lvl="1"/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81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great debate (SIGMOD 1975)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COBOL/CODASYL 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 Relational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too mathematical (to understand)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Relational 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 COBOL/CODASYL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too complicated (to program)</a:t>
            </a:r>
          </a:p>
          <a:p>
            <a:pPr lvl="1"/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20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Relational model/system impact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521"/>
            <a:ext cx="8399842" cy="53632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>
                <a:latin typeface="Times New Roman"/>
                <a:cs typeface="Times New Roman"/>
              </a:rPr>
              <a:t>Codd</a:t>
            </a:r>
            <a:r>
              <a:rPr lang="ja-JP" altLang="en-US" sz="2800" dirty="0">
                <a:latin typeface="Times New Roman"/>
                <a:cs typeface="Times New Roman"/>
              </a:rPr>
              <a:t>’</a:t>
            </a:r>
            <a:r>
              <a:rPr lang="en-US" sz="2800" dirty="0">
                <a:latin typeface="Times New Roman"/>
                <a:cs typeface="Times New Roman"/>
              </a:rPr>
              <a:t>s paper published in 1970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First implementations, 1973--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System R at IBM San Jose Lab, 1974-1978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INGRES at </a:t>
            </a:r>
            <a:r>
              <a:rPr lang="en-US" sz="2400" b="1" dirty="0" err="1">
                <a:latin typeface="Times New Roman"/>
                <a:cs typeface="Times New Roman"/>
              </a:rPr>
              <a:t>UC.Berkeley</a:t>
            </a:r>
            <a:r>
              <a:rPr lang="en-US" sz="2400" b="1" dirty="0">
                <a:latin typeface="Times New Roman"/>
                <a:cs typeface="Times New Roman"/>
              </a:rPr>
              <a:t>, 1973-1977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System R influence: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IBM </a:t>
            </a:r>
            <a:r>
              <a:rPr lang="en-US" sz="2400" dirty="0" smtClean="0">
                <a:latin typeface="Times New Roman"/>
                <a:cs typeface="Times New Roman"/>
              </a:rPr>
              <a:t>DB2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Oracle: started from published spec. of System 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INGRES: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member later funded Sybase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evolved into Microsoft SQL server by buying code from Sybase 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302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 have changes over the years?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Row may not be distinct now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set versus bag semantics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SQL: “</a:t>
            </a:r>
            <a:r>
              <a:rPr lang="en-US" b="1" dirty="0" smtClean="0">
                <a:latin typeface="Times New Roman"/>
                <a:cs typeface="Times New Roman"/>
              </a:rPr>
              <a:t>select distinct” to eliminate the duplicates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Non</a:t>
            </a:r>
            <a:r>
              <a:rPr lang="en-US" dirty="0">
                <a:latin typeface="Times New Roman"/>
                <a:cs typeface="Times New Roman"/>
              </a:rPr>
              <a:t>-simple domains: i.e. complex objects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allowed only built-in data types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new: object-relational DB, multimedia DB</a:t>
            </a:r>
          </a:p>
          <a:p>
            <a:r>
              <a:rPr lang="en-US" dirty="0">
                <a:latin typeface="Times New Roman"/>
                <a:cs typeface="Times New Roman"/>
              </a:rPr>
              <a:t>Generations of relations: temporal aspect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temporal databases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e.g.: query GPA at the end of year 2000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15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Contributions of the paper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860"/>
            <a:ext cx="8399842" cy="48019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Concepts of </a:t>
            </a:r>
            <a:r>
              <a:rPr lang="en-US" b="1" dirty="0" smtClean="0">
                <a:latin typeface="Times New Roman"/>
                <a:cs typeface="Times New Roman"/>
              </a:rPr>
              <a:t>data independence</a:t>
            </a:r>
            <a:r>
              <a:rPr lang="en-US" dirty="0" smtClean="0">
                <a:latin typeface="Times New Roman"/>
                <a:cs typeface="Times New Roman"/>
              </a:rPr>
              <a:t> and </a:t>
            </a:r>
            <a:r>
              <a:rPr lang="en-US" b="1" dirty="0" smtClean="0">
                <a:latin typeface="Times New Roman"/>
                <a:cs typeface="Times New Roman"/>
              </a:rPr>
              <a:t>declarative queries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Advocates more high level and natural modeling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Argues for declarative languages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Definition of relational model</a:t>
            </a:r>
          </a:p>
          <a:p>
            <a:pPr lvl="1"/>
            <a:r>
              <a:rPr lang="en-US" b="1" dirty="0" smtClean="0">
                <a:latin typeface="Times New Roman"/>
                <a:cs typeface="Times New Roman"/>
              </a:rPr>
              <a:t>Data structure</a:t>
            </a:r>
            <a:r>
              <a:rPr lang="en-US" dirty="0" smtClean="0">
                <a:latin typeface="Times New Roman"/>
                <a:cs typeface="Times New Roman"/>
              </a:rPr>
              <a:t> based on relations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 set of </a:t>
            </a:r>
            <a:r>
              <a:rPr lang="en-US" b="1" dirty="0" smtClean="0">
                <a:latin typeface="Times New Roman"/>
                <a:cs typeface="Times New Roman"/>
              </a:rPr>
              <a:t>operations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i="1" dirty="0" smtClean="0">
                <a:latin typeface="Times New Roman"/>
                <a:cs typeface="Times New Roman"/>
              </a:rPr>
              <a:t>algebra</a:t>
            </a:r>
            <a:r>
              <a:rPr lang="en-US" dirty="0" smtClean="0">
                <a:latin typeface="Times New Roman"/>
                <a:cs typeface="Times New Roman"/>
              </a:rPr>
              <a:t>) to manipulate data.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Formal notions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Expressive power, redundancy, and consistency  </a:t>
            </a:r>
          </a:p>
        </p:txBody>
      </p:sp>
    </p:spTree>
    <p:extLst>
      <p:ext uri="{BB962C8B-B14F-4D97-AF65-F5344CB8AC3E}">
        <p14:creationId xmlns:p14="http://schemas.microsoft.com/office/powerpoint/2010/main" val="343099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Problems with relational model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Data is often hierarchical/complex in nature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normalization is unnatural decomposition of data for storage, to be assembled by joins at query </a:t>
            </a:r>
            <a:r>
              <a:rPr lang="en-US" dirty="0" smtClean="0">
                <a:latin typeface="Times New Roman"/>
                <a:cs typeface="Times New Roman"/>
              </a:rPr>
              <a:t>time.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Scientific data is better captured by </a:t>
            </a:r>
            <a:r>
              <a:rPr lang="en-US" b="1" dirty="0" smtClean="0">
                <a:latin typeface="Times New Roman"/>
                <a:cs typeface="Times New Roman"/>
              </a:rPr>
              <a:t>arrays.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15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Network/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h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ierarchical models making a come back!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great deal of graph data sets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Web is a huge network database!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XML is both navigational and hierarchical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&lt;student&gt;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/>
                <a:cs typeface="Times New Roman"/>
              </a:rPr>
              <a:t>     </a:t>
            </a:r>
            <a:r>
              <a:rPr lang="en-US" sz="2200" b="1" dirty="0">
                <a:latin typeface="Times New Roman"/>
                <a:cs typeface="Times New Roman"/>
              </a:rPr>
              <a:t>&lt;name&gt;John Smith&lt;/name&gt;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&lt;</a:t>
            </a:r>
            <a:r>
              <a:rPr lang="en-US" sz="2200" dirty="0" err="1">
                <a:solidFill>
                  <a:schemeClr val="accent1"/>
                </a:solidFill>
                <a:latin typeface="Times New Roman"/>
                <a:cs typeface="Times New Roman"/>
              </a:rPr>
              <a:t>dept</a:t>
            </a: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&gt;CS&lt;/</a:t>
            </a:r>
            <a:r>
              <a:rPr lang="en-US" sz="2200" dirty="0" err="1">
                <a:solidFill>
                  <a:schemeClr val="accent1"/>
                </a:solidFill>
                <a:latin typeface="Times New Roman"/>
                <a:cs typeface="Times New Roman"/>
              </a:rPr>
              <a:t>dept</a:t>
            </a:r>
            <a:r>
              <a:rPr lang="en-US" sz="22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&gt;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22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&lt;enrollments</a:t>
            </a:r>
            <a:r>
              <a:rPr lang="en-US" sz="22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&gt;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sz="22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	&lt;enrollment&gt;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		&lt;course&gt;CS311&lt;/course&gt;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                             &lt;grade&gt;A+&lt;/grade&gt;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                    &lt;/enrollment&gt;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	… …  // </a:t>
            </a:r>
            <a:r>
              <a:rPr lang="en-US" sz="2200" i="1" dirty="0">
                <a:solidFill>
                  <a:schemeClr val="accent1"/>
                </a:solidFill>
                <a:latin typeface="Times New Roman"/>
                <a:cs typeface="Times New Roman"/>
              </a:rPr>
              <a:t>more enrollments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	&lt;/enrollment&gt;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cs typeface="Times New Roman"/>
              </a:rPr>
              <a:t>	&lt;student&gt;</a:t>
            </a:r>
            <a:endParaRPr lang="en-US" sz="2200" dirty="0">
              <a:latin typeface="Times New Roman"/>
              <a:cs typeface="Times New Roman"/>
            </a:endParaRP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15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Domain specific data models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Scientific </a:t>
            </a:r>
            <a:r>
              <a:rPr lang="en-US" dirty="0" smtClean="0">
                <a:latin typeface="Times New Roman"/>
                <a:cs typeface="Times New Roman"/>
              </a:rPr>
              <a:t>data is better captured by </a:t>
            </a:r>
            <a:r>
              <a:rPr lang="en-US" b="1" dirty="0" smtClean="0">
                <a:latin typeface="Times New Roman"/>
                <a:cs typeface="Times New Roman"/>
              </a:rPr>
              <a:t>arrays.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We create new data models for certain domains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preserve the data independence principle.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97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Questions to think about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How to manage current network data without losing the benefit of data independence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Is there a trade-off between data dependence and say</a:t>
            </a:r>
            <a:r>
              <a:rPr lang="en-US" smtClean="0">
                <a:latin typeface="Times New Roman"/>
                <a:cs typeface="Times New Roman"/>
              </a:rPr>
              <a:t>, efficiency?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How to combine intuitive nature of network model and benefits of relational models?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Does relational model really provides complete data independence?</a:t>
            </a:r>
            <a:endParaRPr lang="en-US" sz="2400" b="1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0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Carry away messages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Raise important research questions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See deficiencies in the current state of the world (data dependency)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Propose a change to the world that would address some of the deficiencies (declarative queries)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Leverage principled/mathematical tools (relational algebra</a:t>
            </a:r>
            <a:r>
              <a:rPr lang="en-US" sz="2800" dirty="0" smtClean="0">
                <a:latin typeface="Times New Roman"/>
                <a:cs typeface="Times New Roman"/>
              </a:rPr>
              <a:t>).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482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399842" cy="92583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 is next?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Relational model is not schema-independent.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We have to transform the </a:t>
            </a:r>
            <a:r>
              <a:rPr lang="en-US" dirty="0" smtClean="0">
                <a:latin typeface="Times New Roman"/>
                <a:cs typeface="Times New Roman"/>
              </a:rPr>
              <a:t>schema to fit our needs.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How to do that?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0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key idea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4801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“Future </a:t>
            </a:r>
            <a:r>
              <a:rPr lang="en-US" i="1" dirty="0"/>
              <a:t>users of large data banks must be protected from having to know how the data is organized in the machine (the internal representation</a:t>
            </a:r>
            <a:r>
              <a:rPr lang="en-US" i="1" dirty="0" smtClean="0"/>
              <a:t>)” </a:t>
            </a:r>
            <a:endParaRPr lang="en-US" dirty="0"/>
          </a:p>
          <a:p>
            <a:r>
              <a:rPr lang="en-US" dirty="0" smtClean="0">
                <a:latin typeface="Times New Roman"/>
                <a:cs typeface="Times New Roman"/>
              </a:rPr>
              <a:t>It started relational databases.</a:t>
            </a:r>
          </a:p>
        </p:txBody>
      </p:sp>
      <p:pic>
        <p:nvPicPr>
          <p:cNvPr id="4" name="Picture 3" descr="ke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83" y="0"/>
            <a:ext cx="1899540" cy="13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3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Data model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48019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An abstraction of data and how it is being used.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Elements of a data model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Structural part: mathematical structures to </a:t>
            </a:r>
            <a:r>
              <a:rPr lang="en-US" dirty="0" err="1" smtClean="0">
                <a:latin typeface="Times New Roman"/>
                <a:cs typeface="Times New Roman"/>
              </a:rPr>
              <a:t>describ</a:t>
            </a:r>
            <a:r>
              <a:rPr lang="en-US" dirty="0" smtClean="0">
                <a:latin typeface="Times New Roman"/>
                <a:cs typeface="Times New Roman"/>
              </a:rPr>
              <a:t> data.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Operations: a set of operations used to query </a:t>
            </a:r>
            <a:r>
              <a:rPr lang="en-US" dirty="0" err="1" smtClean="0">
                <a:latin typeface="Times New Roman"/>
                <a:cs typeface="Times New Roman"/>
              </a:rPr>
              <a:t>and.or</a:t>
            </a:r>
            <a:r>
              <a:rPr lang="en-US" dirty="0" smtClean="0">
                <a:latin typeface="Times New Roman"/>
                <a:cs typeface="Times New Roman"/>
              </a:rPr>
              <a:t> manipulate the data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 way of thinking about information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 successful paradigm in data management. </a:t>
            </a:r>
          </a:p>
        </p:txBody>
      </p:sp>
    </p:spTree>
    <p:extLst>
      <p:ext uri="{BB962C8B-B14F-4D97-AF65-F5344CB8AC3E}">
        <p14:creationId xmlns:p14="http://schemas.microsoft.com/office/powerpoint/2010/main" val="296883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state of the world before relational model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Times New Roman"/>
                <a:cs typeface="Times New Roman"/>
              </a:rPr>
              <a:t>Network/ hierarchical DBMS, 1960’s</a:t>
            </a:r>
          </a:p>
          <a:p>
            <a:pPr lvl="1"/>
            <a:r>
              <a:rPr lang="en-US" sz="1800" b="1" dirty="0" smtClean="0">
                <a:latin typeface="Times New Roman"/>
                <a:cs typeface="Times New Roman"/>
              </a:rPr>
              <a:t>IDS</a:t>
            </a:r>
            <a:r>
              <a:rPr lang="en-US" sz="1800" dirty="0" smtClean="0">
                <a:latin typeface="Times New Roman"/>
                <a:cs typeface="Times New Roman"/>
              </a:rPr>
              <a:t> network DBMS: Bachman at GE, 1961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IMS</a:t>
            </a:r>
            <a:r>
              <a:rPr lang="en-US" sz="1800" dirty="0">
                <a:latin typeface="Times New Roman"/>
                <a:cs typeface="Times New Roman"/>
              </a:rPr>
              <a:t> hierarchical DBMS: IBM in </a:t>
            </a:r>
            <a:r>
              <a:rPr lang="en-US" sz="1800" dirty="0" smtClean="0">
                <a:latin typeface="Times New Roman"/>
                <a:cs typeface="Times New Roman"/>
              </a:rPr>
              <a:t>1968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100" b="1" dirty="0">
                <a:latin typeface="Times New Roman"/>
                <a:cs typeface="Times New Roman"/>
              </a:rPr>
              <a:t>CODASYL</a:t>
            </a:r>
            <a:r>
              <a:rPr lang="en-US" sz="2100" dirty="0">
                <a:latin typeface="Times New Roman"/>
                <a:cs typeface="Times New Roman"/>
              </a:rPr>
              <a:t> approach to data management, 1960</a:t>
            </a:r>
            <a:r>
              <a:rPr lang="ja-JP" altLang="en-US" sz="2100" dirty="0">
                <a:latin typeface="Times New Roman"/>
                <a:cs typeface="Times New Roman"/>
              </a:rPr>
              <a:t>’</a:t>
            </a:r>
            <a:r>
              <a:rPr lang="en-US" sz="2100" dirty="0" smtClean="0">
                <a:latin typeface="Times New Roman"/>
                <a:cs typeface="Times New Roman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CODASYL</a:t>
            </a:r>
            <a:r>
              <a:rPr lang="en-US" sz="1800" dirty="0">
                <a:latin typeface="Times New Roman"/>
                <a:cs typeface="Times New Roman"/>
              </a:rPr>
              <a:t>: Conf. Of Data System Languages, set up by US DOD, to standardize software </a:t>
            </a:r>
            <a:r>
              <a:rPr lang="en-US" sz="1800" dirty="0" smtClean="0">
                <a:latin typeface="Times New Roman"/>
                <a:cs typeface="Times New Roman"/>
              </a:rPr>
              <a:t>applications</a:t>
            </a:r>
          </a:p>
          <a:p>
            <a:pPr lvl="1">
              <a:lnSpc>
                <a:spcPct val="80000"/>
              </a:lnSpc>
            </a:pPr>
            <a:r>
              <a:rPr lang="en-US" sz="1800" b="1" dirty="0" smtClean="0">
                <a:latin typeface="Times New Roman"/>
                <a:cs typeface="Times New Roman"/>
              </a:rPr>
              <a:t>COBOL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(comm. bus. oriented lang.) defined by </a:t>
            </a:r>
            <a:r>
              <a:rPr lang="en-US" sz="1800" dirty="0" smtClean="0">
                <a:latin typeface="Times New Roman"/>
                <a:cs typeface="Times New Roman"/>
              </a:rPr>
              <a:t>CODASYL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Times New Roman"/>
                <a:cs typeface="Times New Roman"/>
              </a:rPr>
              <a:t>ruled the business data processing world</a:t>
            </a:r>
          </a:p>
          <a:p>
            <a:pPr>
              <a:lnSpc>
                <a:spcPct val="80000"/>
              </a:lnSpc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100" b="1" dirty="0" smtClean="0">
                <a:latin typeface="Times New Roman"/>
                <a:cs typeface="Times New Roman"/>
              </a:rPr>
              <a:t>DBTG</a:t>
            </a:r>
            <a:r>
              <a:rPr lang="en-US" sz="2100" dirty="0" smtClean="0">
                <a:latin typeface="Times New Roman"/>
                <a:cs typeface="Times New Roman"/>
              </a:rPr>
              <a:t> (Database Task Group, under CODASYL), 1971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closely aligned with COBOL</a:t>
            </a:r>
          </a:p>
          <a:p>
            <a:pPr lvl="1">
              <a:lnSpc>
                <a:spcPct val="8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DBTG Report would standardize network model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Times New Roman"/>
                <a:cs typeface="Times New Roman"/>
              </a:rPr>
              <a:t>   </a:t>
            </a:r>
            <a:r>
              <a:rPr lang="en-US" sz="2100" dirty="0" smtClean="0">
                <a:latin typeface="Times New Roman"/>
                <a:cs typeface="Times New Roman"/>
              </a:rPr>
              <a:t>(Bachman got Turing award in 1973 for the network model)</a:t>
            </a:r>
          </a:p>
          <a:p>
            <a:pPr>
              <a:lnSpc>
                <a:spcPct val="80000"/>
              </a:lnSpc>
            </a:pPr>
            <a:endParaRPr lang="en-US" sz="2500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20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Network model: DBTG report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14"/>
            <a:ext cx="8399842" cy="52519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Network DB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b="1" dirty="0" smtClean="0">
                <a:latin typeface="Times New Roman"/>
                <a:cs typeface="Times New Roman"/>
              </a:rPr>
              <a:t>collection</a:t>
            </a:r>
            <a:r>
              <a:rPr lang="en-US" dirty="0" smtClean="0">
                <a:latin typeface="Times New Roman"/>
                <a:cs typeface="Times New Roman"/>
              </a:rPr>
              <a:t> of records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ecord = collection of fields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imilar to an entity in ER model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Records connected by binary, many-to-one links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similar to binary relationships in ER</a:t>
            </a:r>
            <a:endParaRPr lang="en-US" dirty="0">
              <a:latin typeface="Times New Roman"/>
              <a:cs typeface="Times New Roman"/>
            </a:endParaRPr>
          </a:p>
          <a:p>
            <a:pPr lvl="2"/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imulate one-to-one, many-to-many by many-to-one.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451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Network model: implementation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8540"/>
            <a:ext cx="8229600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Student record linked to enrollment record</a:t>
            </a: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lot of linkage pointers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ring-structured </a:t>
            </a:r>
            <a:r>
              <a:rPr lang="en-US" dirty="0" err="1">
                <a:latin typeface="Times New Roman"/>
                <a:cs typeface="Times New Roman"/>
              </a:rPr>
              <a:t>ptrs</a:t>
            </a:r>
            <a:r>
              <a:rPr lang="en-US" dirty="0">
                <a:latin typeface="Times New Roman"/>
                <a:cs typeface="Times New Roman"/>
              </a:rPr>
              <a:t> implements many-one links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Data manipulation is thus navigational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0732" y="2133591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Johnson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29932" y="2133591"/>
            <a:ext cx="60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49332" y="213359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" charset="0"/>
              </a:rPr>
              <a:t>CS001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6132" y="213359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" charset="0"/>
              </a:rPr>
              <a:t>A+</a:t>
            </a:r>
            <a:endParaRPr lang="en-US" sz="1600">
              <a:latin typeface="Times New Roman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01932" y="213359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39532" y="213359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249332" y="336231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" charset="0"/>
              </a:rPr>
              <a:t>CS308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6132" y="336231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Times New Roman" charset="0"/>
              </a:rPr>
              <a:t>B</a:t>
            </a:r>
            <a:endParaRPr lang="en-US" sz="1600">
              <a:latin typeface="Times New Roman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01932" y="336231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344332" y="2371716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5"/>
          <p:cNvCxnSpPr>
            <a:cxnSpLocks noChangeShapeType="1"/>
            <a:endCxn id="12" idx="1"/>
          </p:cNvCxnSpPr>
          <p:nvPr/>
        </p:nvCxnSpPr>
        <p:spPr bwMode="auto">
          <a:xfrm flipH="1">
            <a:off x="5249332" y="2400291"/>
            <a:ext cx="2057400" cy="1195388"/>
          </a:xfrm>
          <a:prstGeom prst="bentConnector5">
            <a:avLst>
              <a:gd name="adj1" fmla="val 2083"/>
              <a:gd name="adj2" fmla="val 41833"/>
              <a:gd name="adj3" fmla="val 111111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endCxn id="6" idx="1"/>
          </p:cNvCxnSpPr>
          <p:nvPr/>
        </p:nvCxnSpPr>
        <p:spPr bwMode="auto">
          <a:xfrm rot="16200000" flipV="1">
            <a:off x="3594363" y="-16677"/>
            <a:ext cx="1290637" cy="6057900"/>
          </a:xfrm>
          <a:prstGeom prst="bentConnector4">
            <a:avLst>
              <a:gd name="adj1" fmla="val -36412"/>
              <a:gd name="adj2" fmla="val 103773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849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240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DBTG query example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282"/>
            <a:ext cx="8399842" cy="525199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b="1" u="sng" dirty="0">
                <a:latin typeface="Courier New" charset="0"/>
              </a:rPr>
              <a:t>SQL</a:t>
            </a:r>
            <a:r>
              <a:rPr lang="en-US" sz="2200" b="1" dirty="0">
                <a:latin typeface="Courier New" charset="0"/>
              </a:rPr>
              <a:t>: select name from student where </a:t>
            </a:r>
            <a:r>
              <a:rPr lang="en-US" sz="2200" b="1" dirty="0" err="1">
                <a:latin typeface="Courier New" charset="0"/>
              </a:rPr>
              <a:t>dept</a:t>
            </a:r>
            <a:r>
              <a:rPr lang="en-US" sz="2200" b="1" dirty="0">
                <a:latin typeface="Courier New" charset="0"/>
              </a:rPr>
              <a:t> = </a:t>
            </a:r>
            <a:r>
              <a:rPr lang="ja-JP" altLang="en-US" sz="2200" b="1" dirty="0" smtClean="0">
                <a:latin typeface="Arial"/>
              </a:rPr>
              <a:t>“</a:t>
            </a:r>
            <a:r>
              <a:rPr lang="en-US" altLang="ja-JP" sz="2200" b="1" dirty="0" smtClean="0">
                <a:latin typeface="Courier New" charset="0"/>
              </a:rPr>
              <a:t>EECS</a:t>
            </a:r>
            <a:r>
              <a:rPr lang="ja-JP" altLang="en-US" sz="2200" b="1" dirty="0" smtClean="0">
                <a:latin typeface="Arial"/>
              </a:rPr>
              <a:t>”</a:t>
            </a:r>
            <a:endParaRPr lang="en-US" altLang="ja-JP" dirty="0">
              <a:latin typeface="Times New Roman"/>
              <a:cs typeface="Times New Roman"/>
            </a:endParaRPr>
          </a:p>
          <a:p>
            <a:pPr>
              <a:buFontTx/>
              <a:buNone/>
            </a:pPr>
            <a:endParaRPr lang="en-US" sz="2200" b="1" u="sng" dirty="0" smtClean="0">
              <a:solidFill>
                <a:srgbClr val="0000CC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2200" b="1" u="sng" dirty="0" smtClean="0">
                <a:solidFill>
                  <a:srgbClr val="0000CC"/>
                </a:solidFill>
                <a:latin typeface="Courier New" charset="0"/>
              </a:rPr>
              <a:t>DBTG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:</a:t>
            </a:r>
          </a:p>
          <a:p>
            <a:pPr>
              <a:buFontTx/>
              <a:buNone/>
            </a:pPr>
            <a:r>
              <a:rPr lang="en-US" sz="2200" dirty="0" err="1">
                <a:solidFill>
                  <a:srgbClr val="0000CC"/>
                </a:solidFill>
                <a:latin typeface="Courier New" charset="0"/>
              </a:rPr>
              <a:t>student.dept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= </a:t>
            </a:r>
            <a:r>
              <a:rPr lang="ja-JP" altLang="en-US" sz="2200" dirty="0" smtClean="0">
                <a:solidFill>
                  <a:srgbClr val="0000CC"/>
                </a:solidFill>
                <a:latin typeface="Arial"/>
              </a:rPr>
              <a:t>“</a:t>
            </a:r>
            <a:r>
              <a:rPr lang="en-US" altLang="ja-JP" sz="2200" dirty="0" smtClean="0">
                <a:solidFill>
                  <a:srgbClr val="0000CC"/>
                </a:solidFill>
                <a:latin typeface="Courier New" charset="0"/>
              </a:rPr>
              <a:t>EECS</a:t>
            </a:r>
            <a:r>
              <a:rPr lang="ja-JP" altLang="en-US" sz="2200" dirty="0" smtClean="0">
                <a:solidFill>
                  <a:srgbClr val="0000CC"/>
                </a:solidFill>
                <a:latin typeface="Arial"/>
              </a:rPr>
              <a:t>”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any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student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using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sz="2200" dirty="0" err="1">
                <a:solidFill>
                  <a:srgbClr val="0000CC"/>
                </a:solidFill>
                <a:latin typeface="Courier New" charset="0"/>
              </a:rPr>
              <a:t>dept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while </a:t>
            </a: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DB-status</a:t>
            </a:r>
            <a:r>
              <a:rPr lang="en-US" sz="2200" dirty="0">
                <a:solidFill>
                  <a:srgbClr val="0000CC"/>
                </a:solidFill>
                <a:latin typeface="Courier New" charset="0"/>
              </a:rPr>
              <a:t> = 0 do</a:t>
            </a:r>
          </a:p>
          <a:p>
            <a:pPr lvl="1">
              <a:buFontTx/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begin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ourier New" charset="0"/>
              </a:rPr>
              <a:t>get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 student;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ourier New" charset="0"/>
              </a:rPr>
              <a:t>print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Courier New" charset="0"/>
              </a:rPr>
              <a:t>student.name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);</a:t>
            </a:r>
          </a:p>
          <a:p>
            <a:pPr lvl="2">
              <a:buFontTx/>
              <a:buNone/>
            </a:pPr>
            <a:r>
              <a:rPr lang="en-US" b="1" dirty="0">
                <a:solidFill>
                  <a:srgbClr val="0000CC"/>
                </a:solidFill>
                <a:latin typeface="Courier New" charset="0"/>
              </a:rPr>
              <a:t>find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ourier New" charset="0"/>
              </a:rPr>
              <a:t>duplicate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 student </a:t>
            </a:r>
            <a:r>
              <a:rPr lang="en-US" b="1" dirty="0">
                <a:solidFill>
                  <a:srgbClr val="0000CC"/>
                </a:solidFill>
                <a:latin typeface="Courier New" charset="0"/>
              </a:rPr>
              <a:t>using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Courier New" charset="0"/>
              </a:rPr>
              <a:t>dept</a:t>
            </a:r>
            <a:r>
              <a:rPr lang="en-US" dirty="0">
                <a:solidFill>
                  <a:srgbClr val="0000CC"/>
                </a:solidFill>
                <a:latin typeface="Courier New" charset="0"/>
              </a:rPr>
              <a:t>;</a:t>
            </a:r>
          </a:p>
          <a:p>
            <a:pPr lvl="1">
              <a:buFontTx/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charset="0"/>
              </a:rPr>
              <a:t>end</a:t>
            </a:r>
          </a:p>
          <a:p>
            <a:pPr>
              <a:buFontTx/>
              <a:buNone/>
            </a:pPr>
            <a:endParaRPr lang="en-US" sz="22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1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1975</Words>
  <Application>Microsoft Macintosh PowerPoint</Application>
  <PresentationFormat>On-screen Show (4:3)</PresentationFormat>
  <Paragraphs>374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 540  Database Management Systems</vt:lpstr>
      <vt:lpstr>Announcements</vt:lpstr>
      <vt:lpstr>Contributions of the paper</vt:lpstr>
      <vt:lpstr>The key idea </vt:lpstr>
      <vt:lpstr>Data model</vt:lpstr>
      <vt:lpstr>The state of the world before relational model</vt:lpstr>
      <vt:lpstr>Network model: DBTG report</vt:lpstr>
      <vt:lpstr>Network model: implementation</vt:lpstr>
      <vt:lpstr>DBTG query example</vt:lpstr>
      <vt:lpstr>DBTG query example: predicates</vt:lpstr>
      <vt:lpstr>DBTG query example: navigation</vt:lpstr>
      <vt:lpstr>What’s wrong?</vt:lpstr>
      <vt:lpstr>What’s wrong?</vt:lpstr>
      <vt:lpstr>Data dependence</vt:lpstr>
      <vt:lpstr>Does relational model provide data independence?</vt:lpstr>
      <vt:lpstr>Levels of abstraction in DBMS</vt:lpstr>
      <vt:lpstr>Relational model of data</vt:lpstr>
      <vt:lpstr>Data manipulation</vt:lpstr>
      <vt:lpstr>Operations on relations</vt:lpstr>
      <vt:lpstr>Operations on relations: deriving relations</vt:lpstr>
      <vt:lpstr>Algebra: questions</vt:lpstr>
      <vt:lpstr>The relational algebra primitives (now)</vt:lpstr>
      <vt:lpstr>Redundancy and consistency </vt:lpstr>
      <vt:lpstr>The advantages of relational model </vt:lpstr>
      <vt:lpstr>Unexpected benefits</vt:lpstr>
      <vt:lpstr>The rise of relational model</vt:lpstr>
      <vt:lpstr>The great debate (SIGMOD 1975)</vt:lpstr>
      <vt:lpstr>Relational model/system impact</vt:lpstr>
      <vt:lpstr>What have changes over the years?</vt:lpstr>
      <vt:lpstr>Problems with relational model</vt:lpstr>
      <vt:lpstr>Network/hierarchical models making a come back!</vt:lpstr>
      <vt:lpstr>Domain specific data models</vt:lpstr>
      <vt:lpstr>Questions to think about</vt:lpstr>
      <vt:lpstr>Carry away messages</vt:lpstr>
      <vt:lpstr>What is next?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631</cp:revision>
  <dcterms:created xsi:type="dcterms:W3CDTF">2013-01-08T05:44:03Z</dcterms:created>
  <dcterms:modified xsi:type="dcterms:W3CDTF">2015-01-08T23:49:03Z</dcterms:modified>
</cp:coreProperties>
</file>