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2" r:id="rId2"/>
    <p:sldId id="383" r:id="rId3"/>
    <p:sldId id="360" r:id="rId4"/>
    <p:sldId id="361" r:id="rId5"/>
    <p:sldId id="362" r:id="rId6"/>
    <p:sldId id="350" r:id="rId7"/>
    <p:sldId id="366" r:id="rId8"/>
    <p:sldId id="370" r:id="rId9"/>
    <p:sldId id="371" r:id="rId10"/>
    <p:sldId id="369" r:id="rId11"/>
    <p:sldId id="372" r:id="rId12"/>
    <p:sldId id="373" r:id="rId13"/>
    <p:sldId id="374" r:id="rId14"/>
    <p:sldId id="375" r:id="rId15"/>
    <p:sldId id="376" r:id="rId16"/>
    <p:sldId id="378" r:id="rId17"/>
    <p:sldId id="352" r:id="rId18"/>
    <p:sldId id="353" r:id="rId19"/>
    <p:sldId id="354" r:id="rId20"/>
    <p:sldId id="355" r:id="rId21"/>
    <p:sldId id="356" r:id="rId22"/>
    <p:sldId id="357" r:id="rId23"/>
    <p:sldId id="382" r:id="rId24"/>
    <p:sldId id="384" r:id="rId25"/>
    <p:sldId id="381" r:id="rId26"/>
    <p:sldId id="385" r:id="rId27"/>
    <p:sldId id="365" r:id="rId28"/>
    <p:sldId id="3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5" autoAdjust="0"/>
  </p:normalViewPr>
  <p:slideViewPr>
    <p:cSldViewPr snapToGrid="0" snapToObjects="1">
      <p:cViewPr varScale="1">
        <p:scale>
          <a:sx n="84" d="100"/>
          <a:sy n="84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3A51D-10C3-AB4C-A44F-4A1C7BC9D4F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z (the initial vector) is right: if it is not orthogonal to the principle eigenvector w 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the choice of z with all non-zero values ensures that z is not orthogonal to w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since principle </a:t>
            </a:r>
            <a:r>
              <a:rPr lang="en-US" dirty="0" err="1" smtClean="0"/>
              <a:t>eignevector</a:t>
            </a:r>
            <a:r>
              <a:rPr lang="en-US" dirty="0" smtClean="0"/>
              <a:t> will be non-negative (if M has only non-negative entries)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6D830E-1E72-9C42-8F76-DB189A5E673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2F04DB-4E60-994B-BD78-DA3F5FB7180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linked-from matrix: since importance comes from the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source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nodes to the target nodes</a:t>
            </a:r>
          </a:p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sum of column = 1, since the source node distributes its importance to all the nodes that it links to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3A661-E54C-5045-94AF-8530FDD5305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PR(A): PageRank of page A</a:t>
            </a:r>
          </a:p>
          <a:p>
            <a:pPr>
              <a:buFontTx/>
              <a:buChar char="-"/>
              <a:defRPr/>
            </a:pPr>
            <a:r>
              <a:rPr lang="en-US" smtClean="0">
                <a:cs typeface="+mn-cs"/>
              </a:rPr>
              <a:t>T1, ... Tn: pages point to A; C(Ti): out degree of Ti (# of outlinks)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2B3320-B4A1-1C49-8440-141B814D839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2B3320-B4A1-1C49-8440-141B814D839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CB8B-C3FF-FD43-9431-D53549EFEB0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7BCB0C-4BB4-A347-89E6-34D5E77F6E0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row j in A: what nodes does node-j link to?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row j in A</a:t>
            </a:r>
            <a:r>
              <a:rPr lang="en-US" baseline="30000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: what nodes links to node-j?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4560D9-04F8-684F-99A4-EE9609F667E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- vector: as nx1 matrix, i.e., h = [h1 … hn]^t</a:t>
            </a:r>
          </a:p>
          <a:p>
            <a:pPr>
              <a:defRPr/>
            </a:pPr>
            <a:r>
              <a:rPr lang="en-US" smtClean="0">
                <a:cs typeface="+mn-cs"/>
              </a:rPr>
              <a:t>- notion of hub not really essential: can compute authority without knowing hubs (as the equations show)</a:t>
            </a:r>
          </a:p>
          <a:p>
            <a:pPr>
              <a:defRPr/>
            </a:pPr>
            <a:r>
              <a:rPr lang="en-US" smtClean="0">
                <a:cs typeface="+mn-cs"/>
              </a:rPr>
              <a:t>	- hubs can also be easily spammed, by linking to auth. pages-- but spamming hubs is useless </a:t>
            </a:r>
          </a:p>
          <a:p>
            <a:pPr>
              <a:defRPr/>
            </a:pPr>
            <a:r>
              <a:rPr lang="en-US" smtClean="0">
                <a:cs typeface="+mn-cs"/>
              </a:rPr>
              <a:t>		- really only auth. count at the end</a:t>
            </a:r>
          </a:p>
          <a:p>
            <a:pPr>
              <a:defRPr/>
            </a:pPr>
            <a:r>
              <a:rPr lang="en-US" smtClean="0">
                <a:cs typeface="+mn-cs"/>
              </a:rPr>
              <a:t>		- spamming hubs does not hurt authority pages</a:t>
            </a:r>
          </a:p>
          <a:p>
            <a:pPr>
              <a:defRPr/>
            </a:pPr>
            <a:r>
              <a:rPr lang="en-US" smtClean="0">
                <a:cs typeface="+mn-cs"/>
              </a:rPr>
              <a:t> 		- a spammed hub along is unlikely to boost another page as authority</a:t>
            </a:r>
          </a:p>
          <a:p>
            <a:pPr>
              <a:defRPr/>
            </a:pPr>
            <a:r>
              <a:rPr lang="en-US" smtClean="0">
                <a:cs typeface="+mn-cs"/>
              </a:rPr>
              <a:t>	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53943-5DE0-AC47-966C-6B9BB140CA8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scaling factor: so that h and a will not grow to infinite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paper uses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normalization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to unit vector and not scaling, but the concept is the same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7.scu.edu.au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Lecture 5</a:t>
            </a:r>
            <a:r>
              <a:rPr lang="en-US" dirty="0" smtClean="0">
                <a:latin typeface="Times New Roman"/>
                <a:cs typeface="Times New Roman"/>
              </a:rPr>
              <a:t>: Web Data </a:t>
            </a:r>
            <a:r>
              <a:rPr lang="en-US" dirty="0" smtClean="0">
                <a:latin typeface="Times New Roman"/>
                <a:cs typeface="Times New Roman"/>
              </a:rPr>
              <a:t>Management</a:t>
            </a:r>
          </a:p>
          <a:p>
            <a:endParaRPr lang="en-US" sz="2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lang="en-US" sz="2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ome slides from Kevin Chang’s CS511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7ABFDE-FF51-8B41-A313-8B9E6DE7752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Hubbiness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and Authority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latin typeface="Times New Roman"/>
                <a:cs typeface="Times New Roman"/>
              </a:rPr>
              <a:t>Hubbiness</a:t>
            </a:r>
            <a:r>
              <a:rPr lang="en-US" dirty="0" smtClean="0">
                <a:latin typeface="Times New Roman"/>
                <a:cs typeface="Times New Roman"/>
              </a:rPr>
              <a:t>:  a vector </a:t>
            </a:r>
            <a:r>
              <a:rPr lang="en-US" b="1" dirty="0" smtClean="0">
                <a:latin typeface="Times New Roman"/>
                <a:cs typeface="Times New Roman"/>
              </a:rPr>
              <a:t>h</a:t>
            </a: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h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is a value representing the </a:t>
            </a:r>
            <a:r>
              <a:rPr lang="ja-JP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err="1" smtClean="0">
                <a:latin typeface="Times New Roman"/>
                <a:cs typeface="Times New Roman"/>
              </a:rPr>
              <a:t>hubbiness</a:t>
            </a:r>
            <a:r>
              <a:rPr lang="ja-JP" altLang="en-US" dirty="0" smtClean="0">
                <a:latin typeface="Times New Roman"/>
                <a:cs typeface="Times New Roman"/>
              </a:rPr>
              <a:t>”</a:t>
            </a:r>
            <a:r>
              <a:rPr lang="en-US" dirty="0" smtClean="0">
                <a:latin typeface="Times New Roman"/>
                <a:cs typeface="Times New Roman"/>
              </a:rPr>
              <a:t> of page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endParaRPr lang="en-US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Authority:  a vector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is a value representing the </a:t>
            </a:r>
            <a:r>
              <a:rPr lang="ja-JP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authority</a:t>
            </a:r>
            <a:r>
              <a:rPr lang="ja-JP" altLang="en-US" dirty="0" smtClean="0">
                <a:latin typeface="Times New Roman"/>
                <a:cs typeface="Times New Roman"/>
              </a:rPr>
              <a:t>”</a:t>
            </a:r>
            <a:r>
              <a:rPr lang="en-US" dirty="0" smtClean="0">
                <a:latin typeface="Times New Roman"/>
                <a:cs typeface="Times New Roman"/>
              </a:rPr>
              <a:t> of page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endParaRPr lang="en-US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Mutual recursive definition: in terms of </a:t>
            </a:r>
            <a:r>
              <a:rPr lang="en-US" b="1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 and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??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? 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??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x </a:t>
            </a:r>
            <a:r>
              <a:rPr lang="en-US" dirty="0" smtClean="0">
                <a:latin typeface="Times New Roman"/>
                <a:cs typeface="Times New Roman"/>
              </a:rPr>
              <a:t>= ?</a:t>
            </a:r>
          </a:p>
          <a:p>
            <a:pPr lvl="1">
              <a:defRPr/>
            </a:pPr>
            <a:endParaRPr kumimoji="0" lang="en-US" sz="2000" dirty="0" smtClean="0"/>
          </a:p>
          <a:p>
            <a:pPr lvl="1">
              <a:defRPr/>
            </a:pPr>
            <a:endParaRPr lang="en-US" b="1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18885" name="Oval 5"/>
          <p:cNvSpPr>
            <a:spLocks noChangeArrowheads="1"/>
          </p:cNvSpPr>
          <p:nvPr/>
        </p:nvSpPr>
        <p:spPr bwMode="auto">
          <a:xfrm>
            <a:off x="550386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18886" name="Oval 6"/>
          <p:cNvSpPr>
            <a:spLocks noChangeArrowheads="1"/>
          </p:cNvSpPr>
          <p:nvPr/>
        </p:nvSpPr>
        <p:spPr bwMode="auto">
          <a:xfrm>
            <a:off x="834231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18887" name="Oval 7"/>
          <p:cNvSpPr>
            <a:spLocks noChangeArrowheads="1"/>
          </p:cNvSpPr>
          <p:nvPr/>
        </p:nvSpPr>
        <p:spPr bwMode="auto">
          <a:xfrm>
            <a:off x="6819900" y="60356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18888" name="AutoShape 8"/>
          <p:cNvCxnSpPr>
            <a:cxnSpLocks noChangeShapeType="1"/>
            <a:stCxn id="1018885" idx="6"/>
            <a:endCxn id="1018885" idx="2"/>
          </p:cNvCxnSpPr>
          <p:nvPr/>
        </p:nvCxnSpPr>
        <p:spPr bwMode="auto">
          <a:xfrm flipH="1">
            <a:off x="5503863" y="48498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18889" name="AutoShape 9"/>
          <p:cNvCxnSpPr>
            <a:cxnSpLocks noChangeShapeType="1"/>
            <a:stCxn id="1018885" idx="4"/>
            <a:endCxn id="1018887" idx="1"/>
          </p:cNvCxnSpPr>
          <p:nvPr/>
        </p:nvCxnSpPr>
        <p:spPr bwMode="auto">
          <a:xfrm>
            <a:off x="5848350" y="51847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18890" name="AutoShape 10"/>
          <p:cNvCxnSpPr>
            <a:cxnSpLocks noChangeShapeType="1"/>
            <a:stCxn id="1018887" idx="2"/>
            <a:endCxn id="1018885" idx="3"/>
          </p:cNvCxnSpPr>
          <p:nvPr/>
        </p:nvCxnSpPr>
        <p:spPr bwMode="auto">
          <a:xfrm rot="10800000">
            <a:off x="5605463" y="5086350"/>
            <a:ext cx="1214437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18891" name="AutoShape 11"/>
          <p:cNvCxnSpPr>
            <a:cxnSpLocks noChangeShapeType="1"/>
            <a:stCxn id="1018885" idx="6"/>
            <a:endCxn id="1018886" idx="2"/>
          </p:cNvCxnSpPr>
          <p:nvPr/>
        </p:nvCxnSpPr>
        <p:spPr bwMode="auto">
          <a:xfrm>
            <a:off x="6192838" y="48498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18892" name="AutoShape 12"/>
          <p:cNvCxnSpPr>
            <a:cxnSpLocks noChangeShapeType="1"/>
            <a:stCxn id="1018886" idx="3"/>
            <a:endCxn id="1018887" idx="7"/>
          </p:cNvCxnSpPr>
          <p:nvPr/>
        </p:nvCxnSpPr>
        <p:spPr bwMode="auto">
          <a:xfrm flipH="1">
            <a:off x="7407275" y="5086350"/>
            <a:ext cx="1036638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18893" name="AutoShape 13"/>
          <p:cNvCxnSpPr>
            <a:cxnSpLocks noChangeShapeType="1"/>
            <a:stCxn id="1018887" idx="6"/>
            <a:endCxn id="1018886" idx="4"/>
          </p:cNvCxnSpPr>
          <p:nvPr/>
        </p:nvCxnSpPr>
        <p:spPr bwMode="auto">
          <a:xfrm flipV="1">
            <a:off x="7508875" y="51847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242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1A2BC-06D3-1948-88CC-4EFE2B9EE44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Hubbiness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Hubbiness</a:t>
            </a:r>
            <a:r>
              <a:rPr lang="en-US" b="1" dirty="0" smtClean="0">
                <a:latin typeface="Times New Roman"/>
                <a:cs typeface="Times New Roman"/>
              </a:rPr>
              <a:t>:</a:t>
            </a:r>
          </a:p>
          <a:p>
            <a:pPr lvl="1"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x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y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endParaRPr kumimoji="0" lang="en-US" sz="20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x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y</a:t>
            </a:r>
          </a:p>
          <a:p>
            <a:pPr lvl="1">
              <a:buFontTx/>
              <a:buNone/>
              <a:defRPr/>
            </a:pPr>
            <a:endParaRPr lang="en-US" i="1" baseline="-250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b="1" dirty="0" smtClean="0">
                <a:latin typeface="Times New Roman"/>
                <a:cs typeface="Times New Roman"/>
              </a:rPr>
              <a:t>h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α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endParaRPr lang="en-US" b="1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 A: links-to nodes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 a</a:t>
            </a:r>
            <a:r>
              <a:rPr lang="en-US" dirty="0" smtClean="0">
                <a:latin typeface="Times New Roman"/>
                <a:cs typeface="Times New Roman"/>
              </a:rPr>
              <a:t>: their authority weights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: scaling factor to normalize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20933" name="Oval 5"/>
          <p:cNvSpPr>
            <a:spLocks noChangeArrowheads="1"/>
          </p:cNvSpPr>
          <p:nvPr/>
        </p:nvSpPr>
        <p:spPr bwMode="auto">
          <a:xfrm>
            <a:off x="550386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0934" name="Oval 6"/>
          <p:cNvSpPr>
            <a:spLocks noChangeArrowheads="1"/>
          </p:cNvSpPr>
          <p:nvPr/>
        </p:nvSpPr>
        <p:spPr bwMode="auto">
          <a:xfrm>
            <a:off x="834231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0935" name="Oval 7"/>
          <p:cNvSpPr>
            <a:spLocks noChangeArrowheads="1"/>
          </p:cNvSpPr>
          <p:nvPr/>
        </p:nvSpPr>
        <p:spPr bwMode="auto">
          <a:xfrm>
            <a:off x="6819900" y="60356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0936" name="AutoShape 8"/>
          <p:cNvCxnSpPr>
            <a:cxnSpLocks noChangeShapeType="1"/>
            <a:stCxn id="1020933" idx="6"/>
            <a:endCxn id="1020933" idx="2"/>
          </p:cNvCxnSpPr>
          <p:nvPr/>
        </p:nvCxnSpPr>
        <p:spPr bwMode="auto">
          <a:xfrm flipH="1">
            <a:off x="5503863" y="48498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0937" name="AutoShape 9"/>
          <p:cNvCxnSpPr>
            <a:cxnSpLocks noChangeShapeType="1"/>
            <a:stCxn id="1020933" idx="4"/>
            <a:endCxn id="1020935" idx="1"/>
          </p:cNvCxnSpPr>
          <p:nvPr/>
        </p:nvCxnSpPr>
        <p:spPr bwMode="auto">
          <a:xfrm>
            <a:off x="5848350" y="51847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0938" name="AutoShape 10"/>
          <p:cNvCxnSpPr>
            <a:cxnSpLocks noChangeShapeType="1"/>
            <a:stCxn id="1020935" idx="2"/>
            <a:endCxn id="1020933" idx="3"/>
          </p:cNvCxnSpPr>
          <p:nvPr/>
        </p:nvCxnSpPr>
        <p:spPr bwMode="auto">
          <a:xfrm rot="10800000">
            <a:off x="5605463" y="5086350"/>
            <a:ext cx="1214437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0939" name="AutoShape 11"/>
          <p:cNvCxnSpPr>
            <a:cxnSpLocks noChangeShapeType="1"/>
            <a:stCxn id="1020933" idx="6"/>
            <a:endCxn id="1020934" idx="2"/>
          </p:cNvCxnSpPr>
          <p:nvPr/>
        </p:nvCxnSpPr>
        <p:spPr bwMode="auto">
          <a:xfrm>
            <a:off x="6192838" y="48498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0940" name="AutoShape 12"/>
          <p:cNvCxnSpPr>
            <a:cxnSpLocks noChangeShapeType="1"/>
            <a:stCxn id="1020934" idx="3"/>
            <a:endCxn id="1020935" idx="7"/>
          </p:cNvCxnSpPr>
          <p:nvPr/>
        </p:nvCxnSpPr>
        <p:spPr bwMode="auto">
          <a:xfrm flipH="1">
            <a:off x="7407275" y="5086350"/>
            <a:ext cx="1036638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0941" name="AutoShape 13"/>
          <p:cNvCxnSpPr>
            <a:cxnSpLocks noChangeShapeType="1"/>
            <a:stCxn id="1020935" idx="6"/>
            <a:endCxn id="1020934" idx="4"/>
          </p:cNvCxnSpPr>
          <p:nvPr/>
        </p:nvCxnSpPr>
        <p:spPr bwMode="auto">
          <a:xfrm flipV="1">
            <a:off x="7508875" y="51847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0942" name="Text Box 14"/>
          <p:cNvSpPr txBox="1">
            <a:spLocks noChangeArrowheads="1"/>
          </p:cNvSpPr>
          <p:nvPr/>
        </p:nvSpPr>
        <p:spPr bwMode="auto">
          <a:xfrm>
            <a:off x="5124450" y="2214563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0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endParaRPr lang="en-US" sz="2400" i="1" dirty="0">
              <a:cs typeface="+mn-cs"/>
            </a:endParaRP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0943" name="AutoShape 15"/>
          <p:cNvSpPr>
            <a:spLocks/>
          </p:cNvSpPr>
          <p:nvPr/>
        </p:nvSpPr>
        <p:spPr bwMode="auto">
          <a:xfrm>
            <a:off x="5897563" y="20939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0944" name="AutoShape 16"/>
          <p:cNvSpPr>
            <a:spLocks/>
          </p:cNvSpPr>
          <p:nvPr/>
        </p:nvSpPr>
        <p:spPr bwMode="auto">
          <a:xfrm flipH="1">
            <a:off x="8216900" y="20939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6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96D1D-03DF-CA49-9B57-5D94580E9C5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Authority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latin typeface="Times New Roman"/>
                <a:cs typeface="Times New Roman"/>
              </a:rPr>
              <a:t>Authority: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x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y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</a:p>
          <a:p>
            <a:pPr lvl="1">
              <a:defRPr/>
            </a:pP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z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latin typeface="Times New Roman"/>
                <a:cs typeface="Times New Roman"/>
              </a:rPr>
              <a:t>+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y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pPr lvl="1">
              <a:buFontTx/>
              <a:buNone/>
              <a:defRPr/>
            </a:pPr>
            <a:endParaRPr lang="en-US" i="1" baseline="-250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β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endParaRPr lang="en-US" b="1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 A</a:t>
            </a:r>
            <a:r>
              <a:rPr lang="en-US" baseline="30000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: linked-from nodes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 h</a:t>
            </a:r>
            <a:r>
              <a:rPr lang="en-US" dirty="0" smtClean="0">
                <a:latin typeface="Times New Roman"/>
                <a:cs typeface="Times New Roman"/>
              </a:rPr>
              <a:t>: their hub weights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latin typeface="Times New Roman"/>
                <a:cs typeface="Times New Roman"/>
              </a:rPr>
              <a:t>: scaling factor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21957" name="Oval 5"/>
          <p:cNvSpPr>
            <a:spLocks noChangeArrowheads="1"/>
          </p:cNvSpPr>
          <p:nvPr/>
        </p:nvSpPr>
        <p:spPr bwMode="auto">
          <a:xfrm>
            <a:off x="550386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1958" name="Oval 6"/>
          <p:cNvSpPr>
            <a:spLocks noChangeArrowheads="1"/>
          </p:cNvSpPr>
          <p:nvPr/>
        </p:nvSpPr>
        <p:spPr bwMode="auto">
          <a:xfrm>
            <a:off x="8342313" y="45148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1959" name="Oval 7"/>
          <p:cNvSpPr>
            <a:spLocks noChangeArrowheads="1"/>
          </p:cNvSpPr>
          <p:nvPr/>
        </p:nvSpPr>
        <p:spPr bwMode="auto">
          <a:xfrm>
            <a:off x="6819900" y="60356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1960" name="AutoShape 8"/>
          <p:cNvCxnSpPr>
            <a:cxnSpLocks noChangeShapeType="1"/>
            <a:stCxn id="1021957" idx="6"/>
            <a:endCxn id="1021957" idx="2"/>
          </p:cNvCxnSpPr>
          <p:nvPr/>
        </p:nvCxnSpPr>
        <p:spPr bwMode="auto">
          <a:xfrm flipH="1">
            <a:off x="5503863" y="48498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1961" name="AutoShape 9"/>
          <p:cNvCxnSpPr>
            <a:cxnSpLocks noChangeShapeType="1"/>
            <a:stCxn id="1021957" idx="4"/>
            <a:endCxn id="1021959" idx="1"/>
          </p:cNvCxnSpPr>
          <p:nvPr/>
        </p:nvCxnSpPr>
        <p:spPr bwMode="auto">
          <a:xfrm>
            <a:off x="5848350" y="51847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1962" name="AutoShape 10"/>
          <p:cNvCxnSpPr>
            <a:cxnSpLocks noChangeShapeType="1"/>
            <a:stCxn id="1021959" idx="2"/>
            <a:endCxn id="1021957" idx="3"/>
          </p:cNvCxnSpPr>
          <p:nvPr/>
        </p:nvCxnSpPr>
        <p:spPr bwMode="auto">
          <a:xfrm rot="10800000">
            <a:off x="5605463" y="5086350"/>
            <a:ext cx="1214437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1963" name="AutoShape 11"/>
          <p:cNvCxnSpPr>
            <a:cxnSpLocks noChangeShapeType="1"/>
            <a:stCxn id="1021957" idx="6"/>
            <a:endCxn id="1021958" idx="2"/>
          </p:cNvCxnSpPr>
          <p:nvPr/>
        </p:nvCxnSpPr>
        <p:spPr bwMode="auto">
          <a:xfrm>
            <a:off x="6192838" y="48498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1964" name="AutoShape 12"/>
          <p:cNvCxnSpPr>
            <a:cxnSpLocks noChangeShapeType="1"/>
            <a:stCxn id="1021958" idx="3"/>
            <a:endCxn id="1021959" idx="7"/>
          </p:cNvCxnSpPr>
          <p:nvPr/>
        </p:nvCxnSpPr>
        <p:spPr bwMode="auto">
          <a:xfrm flipH="1">
            <a:off x="7407275" y="5086350"/>
            <a:ext cx="1036638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1965" name="AutoShape 13"/>
          <p:cNvCxnSpPr>
            <a:cxnSpLocks noChangeShapeType="1"/>
            <a:stCxn id="1021959" idx="6"/>
            <a:endCxn id="1021958" idx="4"/>
          </p:cNvCxnSpPr>
          <p:nvPr/>
        </p:nvCxnSpPr>
        <p:spPr bwMode="auto">
          <a:xfrm flipV="1">
            <a:off x="7508875" y="51847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1966" name="Text Box 14"/>
          <p:cNvSpPr txBox="1">
            <a:spLocks noChangeArrowheads="1"/>
          </p:cNvSpPr>
          <p:nvPr/>
        </p:nvSpPr>
        <p:spPr bwMode="auto">
          <a:xfrm>
            <a:off x="5124450" y="2214563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	</a:t>
            </a:r>
            <a:r>
              <a:rPr lang="en-US" i="1" dirty="0" smtClean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baseline="30000" dirty="0">
                <a:latin typeface="Tahoma" charset="0"/>
                <a:cs typeface="+mn-cs"/>
              </a:rPr>
              <a:t>t</a:t>
            </a:r>
            <a:r>
              <a:rPr lang="en-US" sz="2400" i="1" dirty="0">
                <a:cs typeface="+mn-cs"/>
              </a:rPr>
              <a:t> = 	1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endParaRPr lang="en-US" sz="2400" i="1" dirty="0">
              <a:cs typeface="+mn-cs"/>
            </a:endParaRP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1967" name="AutoShape 15"/>
          <p:cNvSpPr>
            <a:spLocks/>
          </p:cNvSpPr>
          <p:nvPr/>
        </p:nvSpPr>
        <p:spPr bwMode="auto">
          <a:xfrm>
            <a:off x="5897563" y="20939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1968" name="AutoShape 16"/>
          <p:cNvSpPr>
            <a:spLocks/>
          </p:cNvSpPr>
          <p:nvPr/>
        </p:nvSpPr>
        <p:spPr bwMode="auto">
          <a:xfrm flipH="1">
            <a:off x="8216900" y="20939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89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3AC821-FA18-B74D-BF93-F3A76C92149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Finding 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Hubbiness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and Authority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Recursive definition: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β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r>
              <a:rPr lang="en-US" b="1" dirty="0" err="1" smtClean="0">
                <a:latin typeface="Times New Roman"/>
                <a:cs typeface="Times New Roman"/>
              </a:rPr>
              <a:t>h</a:t>
            </a:r>
            <a:r>
              <a:rPr lang="en-US" b="1" dirty="0" smtClean="0">
                <a:latin typeface="Times New Roman"/>
                <a:cs typeface="Times New Roman"/>
              </a:rPr>
              <a:t>, h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α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="1" dirty="0" err="1" smtClean="0">
                <a:latin typeface="Times New Roman"/>
                <a:cs typeface="Times New Roman"/>
              </a:rPr>
              <a:t>a</a:t>
            </a:r>
            <a:endParaRPr lang="en-US" b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Authority:</a:t>
            </a:r>
            <a:r>
              <a:rPr lang="en-US" b="1" dirty="0" smtClean="0">
                <a:latin typeface="Times New Roman"/>
                <a:cs typeface="Times New Roman"/>
              </a:rPr>
              <a:t> a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αβ(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is an eigenvector of 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r>
              <a:rPr lang="en-US" dirty="0" err="1" smtClean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dirty="0" err="1" smtClean="0">
                <a:latin typeface="Times New Roman"/>
                <a:cs typeface="Times New Roman"/>
              </a:rPr>
              <a:t>Hubbiness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b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αβ(</a:t>
            </a:r>
            <a:r>
              <a:rPr lang="en-US" dirty="0" err="1" smtClean="0">
                <a:latin typeface="Times New Roman"/>
                <a:cs typeface="Times New Roman"/>
              </a:rPr>
              <a:t>AA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b="1" dirty="0" smtClean="0">
                <a:latin typeface="Times New Roman"/>
                <a:cs typeface="Times New Roman"/>
              </a:rPr>
              <a:t>h</a:t>
            </a:r>
          </a:p>
          <a:p>
            <a:pPr lvl="1">
              <a:defRPr/>
            </a:pPr>
            <a:r>
              <a:rPr lang="en-US" b="1" dirty="0" smtClean="0">
                <a:latin typeface="Times New Roman"/>
                <a:cs typeface="Times New Roman"/>
              </a:rPr>
              <a:t>h </a:t>
            </a:r>
            <a:r>
              <a:rPr lang="en-US" dirty="0" smtClean="0">
                <a:latin typeface="Times New Roman"/>
                <a:cs typeface="Times New Roman"/>
              </a:rPr>
              <a:t>is an eigenvector of </a:t>
            </a:r>
            <a:r>
              <a:rPr lang="en-US" dirty="0" err="1" smtClean="0">
                <a:latin typeface="Times New Roman"/>
                <a:cs typeface="Times New Roman"/>
              </a:rPr>
              <a:t>AA</a:t>
            </a:r>
            <a:r>
              <a:rPr lang="en-US" baseline="30000" dirty="0" err="1" smtClean="0">
                <a:latin typeface="Times New Roman"/>
                <a:cs typeface="Times New Roman"/>
              </a:rPr>
              <a:t>t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35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42840-7171-1241-8A1D-15D39387C09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Computing 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Hubbiness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and Authority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Computation: by </a:t>
            </a:r>
            <a:r>
              <a:rPr lang="ja-JP" altLang="en-US" sz="2600" dirty="0" smtClean="0">
                <a:latin typeface="Times New Roman"/>
                <a:cs typeface="Times New Roman"/>
              </a:rPr>
              <a:t>“</a:t>
            </a:r>
            <a:r>
              <a:rPr lang="en-US" sz="2600" dirty="0" smtClean="0">
                <a:latin typeface="Times New Roman"/>
                <a:cs typeface="Times New Roman"/>
              </a:rPr>
              <a:t>relaxation</a:t>
            </a:r>
            <a:r>
              <a:rPr lang="ja-JP" altLang="en-US" sz="2600" dirty="0" smtClean="0">
                <a:latin typeface="Times New Roman"/>
                <a:cs typeface="Times New Roman"/>
              </a:rPr>
              <a:t>”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start from some initial values of </a:t>
            </a: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 and </a:t>
            </a:r>
            <a:r>
              <a:rPr lang="en-US" sz="2200" b="1" dirty="0" smtClean="0">
                <a:latin typeface="Times New Roman"/>
                <a:cs typeface="Times New Roman"/>
              </a:rPr>
              <a:t>h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b="1" dirty="0" smtClean="0">
                <a:latin typeface="Times New Roman"/>
                <a:cs typeface="Times New Roman"/>
              </a:rPr>
              <a:t>z</a:t>
            </a:r>
            <a:r>
              <a:rPr lang="en-US" sz="2000" dirty="0" smtClean="0">
                <a:latin typeface="Times New Roman"/>
                <a:cs typeface="Times New Roman"/>
              </a:rPr>
              <a:t> = (1, 1, …, 1)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0 = z; </a:t>
            </a: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dirty="0" smtClean="0">
                <a:latin typeface="Times New Roman"/>
                <a:cs typeface="Times New Roman"/>
              </a:rPr>
              <a:t>0= z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repeat until </a:t>
            </a:r>
            <a:r>
              <a:rPr lang="en-US" sz="2200" dirty="0" err="1" smtClean="0">
                <a:latin typeface="Times New Roman"/>
                <a:cs typeface="Times New Roman"/>
              </a:rPr>
              <a:t>fixpoint</a:t>
            </a:r>
            <a:r>
              <a:rPr lang="en-US" sz="2200" dirty="0" smtClean="0">
                <a:latin typeface="Times New Roman"/>
                <a:cs typeface="Times New Roman"/>
              </a:rPr>
              <a:t>: apply the equations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b="1" dirty="0" err="1" smtClean="0">
                <a:latin typeface="Times New Roman"/>
                <a:cs typeface="Times New Roman"/>
              </a:rPr>
              <a:t>a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 = </a:t>
            </a:r>
            <a:r>
              <a:rPr lang="en-US" sz="2000" dirty="0">
                <a:latin typeface="Times New Roman"/>
                <a:cs typeface="Times New Roman"/>
              </a:rPr>
              <a:t>αβ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err="1" smtClean="0">
                <a:latin typeface="Times New Roman"/>
                <a:cs typeface="Times New Roman"/>
              </a:rPr>
              <a:t>A</a:t>
            </a:r>
            <a:r>
              <a:rPr lang="en-US" sz="20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000" dirty="0" err="1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baseline="-25000" dirty="0" smtClean="0">
                <a:latin typeface="Times New Roman"/>
                <a:cs typeface="Times New Roman"/>
              </a:rPr>
              <a:t>-1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2000" dirty="0" smtClean="0">
                <a:latin typeface="Times New Roman"/>
                <a:cs typeface="Times New Roman"/>
              </a:rPr>
              <a:t>= </a:t>
            </a:r>
            <a:r>
              <a:rPr lang="en-US" sz="2000" dirty="0">
                <a:latin typeface="Times New Roman"/>
                <a:cs typeface="Times New Roman"/>
              </a:rPr>
              <a:t>αβ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err="1" smtClean="0">
                <a:latin typeface="Times New Roman"/>
                <a:cs typeface="Times New Roman"/>
              </a:rPr>
              <a:t>AA</a:t>
            </a:r>
            <a:r>
              <a:rPr lang="en-US" sz="20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baseline="-25000" dirty="0" smtClean="0">
                <a:latin typeface="Times New Roman"/>
                <a:cs typeface="Times New Roman"/>
              </a:rPr>
              <a:t>-1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fixpoint</a:t>
            </a:r>
            <a:r>
              <a:rPr lang="en-US" sz="2000" dirty="0" smtClean="0">
                <a:latin typeface="Times New Roman"/>
                <a:cs typeface="Times New Roman"/>
              </a:rPr>
              <a:t>: </a:t>
            </a:r>
            <a:r>
              <a:rPr lang="en-US" sz="2000" b="1" dirty="0" err="1" smtClean="0">
                <a:latin typeface="Times New Roman"/>
                <a:cs typeface="Times New Roman"/>
              </a:rPr>
              <a:t>a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 » </a:t>
            </a:r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baseline="-25000" dirty="0" smtClean="0">
                <a:latin typeface="Times New Roman"/>
                <a:cs typeface="Times New Roman"/>
              </a:rPr>
              <a:t>-1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r>
              <a:rPr lang="en-US" sz="2000" baseline="-2500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 » </a:t>
            </a:r>
            <a:r>
              <a:rPr lang="en-US" sz="2000" b="1" dirty="0" smtClean="0">
                <a:latin typeface="Times New Roman"/>
                <a:cs typeface="Times New Roman"/>
              </a:rPr>
              <a:t>h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baseline="-25000" dirty="0" smtClean="0">
                <a:latin typeface="Times New Roman"/>
                <a:cs typeface="Times New Roman"/>
              </a:rPr>
              <a:t>-1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Convergence: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for </a:t>
            </a: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: 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r>
              <a:rPr lang="en-US" sz="22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 is symmetric (and z is </a:t>
            </a:r>
            <a:r>
              <a:rPr lang="ja-JP" altLang="en-US" sz="2200" dirty="0" smtClean="0">
                <a:latin typeface="Times New Roman"/>
                <a:cs typeface="Times New Roman"/>
              </a:rPr>
              <a:t>“</a:t>
            </a:r>
            <a:r>
              <a:rPr lang="en-US" sz="2200" dirty="0" smtClean="0">
                <a:latin typeface="Times New Roman"/>
                <a:cs typeface="Times New Roman"/>
              </a:rPr>
              <a:t>right</a:t>
            </a:r>
            <a:r>
              <a:rPr lang="ja-JP" altLang="en-US" sz="2200" dirty="0" smtClean="0">
                <a:latin typeface="Times New Roman"/>
                <a:cs typeface="Times New Roman"/>
              </a:rPr>
              <a:t>”</a:t>
            </a:r>
            <a:r>
              <a:rPr lang="en-US" sz="2200" dirty="0" smtClean="0">
                <a:latin typeface="Times New Roman"/>
                <a:cs typeface="Times New Roman"/>
              </a:rPr>
              <a:t>) </a:t>
            </a:r>
            <a:r>
              <a:rPr lang="en-US" sz="2200" dirty="0" smtClean="0">
                <a:latin typeface="Times New Roman"/>
                <a:cs typeface="Times New Roman"/>
                <a:sym typeface="Wingdings" charset="0"/>
              </a:rPr>
              <a:t>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	relaxation will converge to the principle eigenvector of 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r>
              <a:rPr lang="en-US" sz="22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for </a:t>
            </a:r>
            <a:r>
              <a:rPr lang="en-US" sz="2200" b="1" dirty="0" smtClean="0">
                <a:latin typeface="Times New Roman"/>
                <a:cs typeface="Times New Roman"/>
              </a:rPr>
              <a:t>h: </a:t>
            </a:r>
            <a:r>
              <a:rPr lang="en-US" sz="2200" dirty="0" smtClean="0">
                <a:latin typeface="Times New Roman"/>
                <a:cs typeface="Times New Roman"/>
              </a:rPr>
              <a:t>similarly the principle eigenvector of </a:t>
            </a:r>
            <a:r>
              <a:rPr lang="en-US" sz="2200" dirty="0" err="1" smtClean="0">
                <a:latin typeface="Times New Roman"/>
                <a:cs typeface="Times New Roman"/>
              </a:rPr>
              <a:t>AA</a:t>
            </a:r>
            <a:r>
              <a:rPr lang="en-US" sz="2200" baseline="30000" dirty="0" err="1" smtClean="0">
                <a:latin typeface="Times New Roman"/>
                <a:cs typeface="Times New Roman"/>
              </a:rPr>
              <a:t>t</a:t>
            </a:r>
            <a:endParaRPr lang="en-US" sz="22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dirty="0" smtClean="0">
              <a:cs typeface="+mn-cs"/>
            </a:endParaRP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0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14621-63E6-4B48-B3EC-D5C687BACE9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 Assume a = 1, b = 1, </a:t>
            </a:r>
            <a:r>
              <a:rPr lang="en-US" sz="2600" dirty="0" smtClean="0">
                <a:latin typeface="Times New Roman"/>
                <a:cs typeface="Times New Roman"/>
              </a:rPr>
              <a:t>initial </a:t>
            </a:r>
            <a:r>
              <a:rPr lang="en-US" sz="2600" dirty="0" smtClean="0">
                <a:latin typeface="Times New Roman"/>
                <a:cs typeface="Times New Roman"/>
              </a:rPr>
              <a:t>h = a = (1, 1, 1)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note: 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r>
              <a:rPr lang="en-US" sz="22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200" dirty="0" err="1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 and </a:t>
            </a:r>
            <a:r>
              <a:rPr lang="en-US" sz="2200" dirty="0" err="1" smtClean="0">
                <a:latin typeface="Times New Roman"/>
                <a:cs typeface="Times New Roman"/>
              </a:rPr>
              <a:t>AA</a:t>
            </a:r>
            <a:r>
              <a:rPr lang="en-US" sz="2200" baseline="30000" dirty="0" err="1" smtClean="0"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latin typeface="Times New Roman"/>
                <a:cs typeface="Times New Roman"/>
              </a:rPr>
              <a:t> are both symmetric matrices</a:t>
            </a:r>
          </a:p>
          <a:p>
            <a:pPr>
              <a:lnSpc>
                <a:spcPct val="80000"/>
              </a:lnSpc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b="1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b="1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b="1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12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6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Will converge: e.g.: with some scaling: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latin typeface="Times New Roman"/>
                <a:cs typeface="Times New Roman"/>
              </a:rPr>
              <a:t> --&gt; 1.36, 1.36, 1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(or 0.63, 0.63, 0.46 as unit vector)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Computing 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Hubbiness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and Authority</a:t>
            </a:r>
          </a:p>
        </p:txBody>
      </p:sp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4718050" y="2390775"/>
            <a:ext cx="370046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3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h</a:t>
            </a:r>
            <a:r>
              <a:rPr lang="en-US" sz="2400" i="1" dirty="0">
                <a:cs typeface="+mn-cs"/>
              </a:rPr>
              <a:t> = 	1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0    </a:t>
            </a:r>
            <a:r>
              <a:rPr lang="en-US" sz="2400" b="1" dirty="0">
                <a:latin typeface="Tahoma" charset="0"/>
                <a:cs typeface="+mn-cs"/>
              </a:rPr>
              <a:t>h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19909" name="AutoShape 5"/>
          <p:cNvSpPr>
            <a:spLocks/>
          </p:cNvSpPr>
          <p:nvPr/>
        </p:nvSpPr>
        <p:spPr bwMode="auto">
          <a:xfrm>
            <a:off x="5567363" y="2254250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9910" name="AutoShape 6"/>
          <p:cNvSpPr>
            <a:spLocks/>
          </p:cNvSpPr>
          <p:nvPr/>
        </p:nvSpPr>
        <p:spPr bwMode="auto">
          <a:xfrm flipH="1">
            <a:off x="7658100" y="2254250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677863" y="2390775"/>
            <a:ext cx="3709987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2	</a:t>
            </a:r>
            <a:r>
              <a:rPr lang="en-US" sz="2400" i="1" dirty="0" smtClean="0">
                <a:cs typeface="+mn-cs"/>
              </a:rPr>
              <a:t>	2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    </a:t>
            </a:r>
            <a:r>
              <a:rPr lang="en-US" sz="2400" b="1" dirty="0">
                <a:latin typeface="Tahoma" charset="0"/>
                <a:cs typeface="+mn-cs"/>
              </a:rPr>
              <a:t>a</a:t>
            </a:r>
            <a:endParaRPr lang="en-US" sz="2400" i="1" dirty="0">
              <a:cs typeface="+mn-cs"/>
            </a:endParaRP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2</a:t>
            </a:r>
            <a:endParaRPr lang="en-US" sz="2400" i="1" dirty="0">
              <a:cs typeface="+mn-cs"/>
            </a:endParaRPr>
          </a:p>
        </p:txBody>
      </p:sp>
      <p:sp>
        <p:nvSpPr>
          <p:cNvPr id="1019912" name="AutoShape 8"/>
          <p:cNvSpPr>
            <a:spLocks/>
          </p:cNvSpPr>
          <p:nvPr/>
        </p:nvSpPr>
        <p:spPr bwMode="auto">
          <a:xfrm>
            <a:off x="1555750" y="2254250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9913" name="AutoShape 9"/>
          <p:cNvSpPr>
            <a:spLocks/>
          </p:cNvSpPr>
          <p:nvPr/>
        </p:nvSpPr>
        <p:spPr bwMode="auto">
          <a:xfrm flipH="1">
            <a:off x="3646488" y="2254250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9914" name="Text Box 10"/>
          <p:cNvSpPr txBox="1">
            <a:spLocks noChangeArrowheads="1"/>
          </p:cNvSpPr>
          <p:nvPr/>
        </p:nvSpPr>
        <p:spPr bwMode="auto">
          <a:xfrm>
            <a:off x="615938" y="3454065"/>
            <a:ext cx="384175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  <a:latin typeface="Tahoma" charset="0"/>
                <a:cs typeface="+mn-cs"/>
              </a:rPr>
              <a:t>a:</a:t>
            </a:r>
          </a:p>
          <a:p>
            <a:pPr>
              <a:defRPr/>
            </a:pPr>
            <a:r>
              <a:rPr lang="en-US" u="sng" dirty="0">
                <a:solidFill>
                  <a:schemeClr val="accent1"/>
                </a:solidFill>
                <a:latin typeface="Tahoma" charset="0"/>
                <a:cs typeface="+mn-cs"/>
              </a:rPr>
              <a:t>1	2	3	4	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5	24	114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5	24	114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4	18	  84</a:t>
            </a:r>
          </a:p>
        </p:txBody>
      </p:sp>
      <p:sp>
        <p:nvSpPr>
          <p:cNvPr id="1019915" name="Text Box 11"/>
          <p:cNvSpPr txBox="1">
            <a:spLocks noChangeArrowheads="1"/>
          </p:cNvSpPr>
          <p:nvPr/>
        </p:nvSpPr>
        <p:spPr bwMode="auto">
          <a:xfrm>
            <a:off x="4743450" y="3481375"/>
            <a:ext cx="384175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  <a:latin typeface="Tahoma" charset="0"/>
                <a:cs typeface="+mn-cs"/>
              </a:rPr>
              <a:t>h:</a:t>
            </a:r>
            <a:endParaRPr lang="en-US" u="sng" dirty="0">
              <a:solidFill>
                <a:schemeClr val="accent1"/>
              </a:solidFill>
              <a:latin typeface="Tahoma" charset="0"/>
              <a:cs typeface="+mn-cs"/>
            </a:endParaRPr>
          </a:p>
          <a:p>
            <a:pPr>
              <a:defRPr/>
            </a:pPr>
            <a:r>
              <a:rPr lang="en-US" u="sng" dirty="0">
                <a:solidFill>
                  <a:schemeClr val="accent1"/>
                </a:solidFill>
                <a:latin typeface="Tahoma" charset="0"/>
                <a:cs typeface="+mn-cs"/>
              </a:rPr>
              <a:t>1	2	3	4	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6	28	132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2	  8	  36</a:t>
            </a:r>
          </a:p>
          <a:p>
            <a:pPr>
              <a:defRPr/>
            </a:pPr>
            <a:r>
              <a:rPr lang="en-US" i="1" dirty="0">
                <a:cs typeface="+mn-cs"/>
              </a:rPr>
              <a:t>1	4	20	  96</a:t>
            </a:r>
          </a:p>
        </p:txBody>
      </p:sp>
      <p:sp>
        <p:nvSpPr>
          <p:cNvPr id="1019916" name="Text Box 12"/>
          <p:cNvSpPr txBox="1">
            <a:spLocks noChangeArrowheads="1"/>
          </p:cNvSpPr>
          <p:nvPr/>
        </p:nvSpPr>
        <p:spPr bwMode="auto">
          <a:xfrm>
            <a:off x="4217988" y="2011363"/>
            <a:ext cx="6524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600">
                <a:solidFill>
                  <a:schemeClr val="accent1"/>
                </a:solidFill>
                <a:latin typeface="Tahoma" charset="0"/>
                <a:cs typeface="+mn-cs"/>
              </a:rPr>
              <a:t>A</a:t>
            </a:r>
            <a:r>
              <a:rPr kumimoji="1" lang="en-US" sz="2600" baseline="30000">
                <a:solidFill>
                  <a:schemeClr val="accent1"/>
                </a:solidFill>
                <a:latin typeface="Tahoma" charset="0"/>
                <a:cs typeface="+mn-cs"/>
              </a:rPr>
              <a:t>t</a:t>
            </a:r>
            <a:r>
              <a:rPr kumimoji="1" lang="en-US" sz="2600">
                <a:solidFill>
                  <a:schemeClr val="accent1"/>
                </a:solidFill>
                <a:latin typeface="Tahoma" charset="0"/>
                <a:cs typeface="+mn-cs"/>
              </a:rPr>
              <a:t>A</a:t>
            </a:r>
          </a:p>
        </p:txBody>
      </p:sp>
      <p:sp>
        <p:nvSpPr>
          <p:cNvPr id="1019919" name="Line 15"/>
          <p:cNvSpPr>
            <a:spLocks noChangeShapeType="1"/>
          </p:cNvSpPr>
          <p:nvPr/>
        </p:nvSpPr>
        <p:spPr bwMode="auto">
          <a:xfrm flipH="1">
            <a:off x="3949700" y="2368550"/>
            <a:ext cx="519113" cy="2635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9920" name="Text Box 16"/>
          <p:cNvSpPr txBox="1">
            <a:spLocks noChangeArrowheads="1"/>
          </p:cNvSpPr>
          <p:nvPr/>
        </p:nvSpPr>
        <p:spPr bwMode="auto">
          <a:xfrm>
            <a:off x="8159750" y="2030413"/>
            <a:ext cx="6524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600">
                <a:solidFill>
                  <a:schemeClr val="accent1"/>
                </a:solidFill>
                <a:latin typeface="Tahoma" charset="0"/>
                <a:cs typeface="+mn-cs"/>
              </a:rPr>
              <a:t>AA</a:t>
            </a:r>
            <a:r>
              <a:rPr kumimoji="1" lang="en-US" sz="2600" baseline="30000">
                <a:solidFill>
                  <a:schemeClr val="accent1"/>
                </a:solidFill>
                <a:latin typeface="Tahoma" charset="0"/>
                <a:cs typeface="+mn-cs"/>
              </a:rPr>
              <a:t>t</a:t>
            </a:r>
          </a:p>
        </p:txBody>
      </p:sp>
      <p:sp>
        <p:nvSpPr>
          <p:cNvPr id="1019921" name="Line 17"/>
          <p:cNvSpPr>
            <a:spLocks noChangeShapeType="1"/>
          </p:cNvSpPr>
          <p:nvPr/>
        </p:nvSpPr>
        <p:spPr bwMode="auto">
          <a:xfrm flipH="1">
            <a:off x="7891463" y="2387600"/>
            <a:ext cx="519112" cy="2635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33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27C796-40D7-5B44-8135-E0A10C7469D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Google: PageRank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Reference: </a:t>
            </a:r>
            <a:r>
              <a:rPr lang="en-US" sz="2600" dirty="0" smtClean="0">
                <a:latin typeface="Times New Roman"/>
                <a:cs typeface="Times New Roman"/>
                <a:hlinkClick r:id="rId3"/>
              </a:rPr>
              <a:t>http://www7.scu.edu.au/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876300" lvl="1" indent="-419100">
              <a:lnSpc>
                <a:spcPct val="80000"/>
              </a:lnSpc>
              <a:defRPr/>
            </a:pPr>
            <a:r>
              <a:rPr lang="en-US" sz="1800" dirty="0" smtClean="0">
                <a:latin typeface="Times New Roman"/>
                <a:cs typeface="Times New Roman"/>
              </a:rPr>
              <a:t>S. </a:t>
            </a:r>
            <a:r>
              <a:rPr lang="en-US" sz="1800" dirty="0" err="1" smtClean="0">
                <a:latin typeface="Times New Roman"/>
                <a:cs typeface="Times New Roman"/>
              </a:rPr>
              <a:t>Chakrabarti</a:t>
            </a:r>
            <a:r>
              <a:rPr lang="en-US" sz="1800" dirty="0" smtClean="0">
                <a:latin typeface="Times New Roman"/>
                <a:cs typeface="Times New Roman"/>
              </a:rPr>
              <a:t>, B. Dom, P. </a:t>
            </a:r>
            <a:r>
              <a:rPr lang="en-US" sz="1800" dirty="0" err="1" smtClean="0">
                <a:latin typeface="Times New Roman"/>
                <a:cs typeface="Times New Roman"/>
              </a:rPr>
              <a:t>Raghavan</a:t>
            </a:r>
            <a:r>
              <a:rPr lang="en-US" sz="1800" dirty="0" smtClean="0">
                <a:latin typeface="Times New Roman"/>
                <a:cs typeface="Times New Roman"/>
              </a:rPr>
              <a:t>, S. </a:t>
            </a:r>
            <a:r>
              <a:rPr lang="en-US" sz="1800" dirty="0" err="1" smtClean="0">
                <a:latin typeface="Times New Roman"/>
                <a:cs typeface="Times New Roman"/>
              </a:rPr>
              <a:t>Rajagopalan</a:t>
            </a:r>
            <a:r>
              <a:rPr lang="en-US" sz="1800" dirty="0" smtClean="0">
                <a:latin typeface="Times New Roman"/>
                <a:cs typeface="Times New Roman"/>
              </a:rPr>
              <a:t>, D. Gibson, J. M. Kleinberg: Automatic Resource Compilation by Analyzing Hyperlink Structure and Associated Text. WWW7 / Computer Networks 30(1-7): </a:t>
            </a:r>
            <a:r>
              <a:rPr lang="en-US" sz="18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65-74</a:t>
            </a:r>
            <a:r>
              <a:rPr lang="en-US" sz="1800" dirty="0" smtClean="0">
                <a:latin typeface="Times New Roman"/>
                <a:cs typeface="Times New Roman"/>
              </a:rPr>
              <a:t> (1998)</a:t>
            </a:r>
          </a:p>
          <a:p>
            <a:pPr marL="876300" lvl="1" indent="-419100">
              <a:lnSpc>
                <a:spcPct val="80000"/>
              </a:lnSpc>
              <a:defRPr/>
            </a:pPr>
            <a:r>
              <a:rPr lang="en-US" sz="1800" dirty="0" smtClean="0">
                <a:latin typeface="Times New Roman"/>
                <a:cs typeface="Times New Roman"/>
              </a:rPr>
              <a:t>S. </a:t>
            </a:r>
            <a:r>
              <a:rPr lang="en-US" sz="1800" dirty="0" err="1" smtClean="0">
                <a:latin typeface="Times New Roman"/>
                <a:cs typeface="Times New Roman"/>
              </a:rPr>
              <a:t>Brin</a:t>
            </a:r>
            <a:r>
              <a:rPr lang="en-US" sz="1800" dirty="0" smtClean="0">
                <a:latin typeface="Times New Roman"/>
                <a:cs typeface="Times New Roman"/>
              </a:rPr>
              <a:t>, L. Page: </a:t>
            </a:r>
            <a:r>
              <a:rPr lang="en-US" sz="1800" i="1" dirty="0" smtClean="0">
                <a:latin typeface="Times New Roman"/>
                <a:cs typeface="Times New Roman"/>
              </a:rPr>
              <a:t>The Anatomy of a Large-Scale </a:t>
            </a:r>
            <a:r>
              <a:rPr lang="en-US" sz="1800" i="1" dirty="0" err="1" smtClean="0">
                <a:latin typeface="Times New Roman"/>
                <a:cs typeface="Times New Roman"/>
              </a:rPr>
              <a:t>Hypertextual</a:t>
            </a:r>
            <a:r>
              <a:rPr lang="en-US" sz="1800" i="1" dirty="0" smtClean="0">
                <a:latin typeface="Times New Roman"/>
                <a:cs typeface="Times New Roman"/>
              </a:rPr>
              <a:t> Web Search Engine.</a:t>
            </a:r>
            <a:r>
              <a:rPr lang="en-US" sz="1800" dirty="0" smtClean="0">
                <a:latin typeface="Times New Roman"/>
                <a:cs typeface="Times New Roman"/>
              </a:rPr>
              <a:t> WWW7 / Computer Networks 30(1-7): </a:t>
            </a:r>
            <a:r>
              <a:rPr lang="en-US" sz="18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107-117</a:t>
            </a:r>
            <a:r>
              <a:rPr lang="en-US" sz="1800" dirty="0" smtClean="0">
                <a:latin typeface="Times New Roman"/>
                <a:cs typeface="Times New Roman"/>
              </a:rPr>
              <a:t> (1998)</a:t>
            </a:r>
          </a:p>
          <a:p>
            <a:pPr marL="495300" indent="-495300">
              <a:lnSpc>
                <a:spcPct val="80000"/>
              </a:lnSpc>
              <a:defRPr/>
            </a:pPr>
            <a:r>
              <a:rPr lang="en-US" sz="2600" dirty="0" err="1" smtClean="0">
                <a:latin typeface="Times New Roman"/>
                <a:cs typeface="Times New Roman"/>
              </a:rPr>
              <a:t>Google.com</a:t>
            </a:r>
            <a:r>
              <a:rPr lang="en-US" sz="2600" dirty="0" smtClean="0">
                <a:latin typeface="Times New Roman"/>
                <a:cs typeface="Times New Roman"/>
              </a:rPr>
              <a:t>:</a:t>
            </a:r>
          </a:p>
          <a:p>
            <a:pPr marL="876300" lvl="1" indent="-419100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in </a:t>
            </a:r>
            <a:r>
              <a:rPr lang="en-US" sz="2200" dirty="0" smtClean="0">
                <a:latin typeface="Times New Roman"/>
                <a:cs typeface="Times New Roman"/>
              </a:rPr>
              <a:t>the Stanford Digital Libraries project 1996-98</a:t>
            </a:r>
          </a:p>
          <a:p>
            <a:pPr marL="1295400" lvl="2" indent="-381000">
              <a:lnSpc>
                <a:spcPct val="85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around the same time as Kleinberg</a:t>
            </a:r>
            <a:r>
              <a:rPr lang="ja-JP" altLang="en-US" sz="2000" dirty="0" smtClean="0">
                <a:latin typeface="Times New Roman"/>
                <a:cs typeface="Times New Roman"/>
              </a:rPr>
              <a:t>’</a:t>
            </a:r>
            <a:r>
              <a:rPr lang="en-US" sz="2000" dirty="0" smtClean="0">
                <a:latin typeface="Times New Roman"/>
                <a:cs typeface="Times New Roman"/>
              </a:rPr>
              <a:t>s paper</a:t>
            </a:r>
          </a:p>
          <a:p>
            <a:pPr marL="876300" lvl="1" indent="-419100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tried </a:t>
            </a:r>
            <a:r>
              <a:rPr lang="en-US" sz="2200" dirty="0" smtClean="0">
                <a:latin typeface="Times New Roman"/>
                <a:cs typeface="Times New Roman"/>
              </a:rPr>
              <a:t>to sell to </a:t>
            </a:r>
            <a:r>
              <a:rPr lang="en-US" sz="2200" dirty="0" err="1" smtClean="0">
                <a:latin typeface="Times New Roman"/>
                <a:cs typeface="Times New Roman"/>
              </a:rPr>
              <a:t>Infoseek</a:t>
            </a:r>
            <a:r>
              <a:rPr lang="en-US" sz="2200" dirty="0" smtClean="0">
                <a:latin typeface="Times New Roman"/>
                <a:cs typeface="Times New Roman"/>
              </a:rPr>
              <a:t> in 1997</a:t>
            </a:r>
          </a:p>
          <a:p>
            <a:pPr marL="876300" lvl="1" indent="-419100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founded in 1998 by </a:t>
            </a:r>
            <a:r>
              <a:rPr lang="en-US" sz="2200" dirty="0" err="1" smtClean="0">
                <a:latin typeface="Times New Roman"/>
                <a:cs typeface="Times New Roman"/>
              </a:rPr>
              <a:t>Brin</a:t>
            </a:r>
            <a:r>
              <a:rPr lang="en-US" sz="2200" dirty="0" smtClean="0">
                <a:latin typeface="Times New Roman"/>
                <a:cs typeface="Times New Roman"/>
              </a:rPr>
              <a:t> and Page</a:t>
            </a:r>
          </a:p>
          <a:p>
            <a:pPr marL="495300" indent="-495300"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D6DC17-51F2-2C44-9CC0-7B655BC6BF1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0617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PageRank: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importance 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of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pages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456"/>
            <a:ext cx="8229600" cy="476070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PageRank (or importance): recursively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a page P is important if important pages link to it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importance of P: 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proportionally contributed by the back-linked pages</a:t>
            </a:r>
          </a:p>
          <a:p>
            <a:pPr marL="914400" lvl="2" indent="0">
              <a:lnSpc>
                <a:spcPct val="85000"/>
              </a:lnSpc>
              <a:buNone/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+ 1/2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y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endParaRPr lang="en-US" sz="2200" i="1" baseline="-250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z</a:t>
            </a:r>
            <a:r>
              <a:rPr lang="en-US" sz="2200" dirty="0" smtClean="0">
                <a:latin typeface="Times New Roman"/>
                <a:cs typeface="Times New Roman"/>
              </a:rPr>
              <a:t> = 1/2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200" dirty="0" smtClean="0">
                <a:latin typeface="Times New Roman"/>
                <a:cs typeface="Times New Roman"/>
              </a:rPr>
              <a:t> + 1 </a:t>
            </a:r>
            <a:r>
              <a:rPr lang="en-US" sz="2200" b="1" dirty="0" err="1" smtClean="0">
                <a:latin typeface="Times New Roman"/>
                <a:cs typeface="Times New Roman"/>
              </a:rPr>
              <a:t>r</a:t>
            </a:r>
            <a:r>
              <a:rPr lang="en-US" sz="2200" i="1" baseline="-25000" dirty="0" err="1" smtClean="0">
                <a:latin typeface="Times New Roman"/>
                <a:cs typeface="Times New Roman"/>
              </a:rPr>
              <a:t>y</a:t>
            </a:r>
            <a:endParaRPr lang="en-US" sz="2200" i="1" baseline="-25000" dirty="0">
              <a:latin typeface="Times New Roman"/>
              <a:cs typeface="Times New Roman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200" i="1" baseline="-25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Random-surfer interpretation: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surfer randomly follows links to navigate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PageRank = the prob. that surfer will visit the page </a:t>
            </a:r>
          </a:p>
        </p:txBody>
      </p:sp>
      <p:sp>
        <p:nvSpPr>
          <p:cNvPr id="1029124" name="Oval 4"/>
          <p:cNvSpPr>
            <a:spLocks noChangeArrowheads="1"/>
          </p:cNvSpPr>
          <p:nvPr/>
        </p:nvSpPr>
        <p:spPr bwMode="auto">
          <a:xfrm>
            <a:off x="5276850" y="32035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9125" name="Oval 5"/>
          <p:cNvSpPr>
            <a:spLocks noChangeArrowheads="1"/>
          </p:cNvSpPr>
          <p:nvPr/>
        </p:nvSpPr>
        <p:spPr bwMode="auto">
          <a:xfrm>
            <a:off x="8115300" y="32035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9126" name="Oval 6"/>
          <p:cNvSpPr>
            <a:spLocks noChangeArrowheads="1"/>
          </p:cNvSpPr>
          <p:nvPr/>
        </p:nvSpPr>
        <p:spPr bwMode="auto">
          <a:xfrm>
            <a:off x="6592888" y="47244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9127" name="AutoShape 7"/>
          <p:cNvCxnSpPr>
            <a:cxnSpLocks noChangeShapeType="1"/>
            <a:stCxn id="1029124" idx="6"/>
            <a:endCxn id="1029124" idx="2"/>
          </p:cNvCxnSpPr>
          <p:nvPr/>
        </p:nvCxnSpPr>
        <p:spPr bwMode="auto">
          <a:xfrm flipH="1">
            <a:off x="5276850" y="3538538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28" name="AutoShape 8"/>
          <p:cNvCxnSpPr>
            <a:cxnSpLocks noChangeShapeType="1"/>
            <a:stCxn id="1029124" idx="4"/>
            <a:endCxn id="1029126" idx="1"/>
          </p:cNvCxnSpPr>
          <p:nvPr/>
        </p:nvCxnSpPr>
        <p:spPr bwMode="auto">
          <a:xfrm>
            <a:off x="5621338" y="3873500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29" name="AutoShape 9"/>
          <p:cNvCxnSpPr>
            <a:cxnSpLocks noChangeShapeType="1"/>
            <a:stCxn id="1029126" idx="2"/>
            <a:endCxn id="1029124" idx="3"/>
          </p:cNvCxnSpPr>
          <p:nvPr/>
        </p:nvCxnSpPr>
        <p:spPr bwMode="auto">
          <a:xfrm rot="10800000">
            <a:off x="5378450" y="3775075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31" name="AutoShape 11"/>
          <p:cNvCxnSpPr>
            <a:cxnSpLocks noChangeShapeType="1"/>
            <a:stCxn id="1029125" idx="3"/>
            <a:endCxn id="1029126" idx="7"/>
          </p:cNvCxnSpPr>
          <p:nvPr/>
        </p:nvCxnSpPr>
        <p:spPr bwMode="auto">
          <a:xfrm flipH="1">
            <a:off x="7180263" y="3775075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9132" name="AutoShape 12"/>
          <p:cNvCxnSpPr>
            <a:cxnSpLocks noChangeShapeType="1"/>
            <a:stCxn id="1029126" idx="6"/>
            <a:endCxn id="1029125" idx="4"/>
          </p:cNvCxnSpPr>
          <p:nvPr/>
        </p:nvCxnSpPr>
        <p:spPr bwMode="auto">
          <a:xfrm flipV="1">
            <a:off x="7281863" y="3873500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38924" name="Picture 13" descr="j0119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3414713"/>
            <a:ext cx="14747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94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CD9B06-3A30-BF46-8E49-13A1EB35D27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43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Computing PageRank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602"/>
            <a:ext cx="8229600" cy="4924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Importance-propagation equation: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Computation: by relaxation</a:t>
            </a:r>
          </a:p>
        </p:txBody>
      </p:sp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1065757" y="1987228"/>
            <a:ext cx="39179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1/2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1/2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b="1" dirty="0" smtClean="0">
                <a:latin typeface="Tahoma" charset="0"/>
                <a:cs typeface="+mn-cs"/>
              </a:rPr>
              <a:t>r</a:t>
            </a:r>
            <a:r>
              <a:rPr lang="en-US" sz="2400" i="1" dirty="0" smtClean="0">
                <a:cs typeface="+mn-cs"/>
              </a:rPr>
              <a:t>= </a:t>
            </a:r>
            <a:r>
              <a:rPr lang="en-US" sz="2400" i="1" dirty="0">
                <a:cs typeface="+mn-cs"/>
              </a:rPr>
              <a:t>	0	</a:t>
            </a:r>
            <a:r>
              <a:rPr lang="en-US" sz="2400" i="1" dirty="0" smtClean="0">
                <a:cs typeface="+mn-cs"/>
              </a:rPr>
              <a:t>	0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/2    </a:t>
            </a:r>
            <a:r>
              <a:rPr lang="en-US" sz="2400" b="1" dirty="0">
                <a:latin typeface="Tahoma" charset="0"/>
                <a:cs typeface="+mn-cs"/>
              </a:rPr>
              <a:t>r</a:t>
            </a:r>
            <a:endParaRPr lang="en-US" sz="2400" i="1" dirty="0">
              <a:cs typeface="+mn-cs"/>
            </a:endParaRP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1/2	</a:t>
            </a:r>
            <a:r>
              <a:rPr lang="en-US" sz="2400" i="1" dirty="0">
                <a:cs typeface="+mn-cs"/>
              </a:rPr>
              <a:t>	1	</a:t>
            </a:r>
            <a:r>
              <a:rPr lang="en-US" sz="2400" i="1" dirty="0" smtClean="0">
                <a:cs typeface="+mn-cs"/>
              </a:rPr>
              <a:t>	0</a:t>
            </a:r>
            <a:endParaRPr lang="en-US" sz="2400" i="1" dirty="0">
              <a:cs typeface="+mn-cs"/>
            </a:endParaRPr>
          </a:p>
        </p:txBody>
      </p:sp>
      <p:sp>
        <p:nvSpPr>
          <p:cNvPr id="1031173" name="AutoShape 5"/>
          <p:cNvSpPr>
            <a:spLocks/>
          </p:cNvSpPr>
          <p:nvPr/>
        </p:nvSpPr>
        <p:spPr bwMode="auto">
          <a:xfrm>
            <a:off x="1477963" y="18780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4" name="AutoShape 6"/>
          <p:cNvSpPr>
            <a:spLocks/>
          </p:cNvSpPr>
          <p:nvPr/>
        </p:nvSpPr>
        <p:spPr bwMode="auto">
          <a:xfrm flipH="1">
            <a:off x="3768725" y="187801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5" name="Text Box 7"/>
          <p:cNvSpPr txBox="1">
            <a:spLocks noChangeArrowheads="1"/>
          </p:cNvSpPr>
          <p:nvPr/>
        </p:nvSpPr>
        <p:spPr bwMode="auto">
          <a:xfrm>
            <a:off x="4364038" y="1692275"/>
            <a:ext cx="4217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linked-from (A</a:t>
            </a:r>
            <a:r>
              <a:rPr kumimoji="1" lang="en-US" sz="1800" baseline="30000" dirty="0">
                <a:solidFill>
                  <a:srgbClr val="000090"/>
                </a:solidFill>
                <a:latin typeface="Tahoma" charset="0"/>
                <a:cs typeface="+mn-cs"/>
              </a:rPr>
              <a:t>t</a:t>
            </a: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) or links-to matrix (A)?</a:t>
            </a:r>
          </a:p>
          <a:p>
            <a:pPr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column-normalized:</a:t>
            </a:r>
          </a:p>
          <a:p>
            <a:pPr lvl="1"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column x is all that x points to</a:t>
            </a:r>
          </a:p>
          <a:p>
            <a:pPr lvl="1">
              <a:buFontTx/>
              <a:buChar char="•"/>
              <a:defRPr/>
            </a:pPr>
            <a:r>
              <a:rPr kumimoji="1" lang="en-US" sz="1800" dirty="0">
                <a:solidFill>
                  <a:srgbClr val="000090"/>
                </a:solidFill>
                <a:latin typeface="Tahoma" charset="0"/>
                <a:cs typeface="+mn-cs"/>
              </a:rPr>
              <a:t> sum of column = </a:t>
            </a:r>
            <a:r>
              <a:rPr kumimoji="1" lang="en-US" sz="1800" dirty="0" smtClean="0">
                <a:solidFill>
                  <a:srgbClr val="000090"/>
                </a:solidFill>
                <a:latin typeface="Tahoma" charset="0"/>
                <a:cs typeface="+mn-cs"/>
              </a:rPr>
              <a:t>1</a:t>
            </a:r>
            <a:endParaRPr kumimoji="1" lang="en-US" sz="1800" dirty="0">
              <a:solidFill>
                <a:srgbClr val="000090"/>
              </a:solidFill>
              <a:latin typeface="Tahoma" charset="0"/>
              <a:cs typeface="+mn-cs"/>
            </a:endParaRPr>
          </a:p>
        </p:txBody>
      </p:sp>
      <p:sp>
        <p:nvSpPr>
          <p:cNvPr id="1031176" name="Line 8"/>
          <p:cNvSpPr>
            <a:spLocks noChangeShapeType="1"/>
          </p:cNvSpPr>
          <p:nvPr/>
        </p:nvSpPr>
        <p:spPr bwMode="auto">
          <a:xfrm flipH="1">
            <a:off x="3912878" y="1978658"/>
            <a:ext cx="519112" cy="263525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177" name="Oval 9"/>
          <p:cNvSpPr>
            <a:spLocks noChangeArrowheads="1"/>
          </p:cNvSpPr>
          <p:nvPr/>
        </p:nvSpPr>
        <p:spPr bwMode="auto">
          <a:xfrm>
            <a:off x="5373688" y="419576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31178" name="Oval 10"/>
          <p:cNvSpPr>
            <a:spLocks noChangeArrowheads="1"/>
          </p:cNvSpPr>
          <p:nvPr/>
        </p:nvSpPr>
        <p:spPr bwMode="auto">
          <a:xfrm>
            <a:off x="8212138" y="419576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31179" name="Oval 11"/>
          <p:cNvSpPr>
            <a:spLocks noChangeArrowheads="1"/>
          </p:cNvSpPr>
          <p:nvPr/>
        </p:nvSpPr>
        <p:spPr bwMode="auto">
          <a:xfrm>
            <a:off x="6689725" y="57165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31180" name="AutoShape 12"/>
          <p:cNvCxnSpPr>
            <a:cxnSpLocks noChangeShapeType="1"/>
            <a:stCxn id="1031177" idx="6"/>
            <a:endCxn id="1031177" idx="2"/>
          </p:cNvCxnSpPr>
          <p:nvPr/>
        </p:nvCxnSpPr>
        <p:spPr bwMode="auto">
          <a:xfrm flipH="1">
            <a:off x="5373688" y="4530725"/>
            <a:ext cx="688975" cy="1588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1" name="AutoShape 13"/>
          <p:cNvCxnSpPr>
            <a:cxnSpLocks noChangeShapeType="1"/>
            <a:stCxn id="1031177" idx="4"/>
            <a:endCxn id="1031179" idx="1"/>
          </p:cNvCxnSpPr>
          <p:nvPr/>
        </p:nvCxnSpPr>
        <p:spPr bwMode="auto">
          <a:xfrm>
            <a:off x="5718175" y="4865688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2" name="AutoShape 14"/>
          <p:cNvCxnSpPr>
            <a:cxnSpLocks noChangeShapeType="1"/>
            <a:stCxn id="1031179" idx="2"/>
            <a:endCxn id="1031177" idx="3"/>
          </p:cNvCxnSpPr>
          <p:nvPr/>
        </p:nvCxnSpPr>
        <p:spPr bwMode="auto">
          <a:xfrm rot="10800000">
            <a:off x="5475288" y="4767263"/>
            <a:ext cx="1214437" cy="12842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3" name="AutoShape 15"/>
          <p:cNvCxnSpPr>
            <a:cxnSpLocks noChangeShapeType="1"/>
            <a:stCxn id="1031178" idx="3"/>
            <a:endCxn id="1031179" idx="7"/>
          </p:cNvCxnSpPr>
          <p:nvPr/>
        </p:nvCxnSpPr>
        <p:spPr bwMode="auto">
          <a:xfrm flipH="1">
            <a:off x="7277100" y="4767263"/>
            <a:ext cx="1036638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1184" name="AutoShape 16"/>
          <p:cNvCxnSpPr>
            <a:cxnSpLocks noChangeShapeType="1"/>
            <a:stCxn id="1031179" idx="6"/>
            <a:endCxn id="1031178" idx="4"/>
          </p:cNvCxnSpPr>
          <p:nvPr/>
        </p:nvCxnSpPr>
        <p:spPr bwMode="auto">
          <a:xfrm flipV="1">
            <a:off x="7378700" y="4865688"/>
            <a:ext cx="1177925" cy="1185862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31185" name="Text Box 17"/>
          <p:cNvSpPr txBox="1">
            <a:spLocks noChangeArrowheads="1"/>
          </p:cNvSpPr>
          <p:nvPr/>
        </p:nvSpPr>
        <p:spPr bwMode="auto">
          <a:xfrm>
            <a:off x="617538" y="3949700"/>
            <a:ext cx="475615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  <a:latin typeface="Tahoma" charset="0"/>
                <a:cs typeface="+mn-cs"/>
              </a:rPr>
              <a:t>r:</a:t>
            </a:r>
          </a:p>
          <a:p>
            <a:pPr>
              <a:defRPr/>
            </a:pPr>
            <a:r>
              <a:rPr lang="en-US" sz="2400" u="sng" dirty="0" smtClean="0">
                <a:solidFill>
                  <a:schemeClr val="accent1"/>
                </a:solidFill>
                <a:latin typeface="Tahoma" charset="0"/>
                <a:cs typeface="+mn-cs"/>
              </a:rPr>
              <a:t>1	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2	</a:t>
            </a:r>
            <a:r>
              <a:rPr lang="en-US" sz="2400" u="sng" dirty="0" smtClean="0">
                <a:solidFill>
                  <a:schemeClr val="accent1"/>
                </a:solidFill>
                <a:latin typeface="Tahoma" charset="0"/>
                <a:cs typeface="+mn-cs"/>
              </a:rPr>
              <a:t>	3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      </a:t>
            </a:r>
            <a:r>
              <a:rPr lang="en-US" sz="2400" u="sng" dirty="0" err="1">
                <a:solidFill>
                  <a:schemeClr val="accent1"/>
                </a:solidFill>
                <a:latin typeface="Tahoma" charset="0"/>
                <a:cs typeface="+mn-cs"/>
              </a:rPr>
              <a:t>fixpoint</a:t>
            </a:r>
            <a:r>
              <a:rPr lang="en-US" sz="2400" u="sng" dirty="0">
                <a:solidFill>
                  <a:schemeClr val="accent1"/>
                </a:solidFill>
                <a:latin typeface="Tahoma" charset="0"/>
                <a:cs typeface="+mn-cs"/>
              </a:rPr>
              <a:t>	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1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5</a:t>
            </a:r>
            <a:r>
              <a:rPr lang="en-US" sz="2400" i="1" dirty="0">
                <a:cs typeface="+mn-cs"/>
              </a:rPr>
              <a:t>/4	</a:t>
            </a:r>
            <a:r>
              <a:rPr lang="en-US" sz="2400" i="1" dirty="0" smtClean="0">
                <a:cs typeface="+mn-cs"/>
              </a:rPr>
              <a:t>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6</a:t>
            </a:r>
            <a:r>
              <a:rPr lang="en-US" sz="2400" i="1" dirty="0">
                <a:cs typeface="+mn-cs"/>
              </a:rPr>
              <a:t>/5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1/2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3/4	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3</a:t>
            </a:r>
            <a:r>
              <a:rPr lang="en-US" sz="2400" i="1" dirty="0">
                <a:cs typeface="+mn-cs"/>
              </a:rPr>
              <a:t>/5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1	</a:t>
            </a:r>
            <a:r>
              <a:rPr lang="en-US" sz="2400" i="1" dirty="0" smtClean="0">
                <a:cs typeface="+mn-cs"/>
              </a:rPr>
              <a:t>	3</a:t>
            </a:r>
            <a:r>
              <a:rPr lang="en-US" sz="2400" i="1" dirty="0">
                <a:cs typeface="+mn-cs"/>
              </a:rPr>
              <a:t>/</a:t>
            </a:r>
            <a:r>
              <a:rPr lang="en-US" sz="2400" i="1" dirty="0" smtClean="0">
                <a:cs typeface="+mn-cs"/>
              </a:rPr>
              <a:t>2	</a:t>
            </a:r>
            <a:r>
              <a:rPr lang="en-US" sz="2400" i="1" dirty="0">
                <a:cs typeface="+mn-cs"/>
              </a:rPr>
              <a:t>	1	</a:t>
            </a:r>
            <a:r>
              <a:rPr lang="en-US" sz="2400" i="1" dirty="0" smtClean="0">
                <a:cs typeface="+mn-cs"/>
              </a:rPr>
              <a:t>   …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6</a:t>
            </a:r>
            <a:r>
              <a:rPr lang="en-US" sz="2400" i="1" dirty="0"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6161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2BDC30-5101-3F46-869F-1B4FE30AA78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Problems: Dead Ends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295400"/>
            <a:ext cx="8967788" cy="4953000"/>
          </a:xfrm>
        </p:spPr>
        <p:txBody>
          <a:bodyPr/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Dead ends: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page without successors has nowhere to send its importance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eventually, what would happen to r?</a:t>
            </a: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Example: </a:t>
            </a:r>
          </a:p>
          <a:p>
            <a:pPr lvl="1"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= 0 </a:t>
            </a: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+ 0 </a:t>
            </a: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r>
              <a:rPr lang="en-US" sz="2200" dirty="0" smtClean="0">
                <a:latin typeface="Times New Roman"/>
                <a:cs typeface="Times New Roman"/>
              </a:rPr>
              <a:t> = 1 </a:t>
            </a:r>
            <a:r>
              <a:rPr lang="en-US" sz="2200" dirty="0" err="1" smtClean="0">
                <a:latin typeface="Times New Roman"/>
                <a:cs typeface="Times New Roman"/>
              </a:rPr>
              <a:t>ra</a:t>
            </a:r>
            <a:r>
              <a:rPr lang="en-US" sz="2200" dirty="0" smtClean="0">
                <a:latin typeface="Times New Roman"/>
                <a:cs typeface="Times New Roman"/>
              </a:rPr>
              <a:t> + 0 </a:t>
            </a:r>
            <a:r>
              <a:rPr lang="en-US" sz="2200" dirty="0" err="1" smtClean="0">
                <a:latin typeface="Times New Roman"/>
                <a:cs typeface="Times New Roman"/>
              </a:rPr>
              <a:t>rb</a:t>
            </a: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endParaRPr lang="en-US" sz="2600" dirty="0" smtClean="0">
              <a:cs typeface="+mn-cs"/>
            </a:endParaRPr>
          </a:p>
          <a:p>
            <a:pPr>
              <a:defRPr/>
            </a:pPr>
            <a:endParaRPr lang="en-US" sz="2600" dirty="0" smtClean="0">
              <a:cs typeface="+mn-cs"/>
            </a:endParaRPr>
          </a:p>
        </p:txBody>
      </p:sp>
      <p:sp>
        <p:nvSpPr>
          <p:cNvPr id="1032196" name="Oval 4"/>
          <p:cNvSpPr>
            <a:spLocks noChangeArrowheads="1"/>
          </p:cNvSpPr>
          <p:nvPr/>
        </p:nvSpPr>
        <p:spPr bwMode="auto">
          <a:xfrm>
            <a:off x="5648325" y="29479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32197" name="Oval 5"/>
          <p:cNvSpPr>
            <a:spLocks noChangeArrowheads="1"/>
          </p:cNvSpPr>
          <p:nvPr/>
        </p:nvSpPr>
        <p:spPr bwMode="auto">
          <a:xfrm>
            <a:off x="8001000" y="2947988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32198" name="Oval 6"/>
          <p:cNvSpPr>
            <a:spLocks noChangeArrowheads="1"/>
          </p:cNvSpPr>
          <p:nvPr/>
        </p:nvSpPr>
        <p:spPr bwMode="auto">
          <a:xfrm>
            <a:off x="6735763" y="4125913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32199" name="AutoShape 7"/>
          <p:cNvCxnSpPr>
            <a:cxnSpLocks noChangeShapeType="1"/>
            <a:stCxn id="1032196" idx="6"/>
            <a:endCxn id="1032196" idx="2"/>
          </p:cNvCxnSpPr>
          <p:nvPr/>
        </p:nvCxnSpPr>
        <p:spPr bwMode="auto">
          <a:xfrm flipH="1">
            <a:off x="5648325" y="3282950"/>
            <a:ext cx="688975" cy="1588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0" name="AutoShape 8"/>
          <p:cNvCxnSpPr>
            <a:cxnSpLocks noChangeShapeType="1"/>
            <a:stCxn id="1032196" idx="4"/>
            <a:endCxn id="1032198" idx="1"/>
          </p:cNvCxnSpPr>
          <p:nvPr/>
        </p:nvCxnSpPr>
        <p:spPr bwMode="auto">
          <a:xfrm>
            <a:off x="5992813" y="3617913"/>
            <a:ext cx="844550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1" name="AutoShape 9"/>
          <p:cNvCxnSpPr>
            <a:cxnSpLocks noChangeShapeType="1"/>
            <a:stCxn id="1032198" idx="2"/>
            <a:endCxn id="1032196" idx="3"/>
          </p:cNvCxnSpPr>
          <p:nvPr/>
        </p:nvCxnSpPr>
        <p:spPr bwMode="auto">
          <a:xfrm rot="10800000">
            <a:off x="5749925" y="3519488"/>
            <a:ext cx="985838" cy="9413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2203" name="AutoShape 11"/>
          <p:cNvCxnSpPr>
            <a:cxnSpLocks noChangeShapeType="1"/>
            <a:stCxn id="1032198" idx="6"/>
            <a:endCxn id="1032197" idx="4"/>
          </p:cNvCxnSpPr>
          <p:nvPr/>
        </p:nvCxnSpPr>
        <p:spPr bwMode="auto">
          <a:xfrm flipV="1">
            <a:off x="7424738" y="3617913"/>
            <a:ext cx="920750" cy="842962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32212" name="Oval 20"/>
          <p:cNvSpPr>
            <a:spLocks noChangeArrowheads="1"/>
          </p:cNvSpPr>
          <p:nvPr/>
        </p:nvSpPr>
        <p:spPr bwMode="auto">
          <a:xfrm>
            <a:off x="2155825" y="39274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a</a:t>
            </a:r>
          </a:p>
        </p:txBody>
      </p:sp>
      <p:sp>
        <p:nvSpPr>
          <p:cNvPr id="1032213" name="Oval 21"/>
          <p:cNvSpPr>
            <a:spLocks noChangeArrowheads="1"/>
          </p:cNvSpPr>
          <p:nvPr/>
        </p:nvSpPr>
        <p:spPr bwMode="auto">
          <a:xfrm>
            <a:off x="3790950" y="39274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b</a:t>
            </a:r>
          </a:p>
        </p:txBody>
      </p:sp>
      <p:cxnSp>
        <p:nvCxnSpPr>
          <p:cNvPr id="1032215" name="AutoShape 23"/>
          <p:cNvCxnSpPr>
            <a:cxnSpLocks noChangeShapeType="1"/>
            <a:stCxn id="1032212" idx="6"/>
            <a:endCxn id="1032213" idx="2"/>
          </p:cNvCxnSpPr>
          <p:nvPr/>
        </p:nvCxnSpPr>
        <p:spPr bwMode="auto">
          <a:xfrm>
            <a:off x="2844800" y="4262438"/>
            <a:ext cx="946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17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Announcement </a:t>
            </a:r>
            <a:endParaRPr lang="en-US" sz="38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Project proposal due tonight 11:59 pm on TEACH.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Assignment 1 is posted 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ue on January 29</a:t>
            </a:r>
            <a:r>
              <a:rPr lang="en-US" sz="2400" baseline="30000" dirty="0" smtClean="0">
                <a:latin typeface="Times New Roman"/>
                <a:cs typeface="Times New Roman"/>
              </a:rPr>
              <a:t>th</a:t>
            </a:r>
            <a:r>
              <a:rPr lang="en-US" sz="2400" dirty="0" smtClean="0">
                <a:latin typeface="Times New Roman"/>
                <a:cs typeface="Times New Roman"/>
              </a:rPr>
              <a:t> at 11:59 pm.</a:t>
            </a:r>
          </a:p>
          <a:p>
            <a:r>
              <a:rPr lang="en-US" sz="2800" dirty="0" smtClean="0">
                <a:latin typeface="Times New Roman"/>
                <a:ea typeface="ＭＳ Ｐゴシック" charset="0"/>
                <a:cs typeface="Times New Roman"/>
              </a:rPr>
              <a:t>Many reviews have very good questions</a:t>
            </a:r>
          </a:p>
          <a:p>
            <a:pPr lvl="1"/>
            <a:r>
              <a:rPr lang="en-US" dirty="0" smtClean="0">
                <a:latin typeface="Times New Roman"/>
                <a:ea typeface="ＭＳ Ｐゴシック" charset="0"/>
                <a:cs typeface="Times New Roman"/>
              </a:rPr>
              <a:t>some reviews do not include any question.</a:t>
            </a:r>
          </a:p>
          <a:p>
            <a:pPr lvl="2"/>
            <a:r>
              <a:rPr lang="en-US" dirty="0" smtClean="0">
                <a:latin typeface="Times New Roman"/>
                <a:ea typeface="ＭＳ Ｐゴシック" charset="0"/>
                <a:cs typeface="Times New Roman"/>
              </a:rPr>
              <a:t>they will lose some points</a:t>
            </a:r>
            <a:r>
              <a:rPr lang="en-US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ea typeface="ＭＳ Ｐゴシック" charset="0"/>
                <a:cs typeface="Times New Roman"/>
              </a:rPr>
              <a:t>No class on Thursday. </a:t>
            </a:r>
          </a:p>
          <a:p>
            <a:r>
              <a:rPr lang="en-US" dirty="0" err="1">
                <a:latin typeface="Times New Roman"/>
                <a:ea typeface="ＭＳ Ｐゴシック" charset="0"/>
                <a:cs typeface="Times New Roman"/>
              </a:rPr>
              <a:t>Arash’s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office hour on Thursday canceled.</a:t>
            </a:r>
          </a:p>
          <a:p>
            <a:pPr lvl="1"/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make up office hour on Wednesday 1/28 3:00-4:00pm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B5F3B4-EC91-C94E-B98C-BB482EA72F3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1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Problems: Spider Trap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55" y="1295400"/>
            <a:ext cx="9166225" cy="495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Spider traps: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group of pages without out-of-group links will trap a spider inside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what would happen to r?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19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Example: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= 1/2 </a:t>
            </a: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+ 0 </a:t>
            </a: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r>
              <a:rPr lang="en-US" sz="2000" dirty="0" smtClean="0">
                <a:latin typeface="Times New Roman"/>
                <a:cs typeface="Times New Roman"/>
              </a:rPr>
              <a:t> = 1/2 </a:t>
            </a:r>
            <a:r>
              <a:rPr lang="en-US" sz="2000" dirty="0" err="1" smtClean="0">
                <a:latin typeface="Times New Roman"/>
                <a:cs typeface="Times New Roman"/>
              </a:rPr>
              <a:t>ra</a:t>
            </a:r>
            <a:r>
              <a:rPr lang="en-US" sz="2000" dirty="0" smtClean="0">
                <a:latin typeface="Times New Roman"/>
                <a:cs typeface="Times New Roman"/>
              </a:rPr>
              <a:t> + 1 </a:t>
            </a:r>
            <a:r>
              <a:rPr lang="en-US" sz="2000" dirty="0" err="1" smtClean="0">
                <a:latin typeface="Times New Roman"/>
                <a:cs typeface="Times New Roman"/>
              </a:rPr>
              <a:t>rb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1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100" dirty="0" smtClean="0">
                <a:latin typeface="Times New Roman"/>
                <a:cs typeface="Times New Roman"/>
              </a:rPr>
              <a:t>Solutions??</a:t>
            </a:r>
          </a:p>
          <a:p>
            <a:pPr lvl="1">
              <a:lnSpc>
                <a:spcPct val="80000"/>
              </a:lnSpc>
              <a:defRPr/>
            </a:pPr>
            <a:endParaRPr lang="en-US" sz="1800" dirty="0" smtClean="0"/>
          </a:p>
        </p:txBody>
      </p:sp>
      <p:sp>
        <p:nvSpPr>
          <p:cNvPr id="1047563" name="Oval 11"/>
          <p:cNvSpPr>
            <a:spLocks noChangeArrowheads="1"/>
          </p:cNvSpPr>
          <p:nvPr/>
        </p:nvSpPr>
        <p:spPr bwMode="auto">
          <a:xfrm>
            <a:off x="5281613" y="27432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47564" name="Oval 12"/>
          <p:cNvSpPr>
            <a:spLocks noChangeArrowheads="1"/>
          </p:cNvSpPr>
          <p:nvPr/>
        </p:nvSpPr>
        <p:spPr bwMode="auto">
          <a:xfrm>
            <a:off x="7634288" y="27432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47565" name="Oval 13"/>
          <p:cNvSpPr>
            <a:spLocks noChangeArrowheads="1"/>
          </p:cNvSpPr>
          <p:nvPr/>
        </p:nvSpPr>
        <p:spPr bwMode="auto">
          <a:xfrm>
            <a:off x="6369050" y="38735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47566" name="AutoShape 14"/>
          <p:cNvCxnSpPr>
            <a:cxnSpLocks noChangeShapeType="1"/>
            <a:stCxn id="1047563" idx="6"/>
            <a:endCxn id="1047563" idx="2"/>
          </p:cNvCxnSpPr>
          <p:nvPr/>
        </p:nvCxnSpPr>
        <p:spPr bwMode="auto">
          <a:xfrm flipH="1">
            <a:off x="5281613" y="307816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7" name="AutoShape 15"/>
          <p:cNvCxnSpPr>
            <a:cxnSpLocks noChangeShapeType="1"/>
            <a:stCxn id="1047563" idx="4"/>
            <a:endCxn id="1047565" idx="1"/>
          </p:cNvCxnSpPr>
          <p:nvPr/>
        </p:nvCxnSpPr>
        <p:spPr bwMode="auto">
          <a:xfrm>
            <a:off x="5626100" y="3413125"/>
            <a:ext cx="8445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8" name="AutoShape 16"/>
          <p:cNvCxnSpPr>
            <a:cxnSpLocks noChangeShapeType="1"/>
            <a:stCxn id="1047565" idx="2"/>
            <a:endCxn id="1047563" idx="3"/>
          </p:cNvCxnSpPr>
          <p:nvPr/>
        </p:nvCxnSpPr>
        <p:spPr bwMode="auto">
          <a:xfrm rot="10800000">
            <a:off x="5383213" y="3314700"/>
            <a:ext cx="985837" cy="8937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69" name="AutoShape 17"/>
          <p:cNvCxnSpPr>
            <a:cxnSpLocks noChangeShapeType="1"/>
            <a:stCxn id="1047565" idx="6"/>
            <a:endCxn id="1047564" idx="4"/>
          </p:cNvCxnSpPr>
          <p:nvPr/>
        </p:nvCxnSpPr>
        <p:spPr bwMode="auto">
          <a:xfrm flipV="1">
            <a:off x="7058025" y="3413125"/>
            <a:ext cx="920750" cy="79533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0" name="AutoShape 18"/>
          <p:cNvCxnSpPr>
            <a:cxnSpLocks noChangeShapeType="1"/>
            <a:stCxn id="1047564" idx="6"/>
            <a:endCxn id="1047564" idx="0"/>
          </p:cNvCxnSpPr>
          <p:nvPr/>
        </p:nvCxnSpPr>
        <p:spPr bwMode="auto">
          <a:xfrm flipH="1" flipV="1">
            <a:off x="7978775" y="2743200"/>
            <a:ext cx="344488" cy="334963"/>
          </a:xfrm>
          <a:prstGeom prst="curvedConnector4">
            <a:avLst>
              <a:gd name="adj1" fmla="val -135949"/>
              <a:gd name="adj2" fmla="val 25213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47571" name="Oval 19"/>
          <p:cNvSpPr>
            <a:spLocks noChangeArrowheads="1"/>
          </p:cNvSpPr>
          <p:nvPr/>
        </p:nvSpPr>
        <p:spPr bwMode="auto">
          <a:xfrm>
            <a:off x="1949450" y="34671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a</a:t>
            </a:r>
          </a:p>
        </p:txBody>
      </p:sp>
      <p:sp>
        <p:nvSpPr>
          <p:cNvPr id="1047572" name="Oval 20"/>
          <p:cNvSpPr>
            <a:spLocks noChangeArrowheads="1"/>
          </p:cNvSpPr>
          <p:nvPr/>
        </p:nvSpPr>
        <p:spPr bwMode="auto">
          <a:xfrm>
            <a:off x="3584575" y="346710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b</a:t>
            </a:r>
          </a:p>
        </p:txBody>
      </p:sp>
      <p:cxnSp>
        <p:nvCxnSpPr>
          <p:cNvPr id="1047573" name="AutoShape 21"/>
          <p:cNvCxnSpPr>
            <a:cxnSpLocks noChangeShapeType="1"/>
            <a:stCxn id="1047571" idx="6"/>
            <a:endCxn id="1047572" idx="2"/>
          </p:cNvCxnSpPr>
          <p:nvPr/>
        </p:nvCxnSpPr>
        <p:spPr bwMode="auto">
          <a:xfrm>
            <a:off x="2638425" y="3802063"/>
            <a:ext cx="946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5" name="AutoShape 23"/>
          <p:cNvCxnSpPr>
            <a:cxnSpLocks noChangeShapeType="1"/>
            <a:stCxn id="1047572" idx="6"/>
            <a:endCxn id="1047572" idx="1"/>
          </p:cNvCxnSpPr>
          <p:nvPr/>
        </p:nvCxnSpPr>
        <p:spPr bwMode="auto">
          <a:xfrm flipH="1" flipV="1">
            <a:off x="3686175" y="3565525"/>
            <a:ext cx="587375" cy="236538"/>
          </a:xfrm>
          <a:prstGeom prst="curvedConnector4">
            <a:avLst>
              <a:gd name="adj1" fmla="val -51083"/>
              <a:gd name="adj2" fmla="val 33624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47576" name="AutoShape 24"/>
          <p:cNvCxnSpPr>
            <a:cxnSpLocks noChangeShapeType="1"/>
            <a:stCxn id="1047571" idx="6"/>
            <a:endCxn id="1047571" idx="1"/>
          </p:cNvCxnSpPr>
          <p:nvPr/>
        </p:nvCxnSpPr>
        <p:spPr bwMode="auto">
          <a:xfrm flipH="1" flipV="1">
            <a:off x="2051050" y="3565525"/>
            <a:ext cx="587375" cy="236538"/>
          </a:xfrm>
          <a:prstGeom prst="curvedConnector4">
            <a:avLst>
              <a:gd name="adj1" fmla="val -38917"/>
              <a:gd name="adj2" fmla="val 316106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967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AE45F-F324-204C-8F0A-6D7E66BD1B6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4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539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Solutions: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surfer</a:t>
            </a:r>
            <a:r>
              <a:rPr lang="ja-JP" alt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’</a:t>
            </a:r>
            <a:r>
              <a:rPr lang="en-US" altLang="ja-JP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 random </a:t>
            </a:r>
            <a:r>
              <a:rPr lang="en-US" altLang="ja-JP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j</a:t>
            </a:r>
            <a:r>
              <a:rPr lang="en-US" altLang="ja-JP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ump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485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Surfer can randomly jump to a new page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without following links</a:t>
            </a:r>
          </a:p>
          <a:p>
            <a:pPr lvl="1"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d: damping factor (set to .85 in paper)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model the probability of randomly jumping to this page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another interpretation:</a:t>
            </a:r>
          </a:p>
          <a:p>
            <a:pPr lvl="3">
              <a:defRPr/>
            </a:pPr>
            <a:r>
              <a:rPr lang="ja-JP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tax</a:t>
            </a:r>
            <a:r>
              <a:rPr lang="ja-JP" altLang="en-US" dirty="0" smtClean="0">
                <a:latin typeface="Times New Roman"/>
                <a:cs typeface="Times New Roman"/>
              </a:rPr>
              <a:t>”</a:t>
            </a:r>
            <a:r>
              <a:rPr lang="en-US" dirty="0" smtClean="0">
                <a:latin typeface="Times New Roman"/>
                <a:cs typeface="Times New Roman"/>
              </a:rPr>
              <a:t> importance of each page and distribute to all pages 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Teleportation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48588" name="Rectangle 2060"/>
          <p:cNvSpPr>
            <a:spLocks noChangeArrowheads="1"/>
          </p:cNvSpPr>
          <p:nvPr/>
        </p:nvSpPr>
        <p:spPr bwMode="auto">
          <a:xfrm>
            <a:off x="914135" y="2838450"/>
            <a:ext cx="736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PR(A) = (1-d) + d (PR(T1)/C(T1) + ... + PR(</a:t>
            </a:r>
            <a:r>
              <a:rPr lang="en-US" sz="2400" i="1" dirty="0" err="1">
                <a:cs typeface="+mn-cs"/>
              </a:rPr>
              <a:t>Tn</a:t>
            </a:r>
            <a:r>
              <a:rPr lang="en-US" sz="2400" i="1" dirty="0">
                <a:cs typeface="+mn-cs"/>
              </a:rPr>
              <a:t>)/C(</a:t>
            </a:r>
            <a:r>
              <a:rPr lang="en-US" sz="2400" i="1" dirty="0" err="1">
                <a:cs typeface="+mn-cs"/>
              </a:rPr>
              <a:t>Tn</a:t>
            </a:r>
            <a:r>
              <a:rPr lang="en-US" sz="2400" i="1" dirty="0">
                <a:cs typeface="+mn-cs"/>
              </a:rPr>
              <a:t>))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9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E7B69-C8F1-0B4B-B6EF-0EF1F56BFF9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2545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Anti-Spamming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827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Spamming: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attempt to create artifacts to </a:t>
            </a:r>
            <a:r>
              <a:rPr lang="ja-JP" altLang="en-US" sz="2200" dirty="0" smtClean="0">
                <a:latin typeface="Times New Roman"/>
                <a:cs typeface="Times New Roman"/>
              </a:rPr>
              <a:t>“</a:t>
            </a:r>
            <a:r>
              <a:rPr lang="en-US" sz="2200" dirty="0" smtClean="0">
                <a:latin typeface="Times New Roman"/>
                <a:cs typeface="Times New Roman"/>
              </a:rPr>
              <a:t>please</a:t>
            </a:r>
            <a:r>
              <a:rPr lang="ja-JP" altLang="en-US" sz="2200" dirty="0" smtClean="0">
                <a:latin typeface="Times New Roman"/>
                <a:cs typeface="Times New Roman"/>
              </a:rPr>
              <a:t>”</a:t>
            </a:r>
            <a:r>
              <a:rPr lang="en-US" sz="2200" dirty="0" smtClean="0">
                <a:latin typeface="Times New Roman"/>
                <a:cs typeface="Times New Roman"/>
              </a:rPr>
              <a:t> search engines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so that ranking will be high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e.g., commercial </a:t>
            </a:r>
            <a:r>
              <a:rPr lang="ja-JP" altLang="en-US" sz="2200" dirty="0" smtClean="0">
                <a:latin typeface="Times New Roman"/>
                <a:cs typeface="Times New Roman"/>
              </a:rPr>
              <a:t>“</a:t>
            </a:r>
            <a:r>
              <a:rPr lang="en-US" sz="2200" dirty="0" smtClean="0">
                <a:latin typeface="Times New Roman"/>
                <a:cs typeface="Times New Roman"/>
              </a:rPr>
              <a:t>search engine optimization service</a:t>
            </a:r>
            <a:r>
              <a:rPr lang="ja-JP" altLang="en-US" sz="2200" dirty="0" smtClean="0">
                <a:latin typeface="Times New Roman"/>
                <a:cs typeface="Times New Roman"/>
              </a:rPr>
              <a:t>”</a:t>
            </a: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Google anti-spam device: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unlike other search engines, tends to believe what others say about you</a:t>
            </a:r>
          </a:p>
          <a:p>
            <a:pPr lvl="2"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by links and anchor texts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recursive importance also works: </a:t>
            </a:r>
          </a:p>
          <a:p>
            <a:pPr lvl="2"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importance (not just links) propagate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Still, not perfect </a:t>
            </a:r>
            <a:r>
              <a:rPr lang="en-US" sz="2200" dirty="0" smtClean="0">
                <a:latin typeface="Times New Roman"/>
                <a:cs typeface="Times New Roman"/>
              </a:rPr>
              <a:t>solution</a:t>
            </a:r>
            <a:r>
              <a:rPr lang="en-US" sz="2200" dirty="0" smtClean="0">
                <a:latin typeface="Times New Roman"/>
                <a:cs typeface="Times New Roman"/>
              </a:rPr>
              <a:t>: suggestions?</a:t>
            </a:r>
            <a:endParaRPr lang="en-US" sz="2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257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284D98-BC74-E14F-9385-A0036F6C56C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Hub/ Authority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versus PageRank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As </a:t>
            </a:r>
            <a:r>
              <a:rPr lang="ja-JP" altLang="en-US" sz="2800" dirty="0" smtClean="0">
                <a:latin typeface="Times New Roman"/>
                <a:cs typeface="Times New Roman"/>
              </a:rPr>
              <a:t>“</a:t>
            </a:r>
            <a:r>
              <a:rPr lang="en-US" sz="2800" dirty="0" smtClean="0">
                <a:latin typeface="Times New Roman"/>
                <a:cs typeface="Times New Roman"/>
              </a:rPr>
              <a:t>refining service</a:t>
            </a:r>
            <a:r>
              <a:rPr lang="ja-JP" altLang="en-US" sz="2800" dirty="0" smtClean="0">
                <a:latin typeface="Times New Roman"/>
                <a:cs typeface="Times New Roman"/>
              </a:rPr>
              <a:t>”</a:t>
            </a:r>
            <a:r>
              <a:rPr lang="en-US" sz="2800" dirty="0" smtClean="0">
                <a:latin typeface="Times New Roman"/>
                <a:cs typeface="Times New Roman"/>
              </a:rPr>
              <a:t> for extra time to process</a:t>
            </a:r>
          </a:p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As an add-on to existing search engines</a:t>
            </a:r>
          </a:p>
          <a:p>
            <a:pPr>
              <a:defRPr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278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284D98-BC74-E14F-9385-A0036F6C56C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PageRank and Hub/Authority influence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Connected DB/DM with links analysis 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Rumored that Google paper rejected for </a:t>
            </a:r>
            <a:r>
              <a:rPr lang="en-US" sz="2400" i="1" dirty="0" smtClean="0">
                <a:latin typeface="Times New Roman"/>
                <a:cs typeface="Times New Roman"/>
              </a:rPr>
              <a:t>“not being original”</a:t>
            </a:r>
            <a:r>
              <a:rPr lang="en-US" sz="2400" dirty="0" smtClean="0">
                <a:latin typeface="Times New Roman"/>
                <a:cs typeface="Times New Roman"/>
              </a:rPr>
              <a:t>!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Basic blocks </a:t>
            </a:r>
            <a:r>
              <a:rPr lang="en-US" sz="2400" dirty="0" smtClean="0">
                <a:latin typeface="Times New Roman"/>
                <a:cs typeface="Times New Roman"/>
              </a:rPr>
              <a:t>of modern link analysis algorithms</a:t>
            </a:r>
          </a:p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Web, social networks, biological networks, …</a:t>
            </a:r>
          </a:p>
          <a:p>
            <a:pPr lvl="1">
              <a:defRPr/>
            </a:pPr>
            <a:r>
              <a:rPr lang="en-US" sz="2600" dirty="0">
                <a:latin typeface="Times New Roman"/>
                <a:cs typeface="Times New Roman"/>
              </a:rPr>
              <a:t>i</a:t>
            </a:r>
            <a:r>
              <a:rPr lang="en-US" sz="2600" dirty="0" smtClean="0">
                <a:latin typeface="Times New Roman"/>
                <a:cs typeface="Times New Roman"/>
              </a:rPr>
              <a:t>nformation network, graph DB </a:t>
            </a:r>
          </a:p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Typical problems</a:t>
            </a:r>
          </a:p>
          <a:p>
            <a:pPr lvl="1"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finding similar nodes (items)</a:t>
            </a:r>
          </a:p>
          <a:p>
            <a:pPr lvl="1"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community detection / node clustering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…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500" dirty="0" smtClean="0">
                <a:latin typeface="Times New Roman"/>
                <a:cs typeface="Times New Roman"/>
              </a:rPr>
              <a:t>More in SIGMOD</a:t>
            </a:r>
            <a:r>
              <a:rPr lang="en-US" sz="2500" dirty="0">
                <a:latin typeface="Times New Roman"/>
                <a:cs typeface="Times New Roman"/>
              </a:rPr>
              <a:t>, VLDB, ICDE, </a:t>
            </a:r>
            <a:r>
              <a:rPr lang="en-US" sz="2500" dirty="0" smtClean="0">
                <a:latin typeface="Times New Roman"/>
                <a:cs typeface="Times New Roman"/>
              </a:rPr>
              <a:t>KDD, EDBT conference…</a:t>
            </a:r>
            <a:endParaRPr lang="en-US" sz="2500" dirty="0">
              <a:latin typeface="Times New Roman"/>
              <a:cs typeface="Times New Roman"/>
            </a:endParaRPr>
          </a:p>
          <a:p>
            <a:pPr marL="457200" lvl="1" indent="0">
              <a:buNone/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defRPr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843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CC14B-E712-034D-B544-105447FDA3D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Web 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as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 database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Active and challenging research area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Information extraction 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finding entities and relationships from pages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Information integration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integrating data from multiple websites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Easier to use query interfaces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Natural-language queries/ question answering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More in WWW, SIGMOD, VLDB, ICDE, WWW, …</a:t>
            </a:r>
          </a:p>
        </p:txBody>
      </p:sp>
    </p:spTree>
    <p:extLst>
      <p:ext uri="{BB962C8B-B14F-4D97-AF65-F5344CB8AC3E}">
        <p14:creationId xmlns:p14="http://schemas.microsoft.com/office/powerpoint/2010/main" val="319772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E7B69-C8F1-0B4B-B6EF-0EF1F56BFF9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2545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Your questions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827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Other factors, such as location </a:t>
            </a:r>
            <a:r>
              <a:rPr lang="en-US" sz="2600" dirty="0">
                <a:latin typeface="Times New Roman"/>
                <a:cs typeface="Times New Roman"/>
              </a:rPr>
              <a:t>of the link in the </a:t>
            </a:r>
            <a:r>
              <a:rPr lang="en-US" sz="2600" dirty="0" smtClean="0">
                <a:latin typeface="Times New Roman"/>
                <a:cs typeface="Times New Roman"/>
              </a:rPr>
              <a:t>page</a:t>
            </a: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How to be fair toward new pages?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Losing information by eliminating dangling pages</a:t>
            </a: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Idea of PageRank fo</a:t>
            </a:r>
            <a:r>
              <a:rPr lang="en-US" sz="2600" dirty="0" smtClean="0">
                <a:latin typeface="Times New Roman"/>
                <a:cs typeface="Times New Roman"/>
              </a:rPr>
              <a:t>r other data models</a:t>
            </a: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Dealing with evolution of Web structure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Dynamic Web pages (Java script, …)</a:t>
            </a:r>
            <a:endParaRPr lang="en-US" sz="26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How to store the links structure?</a:t>
            </a:r>
            <a:endParaRPr lang="en-US" sz="2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32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E7B69-C8F1-0B4B-B6EF-0EF1F56BFF9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2545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What you should know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827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Web data and query model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PageRank formula and algorithm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Dead ends and spider traps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Teleportation</a:t>
            </a:r>
          </a:p>
        </p:txBody>
      </p:sp>
    </p:spTree>
    <p:extLst>
      <p:ext uri="{BB962C8B-B14F-4D97-AF65-F5344CB8AC3E}">
        <p14:creationId xmlns:p14="http://schemas.microsoft.com/office/powerpoint/2010/main" val="322232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E7B69-C8F1-0B4B-B6EF-0EF1F56BFF9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2545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Next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827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Database system implementation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DBMS architecture, storage, and access methods</a:t>
            </a:r>
            <a:endParaRPr lang="en-US" sz="22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You have two papers to review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rather short papers!</a:t>
            </a:r>
            <a:endParaRPr lang="en-US" sz="22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13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0ED14-8142-3049-ACEB-1395CE11F1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How </a:t>
            </a:r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the Web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different </a:t>
            </a:r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from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 database of documents?</a:t>
            </a:r>
            <a:endParaRPr lang="en-US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35269" name="Oval 5"/>
          <p:cNvSpPr>
            <a:spLocks noChangeArrowheads="1"/>
          </p:cNvSpPr>
          <p:nvPr/>
        </p:nvSpPr>
        <p:spPr bwMode="auto">
          <a:xfrm>
            <a:off x="528638" y="1953395"/>
            <a:ext cx="4100512" cy="38830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78" name="Oval 14"/>
          <p:cNvSpPr>
            <a:spLocks noChangeArrowheads="1"/>
          </p:cNvSpPr>
          <p:nvPr/>
        </p:nvSpPr>
        <p:spPr bwMode="auto">
          <a:xfrm>
            <a:off x="1592263" y="258963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79" name="Oval 15"/>
          <p:cNvSpPr>
            <a:spLocks noChangeArrowheads="1"/>
          </p:cNvSpPr>
          <p:nvPr/>
        </p:nvSpPr>
        <p:spPr bwMode="auto">
          <a:xfrm>
            <a:off x="1122363" y="324209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0" name="Oval 16"/>
          <p:cNvSpPr>
            <a:spLocks noChangeArrowheads="1"/>
          </p:cNvSpPr>
          <p:nvPr/>
        </p:nvSpPr>
        <p:spPr bwMode="auto">
          <a:xfrm>
            <a:off x="2425700" y="2724573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1" name="Oval 17"/>
          <p:cNvSpPr>
            <a:spLocks noChangeArrowheads="1"/>
          </p:cNvSpPr>
          <p:nvPr/>
        </p:nvSpPr>
        <p:spPr bwMode="auto">
          <a:xfrm>
            <a:off x="1568450" y="462163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2" name="Oval 18"/>
          <p:cNvSpPr>
            <a:spLocks noChangeArrowheads="1"/>
          </p:cNvSpPr>
          <p:nvPr/>
        </p:nvSpPr>
        <p:spPr bwMode="auto">
          <a:xfrm>
            <a:off x="1100138" y="382153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3" name="Oval 19"/>
          <p:cNvSpPr>
            <a:spLocks noChangeArrowheads="1"/>
          </p:cNvSpPr>
          <p:nvPr/>
        </p:nvSpPr>
        <p:spPr bwMode="auto">
          <a:xfrm>
            <a:off x="3089275" y="3380210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4" name="Oval 20"/>
          <p:cNvSpPr>
            <a:spLocks noChangeArrowheads="1"/>
          </p:cNvSpPr>
          <p:nvPr/>
        </p:nvSpPr>
        <p:spPr bwMode="auto">
          <a:xfrm>
            <a:off x="2911475" y="2478510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5" name="Oval 21"/>
          <p:cNvSpPr>
            <a:spLocks noChangeArrowheads="1"/>
          </p:cNvSpPr>
          <p:nvPr/>
        </p:nvSpPr>
        <p:spPr bwMode="auto">
          <a:xfrm>
            <a:off x="2055813" y="392948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6" name="Oval 22"/>
          <p:cNvSpPr>
            <a:spLocks noChangeArrowheads="1"/>
          </p:cNvSpPr>
          <p:nvPr/>
        </p:nvSpPr>
        <p:spPr bwMode="auto">
          <a:xfrm>
            <a:off x="3122613" y="4413673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7" name="Oval 23"/>
          <p:cNvSpPr>
            <a:spLocks noChangeArrowheads="1"/>
          </p:cNvSpPr>
          <p:nvPr/>
        </p:nvSpPr>
        <p:spPr bwMode="auto">
          <a:xfrm>
            <a:off x="2767013" y="3810423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8" name="Oval 24"/>
          <p:cNvSpPr>
            <a:spLocks noChangeArrowheads="1"/>
          </p:cNvSpPr>
          <p:nvPr/>
        </p:nvSpPr>
        <p:spPr bwMode="auto">
          <a:xfrm>
            <a:off x="2457450" y="4642273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89" name="Oval 25"/>
          <p:cNvSpPr>
            <a:spLocks noChangeArrowheads="1"/>
          </p:cNvSpPr>
          <p:nvPr/>
        </p:nvSpPr>
        <p:spPr bwMode="auto">
          <a:xfrm>
            <a:off x="3232150" y="410569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90" name="Oval 26"/>
          <p:cNvSpPr>
            <a:spLocks noChangeArrowheads="1"/>
          </p:cNvSpPr>
          <p:nvPr/>
        </p:nvSpPr>
        <p:spPr bwMode="auto">
          <a:xfrm>
            <a:off x="2913063" y="5059785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91" name="Oval 27"/>
          <p:cNvSpPr>
            <a:spLocks noChangeArrowheads="1"/>
          </p:cNvSpPr>
          <p:nvPr/>
        </p:nvSpPr>
        <p:spPr bwMode="auto">
          <a:xfrm>
            <a:off x="3611563" y="4175548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292" name="Oval 28"/>
          <p:cNvSpPr>
            <a:spLocks noChangeArrowheads="1"/>
          </p:cNvSpPr>
          <p:nvPr/>
        </p:nvSpPr>
        <p:spPr bwMode="auto">
          <a:xfrm>
            <a:off x="3670300" y="2669010"/>
            <a:ext cx="1333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035293" name="AutoShape 29"/>
          <p:cNvCxnSpPr>
            <a:cxnSpLocks noChangeShapeType="1"/>
            <a:stCxn id="1035278" idx="3"/>
            <a:endCxn id="1035279" idx="7"/>
          </p:cNvCxnSpPr>
          <p:nvPr/>
        </p:nvCxnSpPr>
        <p:spPr bwMode="auto">
          <a:xfrm flipH="1">
            <a:off x="1236663" y="2703935"/>
            <a:ext cx="37465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294" name="AutoShape 30"/>
          <p:cNvCxnSpPr>
            <a:cxnSpLocks noChangeShapeType="1"/>
            <a:stCxn id="1035285" idx="0"/>
            <a:endCxn id="1035281" idx="7"/>
          </p:cNvCxnSpPr>
          <p:nvPr/>
        </p:nvCxnSpPr>
        <p:spPr bwMode="auto">
          <a:xfrm flipH="1">
            <a:off x="1682750" y="3929485"/>
            <a:ext cx="439738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296" name="AutoShape 32"/>
          <p:cNvCxnSpPr>
            <a:cxnSpLocks noChangeShapeType="1"/>
            <a:stCxn id="1035282" idx="6"/>
            <a:endCxn id="1035283" idx="2"/>
          </p:cNvCxnSpPr>
          <p:nvPr/>
        </p:nvCxnSpPr>
        <p:spPr bwMode="auto">
          <a:xfrm flipV="1">
            <a:off x="1233488" y="3446885"/>
            <a:ext cx="1855787" cy="441325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297" name="AutoShape 33"/>
          <p:cNvCxnSpPr>
            <a:cxnSpLocks noChangeShapeType="1"/>
            <a:stCxn id="1035287" idx="3"/>
            <a:endCxn id="1035288" idx="0"/>
          </p:cNvCxnSpPr>
          <p:nvPr/>
        </p:nvCxnSpPr>
        <p:spPr bwMode="auto">
          <a:xfrm rot="5400000">
            <a:off x="2296319" y="4152529"/>
            <a:ext cx="717550" cy="261938"/>
          </a:xfrm>
          <a:prstGeom prst="curvedConnector3">
            <a:avLst>
              <a:gd name="adj1" fmla="val 5132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298" name="AutoShape 34"/>
          <p:cNvCxnSpPr>
            <a:cxnSpLocks noChangeShapeType="1"/>
            <a:stCxn id="1035285" idx="0"/>
            <a:endCxn id="1035288" idx="0"/>
          </p:cNvCxnSpPr>
          <p:nvPr/>
        </p:nvCxnSpPr>
        <p:spPr bwMode="auto">
          <a:xfrm>
            <a:off x="2122488" y="3929485"/>
            <a:ext cx="401637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299" name="AutoShape 35"/>
          <p:cNvCxnSpPr>
            <a:cxnSpLocks noChangeShapeType="1"/>
            <a:stCxn id="1035290" idx="7"/>
            <a:endCxn id="1035286" idx="4"/>
          </p:cNvCxnSpPr>
          <p:nvPr/>
        </p:nvCxnSpPr>
        <p:spPr bwMode="auto">
          <a:xfrm flipV="1">
            <a:off x="3027363" y="4547023"/>
            <a:ext cx="161925" cy="531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0" name="AutoShape 36"/>
          <p:cNvCxnSpPr>
            <a:cxnSpLocks noChangeShapeType="1"/>
            <a:stCxn id="1035291" idx="1"/>
            <a:endCxn id="1035283" idx="5"/>
          </p:cNvCxnSpPr>
          <p:nvPr/>
        </p:nvCxnSpPr>
        <p:spPr bwMode="auto">
          <a:xfrm rot="5400000" flipH="1">
            <a:off x="3067050" y="3631035"/>
            <a:ext cx="700088" cy="427038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1" name="AutoShape 37"/>
          <p:cNvCxnSpPr>
            <a:cxnSpLocks noChangeShapeType="1"/>
            <a:stCxn id="1035280" idx="4"/>
            <a:endCxn id="1035285" idx="7"/>
          </p:cNvCxnSpPr>
          <p:nvPr/>
        </p:nvCxnSpPr>
        <p:spPr bwMode="auto">
          <a:xfrm flipH="1">
            <a:off x="2170113" y="2857923"/>
            <a:ext cx="322262" cy="10906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2" name="AutoShape 38"/>
          <p:cNvCxnSpPr>
            <a:cxnSpLocks noChangeShapeType="1"/>
            <a:stCxn id="1035281" idx="1"/>
            <a:endCxn id="1035282" idx="5"/>
          </p:cNvCxnSpPr>
          <p:nvPr/>
        </p:nvCxnSpPr>
        <p:spPr bwMode="auto">
          <a:xfrm flipH="1" flipV="1">
            <a:off x="1214438" y="3935835"/>
            <a:ext cx="373062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3" name="AutoShape 39"/>
          <p:cNvCxnSpPr>
            <a:cxnSpLocks noChangeShapeType="1"/>
            <a:stCxn id="1035288" idx="6"/>
            <a:endCxn id="1035281" idx="5"/>
          </p:cNvCxnSpPr>
          <p:nvPr/>
        </p:nvCxnSpPr>
        <p:spPr bwMode="auto">
          <a:xfrm flipH="1">
            <a:off x="1682750" y="4708948"/>
            <a:ext cx="908050" cy="26987"/>
          </a:xfrm>
          <a:prstGeom prst="curvedConnector4">
            <a:avLst>
              <a:gd name="adj1" fmla="val 21500"/>
              <a:gd name="adj2" fmla="val 1094116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4" name="AutoShape 40"/>
          <p:cNvCxnSpPr>
            <a:cxnSpLocks noChangeShapeType="1"/>
            <a:stCxn id="1035290" idx="6"/>
            <a:endCxn id="1035291" idx="3"/>
          </p:cNvCxnSpPr>
          <p:nvPr/>
        </p:nvCxnSpPr>
        <p:spPr bwMode="auto">
          <a:xfrm flipV="1">
            <a:off x="3046413" y="4289848"/>
            <a:ext cx="5842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5" name="AutoShape 41"/>
          <p:cNvCxnSpPr>
            <a:cxnSpLocks noChangeShapeType="1"/>
            <a:stCxn id="1035291" idx="7"/>
            <a:endCxn id="1035292" idx="5"/>
          </p:cNvCxnSpPr>
          <p:nvPr/>
        </p:nvCxnSpPr>
        <p:spPr bwMode="auto">
          <a:xfrm flipV="1">
            <a:off x="3725863" y="2783310"/>
            <a:ext cx="58737" cy="14112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6" name="AutoShape 42"/>
          <p:cNvCxnSpPr>
            <a:cxnSpLocks noChangeShapeType="1"/>
            <a:stCxn id="1035292" idx="3"/>
            <a:endCxn id="1035280" idx="7"/>
          </p:cNvCxnSpPr>
          <p:nvPr/>
        </p:nvCxnSpPr>
        <p:spPr bwMode="auto">
          <a:xfrm flipH="1" flipV="1">
            <a:off x="2540000" y="2743623"/>
            <a:ext cx="1149350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7" name="AutoShape 43"/>
          <p:cNvCxnSpPr>
            <a:cxnSpLocks noChangeShapeType="1"/>
            <a:stCxn id="1035283" idx="0"/>
            <a:endCxn id="1035284" idx="4"/>
          </p:cNvCxnSpPr>
          <p:nvPr/>
        </p:nvCxnSpPr>
        <p:spPr bwMode="auto">
          <a:xfrm flipH="1" flipV="1">
            <a:off x="2978150" y="2611860"/>
            <a:ext cx="177800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8" name="AutoShape 44"/>
          <p:cNvCxnSpPr>
            <a:cxnSpLocks noChangeShapeType="1"/>
            <a:stCxn id="1035287" idx="1"/>
            <a:endCxn id="1035278" idx="5"/>
          </p:cNvCxnSpPr>
          <p:nvPr/>
        </p:nvCxnSpPr>
        <p:spPr bwMode="auto">
          <a:xfrm flipH="1" flipV="1">
            <a:off x="1706563" y="2703935"/>
            <a:ext cx="1079500" cy="11255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35309" name="AutoShape 45"/>
          <p:cNvCxnSpPr>
            <a:cxnSpLocks noChangeShapeType="1"/>
            <a:stCxn id="1035279" idx="5"/>
            <a:endCxn id="1035285" idx="0"/>
          </p:cNvCxnSpPr>
          <p:nvPr/>
        </p:nvCxnSpPr>
        <p:spPr bwMode="auto">
          <a:xfrm>
            <a:off x="1236663" y="3356398"/>
            <a:ext cx="88582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35310" name="AutoShape 46"/>
          <p:cNvSpPr>
            <a:spLocks noChangeArrowheads="1"/>
          </p:cNvSpPr>
          <p:nvPr/>
        </p:nvSpPr>
        <p:spPr bwMode="auto">
          <a:xfrm>
            <a:off x="5457825" y="2483248"/>
            <a:ext cx="2649538" cy="264795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1" name="AutoShape 47"/>
          <p:cNvSpPr>
            <a:spLocks noChangeArrowheads="1"/>
          </p:cNvSpPr>
          <p:nvPr/>
        </p:nvSpPr>
        <p:spPr bwMode="auto">
          <a:xfrm>
            <a:off x="6137275" y="3867548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2" name="AutoShape 48"/>
          <p:cNvSpPr>
            <a:spLocks noChangeArrowheads="1"/>
          </p:cNvSpPr>
          <p:nvPr/>
        </p:nvSpPr>
        <p:spPr bwMode="auto">
          <a:xfrm>
            <a:off x="7496175" y="3697685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3" name="AutoShape 49"/>
          <p:cNvSpPr>
            <a:spLocks noChangeArrowheads="1"/>
          </p:cNvSpPr>
          <p:nvPr/>
        </p:nvSpPr>
        <p:spPr bwMode="auto">
          <a:xfrm>
            <a:off x="6791325" y="4237435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4" name="AutoShape 50"/>
          <p:cNvSpPr>
            <a:spLocks noChangeArrowheads="1"/>
          </p:cNvSpPr>
          <p:nvPr/>
        </p:nvSpPr>
        <p:spPr bwMode="auto">
          <a:xfrm>
            <a:off x="7348538" y="4351735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5" name="AutoShape 51"/>
          <p:cNvSpPr>
            <a:spLocks noChangeArrowheads="1"/>
          </p:cNvSpPr>
          <p:nvPr/>
        </p:nvSpPr>
        <p:spPr bwMode="auto">
          <a:xfrm>
            <a:off x="5964238" y="4551760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6" name="AutoShape 52"/>
          <p:cNvSpPr>
            <a:spLocks noChangeArrowheads="1"/>
          </p:cNvSpPr>
          <p:nvPr/>
        </p:nvSpPr>
        <p:spPr bwMode="auto">
          <a:xfrm>
            <a:off x="6540500" y="3554810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7" name="AutoShape 53"/>
          <p:cNvSpPr>
            <a:spLocks noChangeArrowheads="1"/>
          </p:cNvSpPr>
          <p:nvPr/>
        </p:nvSpPr>
        <p:spPr bwMode="auto">
          <a:xfrm>
            <a:off x="7013575" y="3283348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5318" name="AutoShape 54"/>
          <p:cNvSpPr>
            <a:spLocks noChangeArrowheads="1"/>
          </p:cNvSpPr>
          <p:nvPr/>
        </p:nvSpPr>
        <p:spPr bwMode="auto">
          <a:xfrm>
            <a:off x="5703888" y="3508773"/>
            <a:ext cx="339725" cy="425450"/>
          </a:xfrm>
          <a:prstGeom prst="foldedCorner">
            <a:avLst>
              <a:gd name="adj" fmla="val 3224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C0DC0-5676-1147-B500-D3BD33B9CF1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How the Web different from a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database of documents?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Hypertext vs. text: a lot of additional clues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b="1" dirty="0" smtClean="0">
                <a:latin typeface="Times New Roman"/>
                <a:cs typeface="Times New Roman"/>
              </a:rPr>
              <a:t>graph</a:t>
            </a:r>
            <a:r>
              <a:rPr lang="en-US" sz="2200" dirty="0" smtClean="0">
                <a:latin typeface="Times New Roman"/>
                <a:cs typeface="Times New Roman"/>
              </a:rPr>
              <a:t> vs. set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anchor text vs. text: how others say about you?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Geographically distributed vs. centralized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so you need to build a crawler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Precision </a:t>
            </a:r>
            <a:r>
              <a:rPr lang="en-US" sz="2400" dirty="0">
                <a:latin typeface="Times New Roman"/>
                <a:cs typeface="Times New Roman"/>
              </a:rPr>
              <a:t>more valued than 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>
                <a:latin typeface="Times New Roman"/>
                <a:cs typeface="Times New Roman"/>
              </a:rPr>
              <a:t>quality is important than quantity, especially </a:t>
            </a:r>
            <a:r>
              <a:rPr lang="ja-JP" altLang="en-US" sz="2200" dirty="0">
                <a:latin typeface="Times New Roman"/>
                <a:cs typeface="Times New Roman"/>
              </a:rPr>
              <a:t>“</a:t>
            </a:r>
            <a:r>
              <a:rPr lang="en-US" sz="2200" dirty="0">
                <a:latin typeface="Times New Roman"/>
                <a:cs typeface="Times New Roman"/>
              </a:rPr>
              <a:t>broad</a:t>
            </a:r>
            <a:r>
              <a:rPr lang="ja-JP" altLang="en-US" sz="2200" dirty="0">
                <a:latin typeface="Times New Roman"/>
                <a:cs typeface="Times New Roman"/>
              </a:rPr>
              <a:t>”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queries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/>
                <a:cs typeface="Times New Roman"/>
              </a:rPr>
              <a:t>Spamming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/>
                <a:cs typeface="Times New Roman"/>
              </a:rPr>
              <a:t>Hoaxes and more …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/>
                <a:cs typeface="Times New Roman"/>
              </a:rPr>
              <a:t>Web scale is super-</a:t>
            </a:r>
            <a:r>
              <a:rPr lang="en-US" sz="2400" dirty="0" smtClean="0">
                <a:latin typeface="Times New Roman"/>
                <a:cs typeface="Times New Roman"/>
              </a:rPr>
              <a:t>huge and evolving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>
                <a:latin typeface="Times New Roman"/>
                <a:cs typeface="Times New Roman"/>
              </a:rPr>
              <a:t>scalability is the key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1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6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C0DC0-5676-1147-B500-D3BD33B9CF1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4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Web data and query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730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Data model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directed graph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nodes: Web pages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>
                <a:latin typeface="Times New Roman"/>
                <a:cs typeface="Times New Roman"/>
              </a:rPr>
              <a:t>l</a:t>
            </a:r>
            <a:r>
              <a:rPr lang="en-US" sz="2200" dirty="0" smtClean="0">
                <a:latin typeface="Times New Roman"/>
                <a:cs typeface="Times New Roman"/>
              </a:rPr>
              <a:t>inks: hyperlinks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all nodes belong to the same type.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Query is a set of terms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Answer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ranked list of relevant and important pages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b="1" dirty="0" smtClean="0">
                <a:latin typeface="Times New Roman"/>
                <a:cs typeface="Times New Roman"/>
              </a:rPr>
              <a:t>quantifying a subjective quality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Times New Roman"/>
                <a:cs typeface="Times New Roman"/>
              </a:rPr>
              <a:t>B</a:t>
            </a:r>
            <a:r>
              <a:rPr lang="en-US" sz="2600" dirty="0" smtClean="0">
                <a:latin typeface="Times New Roman"/>
                <a:cs typeface="Times New Roman"/>
              </a:rPr>
              <a:t>asic data model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more complex models, e.g., assigning types to pages.</a:t>
            </a:r>
            <a:endParaRPr lang="en-US" sz="21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17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913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Web search before Google</a:t>
            </a:r>
            <a:endParaRPr lang="en-US" sz="38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57458"/>
            <a:ext cx="8730532" cy="4977859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/>
                <a:cs typeface="Times New Roman"/>
              </a:rPr>
              <a:t>Web as a set of documents</a:t>
            </a: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Relevance: content</a:t>
            </a:r>
            <a:r>
              <a:rPr lang="en-US" sz="2600" dirty="0">
                <a:latin typeface="Times New Roman"/>
                <a:cs typeface="Times New Roman"/>
              </a:rPr>
              <a:t>-based retrieval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documents match queries by contents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q: ’</a:t>
            </a:r>
            <a:r>
              <a:rPr lang="en-US" sz="2400" dirty="0" err="1" smtClean="0">
                <a:latin typeface="Times New Roman"/>
                <a:ea typeface="ＭＳ Ｐゴシック" charset="0"/>
                <a:cs typeface="Times New Roman"/>
              </a:rPr>
              <a:t>clinton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’ 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  rank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higher pages with more 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‘</a:t>
            </a:r>
            <a:r>
              <a:rPr lang="en-US" sz="2400" dirty="0" err="1">
                <a:latin typeface="Times New Roman"/>
                <a:ea typeface="ＭＳ Ｐゴシック" charset="0"/>
                <a:cs typeface="Times New Roman"/>
              </a:rPr>
              <a:t>clinton</a:t>
            </a:r>
            <a:r>
              <a:rPr lang="en-US" sz="2400" dirty="0" smtClean="0">
                <a:latin typeface="Times New Roman"/>
                <a:ea typeface="ＭＳ Ｐゴシック" charset="0"/>
                <a:cs typeface="Times New Roman"/>
              </a:rPr>
              <a:t>’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sz="2600" dirty="0" smtClean="0">
                <a:latin typeface="Times New Roman"/>
                <a:ea typeface="ＭＳ Ｐゴシック" charset="0"/>
                <a:cs typeface="Times New Roman"/>
              </a:rPr>
              <a:t>mportance???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contents</a:t>
            </a:r>
            <a:r>
              <a:rPr lang="en-US" sz="2200" dirty="0">
                <a:latin typeface="Times New Roman"/>
                <a:cs typeface="Times New Roman"/>
              </a:rPr>
              <a:t>: what documents say about </a:t>
            </a:r>
            <a:r>
              <a:rPr lang="en-US" sz="2200" dirty="0" smtClean="0">
                <a:latin typeface="Times New Roman"/>
                <a:cs typeface="Times New Roman"/>
              </a:rPr>
              <a:t>themselves</a:t>
            </a:r>
            <a:endParaRPr lang="en-US" sz="2200" dirty="0" smtClean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2200" dirty="0">
                <a:latin typeface="Times New Roman"/>
                <a:ea typeface="ＭＳ Ｐゴシック" charset="0"/>
                <a:cs typeface="Times New Roman"/>
              </a:rPr>
              <a:t>many spams and unreliable information in the results</a:t>
            </a:r>
            <a:r>
              <a:rPr lang="en-US" sz="2200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r>
              <a:rPr lang="en-US" sz="2600" dirty="0" smtClean="0">
                <a:latin typeface="Times New Roman"/>
                <a:ea typeface="ＭＳ Ｐゴシック" charset="0"/>
                <a:cs typeface="Times New Roman"/>
              </a:rPr>
              <a:t>Directory services were used</a:t>
            </a:r>
          </a:p>
          <a:p>
            <a:pPr lvl="1"/>
            <a:r>
              <a:rPr lang="en-US" sz="2200" dirty="0" smtClean="0">
                <a:latin typeface="Times New Roman"/>
                <a:ea typeface="ＭＳ Ｐゴシック" charset="0"/>
                <a:cs typeface="Times New Roman"/>
              </a:rPr>
              <a:t>Yahoo! was one of the leaders!</a:t>
            </a:r>
          </a:p>
          <a:p>
            <a:pPr lvl="1"/>
            <a:r>
              <a:rPr lang="en-US" sz="2100" dirty="0" smtClean="0">
                <a:latin typeface="Times New Roman"/>
                <a:ea typeface="ＭＳ Ｐゴシック" charset="0"/>
                <a:cs typeface="Times New Roman"/>
              </a:rPr>
              <a:t>Google co-founders were told </a:t>
            </a:r>
            <a:r>
              <a:rPr lang="en-US" sz="2100" i="1" dirty="0" smtClean="0">
                <a:latin typeface="Times New Roman"/>
                <a:ea typeface="ＭＳ Ｐゴシック" charset="0"/>
                <a:cs typeface="Times New Roman"/>
              </a:rPr>
              <a:t>“nobody will use a keyword interface”</a:t>
            </a:r>
            <a:r>
              <a:rPr lang="en-US" sz="2100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pPr lvl="1"/>
            <a:endParaRPr lang="en-US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9488C0-05F9-E445-959A-21F7A6B3F57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Hubs and Authorities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An intuitive/informal definition: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authorities: highly-regarded, authoritative pages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hubs: pages that refer you to authorities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A recursive/formal definition: </a:t>
            </a:r>
          </a:p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mutually reinforcing relationships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hub: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a page that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links to</a:t>
            </a:r>
            <a:r>
              <a:rPr lang="en-US" dirty="0" smtClean="0">
                <a:latin typeface="Times New Roman"/>
                <a:cs typeface="Times New Roman"/>
              </a:rPr>
              <a:t> many authorities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authority:</a:t>
            </a:r>
          </a:p>
          <a:p>
            <a:pPr lvl="2">
              <a:defRPr/>
            </a:pPr>
            <a:r>
              <a:rPr lang="en-US" dirty="0" smtClean="0">
                <a:latin typeface="Times New Roman"/>
                <a:cs typeface="Times New Roman"/>
              </a:rPr>
              <a:t>a page that is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linked by</a:t>
            </a:r>
            <a:r>
              <a:rPr lang="en-US" dirty="0" smtClean="0">
                <a:latin typeface="Times New Roman"/>
                <a:cs typeface="Times New Roman"/>
              </a:rPr>
              <a:t> many hubs</a:t>
            </a:r>
          </a:p>
        </p:txBody>
      </p:sp>
    </p:spTree>
    <p:extLst>
      <p:ext uri="{BB962C8B-B14F-4D97-AF65-F5344CB8AC3E}">
        <p14:creationId xmlns:p14="http://schemas.microsoft.com/office/powerpoint/2010/main" val="705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DBE1A3-8876-7B42-86E9-6631FF3749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43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Web: Adjacent Matrix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7433"/>
            <a:ext cx="8229600" cy="508891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Web: G = {V, E}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</a:rPr>
              <a:t>V = {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}, |V| =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</a:p>
          <a:p>
            <a:pPr lvl="1">
              <a:lnSpc>
                <a:spcPct val="6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E = {(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),(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),	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), </a:t>
            </a:r>
          </a:p>
          <a:p>
            <a:pPr lvl="1">
              <a:lnSpc>
                <a:spcPct val="60000"/>
              </a:lnSpc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				           (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lvl="1">
              <a:lnSpc>
                <a:spcPct val="60000"/>
              </a:lnSpc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			(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),	 (</a:t>
            </a:r>
            <a:r>
              <a:rPr lang="en-US" i="1" dirty="0" smtClean="0">
                <a:latin typeface="Times New Roman"/>
                <a:cs typeface="Times New Roman"/>
              </a:rPr>
              <a:t>z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)		     }</a:t>
            </a:r>
          </a:p>
          <a:p>
            <a:pPr lvl="1">
              <a:lnSpc>
                <a:spcPct val="6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A: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x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matrix: </a:t>
            </a:r>
            <a:r>
              <a:rPr lang="en-US" sz="2400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sz="2400" dirty="0" smtClean="0">
                <a:latin typeface="Times New Roman"/>
                <a:cs typeface="Times New Roman"/>
              </a:rPr>
              <a:t> = 1 if page </a:t>
            </a:r>
            <a:r>
              <a:rPr lang="en-US" sz="2400" i="1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links to page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, 0 if not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		 </a:t>
            </a:r>
          </a:p>
        </p:txBody>
      </p:sp>
      <p:sp>
        <p:nvSpPr>
          <p:cNvPr id="1022980" name="Oval 4"/>
          <p:cNvSpPr>
            <a:spLocks noChangeArrowheads="1"/>
          </p:cNvSpPr>
          <p:nvPr/>
        </p:nvSpPr>
        <p:spPr bwMode="auto">
          <a:xfrm>
            <a:off x="100647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2981" name="Oval 5"/>
          <p:cNvSpPr>
            <a:spLocks noChangeArrowheads="1"/>
          </p:cNvSpPr>
          <p:nvPr/>
        </p:nvSpPr>
        <p:spPr bwMode="auto">
          <a:xfrm>
            <a:off x="384492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2982" name="Oval 6"/>
          <p:cNvSpPr>
            <a:spLocks noChangeArrowheads="1"/>
          </p:cNvSpPr>
          <p:nvPr/>
        </p:nvSpPr>
        <p:spPr bwMode="auto">
          <a:xfrm>
            <a:off x="2322513" y="58070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2983" name="AutoShape 7"/>
          <p:cNvCxnSpPr>
            <a:cxnSpLocks noChangeShapeType="1"/>
            <a:stCxn id="1022980" idx="6"/>
            <a:endCxn id="1022980" idx="2"/>
          </p:cNvCxnSpPr>
          <p:nvPr/>
        </p:nvCxnSpPr>
        <p:spPr bwMode="auto">
          <a:xfrm flipH="1">
            <a:off x="1006475" y="46212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4" name="AutoShape 8"/>
          <p:cNvCxnSpPr>
            <a:cxnSpLocks noChangeShapeType="1"/>
            <a:stCxn id="1022980" idx="4"/>
            <a:endCxn id="1022982" idx="1"/>
          </p:cNvCxnSpPr>
          <p:nvPr/>
        </p:nvCxnSpPr>
        <p:spPr bwMode="auto">
          <a:xfrm>
            <a:off x="1350963" y="49561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5" name="AutoShape 9"/>
          <p:cNvCxnSpPr>
            <a:cxnSpLocks noChangeShapeType="1"/>
            <a:stCxn id="1022982" idx="2"/>
            <a:endCxn id="1022980" idx="3"/>
          </p:cNvCxnSpPr>
          <p:nvPr/>
        </p:nvCxnSpPr>
        <p:spPr bwMode="auto">
          <a:xfrm rot="10800000">
            <a:off x="1108075" y="4857750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6" name="AutoShape 10"/>
          <p:cNvCxnSpPr>
            <a:cxnSpLocks noChangeShapeType="1"/>
            <a:stCxn id="1022980" idx="6"/>
            <a:endCxn id="1022981" idx="2"/>
          </p:cNvCxnSpPr>
          <p:nvPr/>
        </p:nvCxnSpPr>
        <p:spPr bwMode="auto">
          <a:xfrm>
            <a:off x="1695450" y="46212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7" name="AutoShape 11"/>
          <p:cNvCxnSpPr>
            <a:cxnSpLocks noChangeShapeType="1"/>
            <a:stCxn id="1022981" idx="3"/>
            <a:endCxn id="1022982" idx="7"/>
          </p:cNvCxnSpPr>
          <p:nvPr/>
        </p:nvCxnSpPr>
        <p:spPr bwMode="auto">
          <a:xfrm flipH="1">
            <a:off x="2909888" y="4857750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2988" name="AutoShape 12"/>
          <p:cNvCxnSpPr>
            <a:cxnSpLocks noChangeShapeType="1"/>
            <a:stCxn id="1022982" idx="6"/>
            <a:endCxn id="1022981" idx="4"/>
          </p:cNvCxnSpPr>
          <p:nvPr/>
        </p:nvCxnSpPr>
        <p:spPr bwMode="auto">
          <a:xfrm flipV="1">
            <a:off x="3011488" y="49561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2989" name="Text Box 13"/>
          <p:cNvSpPr txBox="1">
            <a:spLocks noChangeArrowheads="1"/>
          </p:cNvSpPr>
          <p:nvPr/>
        </p:nvSpPr>
        <p:spPr bwMode="auto">
          <a:xfrm>
            <a:off x="5198120" y="4256063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2990" name="AutoShape 14"/>
          <p:cNvSpPr>
            <a:spLocks/>
          </p:cNvSpPr>
          <p:nvPr/>
        </p:nvSpPr>
        <p:spPr bwMode="auto">
          <a:xfrm>
            <a:off x="5916613" y="427196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2991" name="AutoShape 15"/>
          <p:cNvSpPr>
            <a:spLocks/>
          </p:cNvSpPr>
          <p:nvPr/>
        </p:nvSpPr>
        <p:spPr bwMode="auto">
          <a:xfrm flipH="1">
            <a:off x="8235950" y="4271963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2992" name="Text Box 16"/>
          <p:cNvSpPr txBox="1">
            <a:spLocks noChangeArrowheads="1"/>
          </p:cNvSpPr>
          <p:nvPr/>
        </p:nvSpPr>
        <p:spPr bwMode="auto">
          <a:xfrm rot="-5400000">
            <a:off x="4805684" y="5488112"/>
            <a:ext cx="1766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u="sng" dirty="0">
                <a:solidFill>
                  <a:schemeClr val="accent2"/>
                </a:solidFill>
                <a:cs typeface="+mn-cs"/>
              </a:rPr>
              <a:t>source node</a:t>
            </a:r>
          </a:p>
        </p:txBody>
      </p:sp>
      <p:sp>
        <p:nvSpPr>
          <p:cNvPr id="1022993" name="Text Box 17"/>
          <p:cNvSpPr txBox="1">
            <a:spLocks noChangeArrowheads="1"/>
          </p:cNvSpPr>
          <p:nvPr/>
        </p:nvSpPr>
        <p:spPr bwMode="auto">
          <a:xfrm>
            <a:off x="6296968" y="3728380"/>
            <a:ext cx="1725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u="sng" dirty="0">
                <a:solidFill>
                  <a:schemeClr val="accent2"/>
                </a:solidFill>
                <a:cs typeface="+mn-cs"/>
              </a:rPr>
              <a:t>target node</a:t>
            </a:r>
          </a:p>
        </p:txBody>
      </p:sp>
    </p:spTree>
    <p:extLst>
      <p:ext uri="{BB962C8B-B14F-4D97-AF65-F5344CB8AC3E}">
        <p14:creationId xmlns:p14="http://schemas.microsoft.com/office/powerpoint/2010/main" val="115076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1461CF-60BA-7A4F-B1FE-C84655D9286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4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Transposed Adjacent Matrix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Adjacent matrix A: 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what does row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 represent?</a:t>
            </a:r>
          </a:p>
          <a:p>
            <a:pPr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Transpose A</a:t>
            </a:r>
            <a:r>
              <a:rPr lang="en-US" sz="2800" baseline="30000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what does row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>
                <a:latin typeface="Times New Roman"/>
                <a:cs typeface="Times New Roman"/>
              </a:rPr>
              <a:t> represent?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buFontTx/>
              <a:buNone/>
              <a:defRPr/>
            </a:pPr>
            <a:r>
              <a:rPr lang="en-US" dirty="0" smtClean="0"/>
              <a:t>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		 </a:t>
            </a:r>
          </a:p>
        </p:txBody>
      </p:sp>
      <p:sp>
        <p:nvSpPr>
          <p:cNvPr id="1024004" name="Oval 4"/>
          <p:cNvSpPr>
            <a:spLocks noChangeArrowheads="1"/>
          </p:cNvSpPr>
          <p:nvPr/>
        </p:nvSpPr>
        <p:spPr bwMode="auto">
          <a:xfrm>
            <a:off x="100647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x</a:t>
            </a:r>
          </a:p>
        </p:txBody>
      </p:sp>
      <p:sp>
        <p:nvSpPr>
          <p:cNvPr id="1024005" name="Oval 5"/>
          <p:cNvSpPr>
            <a:spLocks noChangeArrowheads="1"/>
          </p:cNvSpPr>
          <p:nvPr/>
        </p:nvSpPr>
        <p:spPr bwMode="auto">
          <a:xfrm>
            <a:off x="3844925" y="4286250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y</a:t>
            </a:r>
          </a:p>
        </p:txBody>
      </p:sp>
      <p:sp>
        <p:nvSpPr>
          <p:cNvPr id="1024006" name="Oval 6"/>
          <p:cNvSpPr>
            <a:spLocks noChangeArrowheads="1"/>
          </p:cNvSpPr>
          <p:nvPr/>
        </p:nvSpPr>
        <p:spPr bwMode="auto">
          <a:xfrm>
            <a:off x="2322513" y="5807075"/>
            <a:ext cx="688975" cy="66992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sz="3000" i="1">
                <a:cs typeface="+mn-cs"/>
              </a:rPr>
              <a:t>z</a:t>
            </a:r>
          </a:p>
        </p:txBody>
      </p:sp>
      <p:cxnSp>
        <p:nvCxnSpPr>
          <p:cNvPr id="1024007" name="AutoShape 7"/>
          <p:cNvCxnSpPr>
            <a:cxnSpLocks noChangeShapeType="1"/>
            <a:stCxn id="1024004" idx="6"/>
            <a:endCxn id="1024004" idx="2"/>
          </p:cNvCxnSpPr>
          <p:nvPr/>
        </p:nvCxnSpPr>
        <p:spPr bwMode="auto">
          <a:xfrm flipH="1">
            <a:off x="1006475" y="4621213"/>
            <a:ext cx="688975" cy="1587"/>
          </a:xfrm>
          <a:prstGeom prst="curvedConnector5">
            <a:avLst>
              <a:gd name="adj1" fmla="val -33181"/>
              <a:gd name="adj2" fmla="val -35500000"/>
              <a:gd name="adj3" fmla="val 133181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08" name="AutoShape 8"/>
          <p:cNvCxnSpPr>
            <a:cxnSpLocks noChangeShapeType="1"/>
            <a:stCxn id="1024004" idx="4"/>
            <a:endCxn id="1024006" idx="1"/>
          </p:cNvCxnSpPr>
          <p:nvPr/>
        </p:nvCxnSpPr>
        <p:spPr bwMode="auto">
          <a:xfrm>
            <a:off x="1350963" y="4956175"/>
            <a:ext cx="107315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09" name="AutoShape 9"/>
          <p:cNvCxnSpPr>
            <a:cxnSpLocks noChangeShapeType="1"/>
            <a:stCxn id="1024006" idx="2"/>
            <a:endCxn id="1024004" idx="3"/>
          </p:cNvCxnSpPr>
          <p:nvPr/>
        </p:nvCxnSpPr>
        <p:spPr bwMode="auto">
          <a:xfrm rot="10800000">
            <a:off x="1108075" y="4857750"/>
            <a:ext cx="1214438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0" name="AutoShape 10"/>
          <p:cNvCxnSpPr>
            <a:cxnSpLocks noChangeShapeType="1"/>
            <a:stCxn id="1024004" idx="6"/>
            <a:endCxn id="1024005" idx="2"/>
          </p:cNvCxnSpPr>
          <p:nvPr/>
        </p:nvCxnSpPr>
        <p:spPr bwMode="auto">
          <a:xfrm>
            <a:off x="1695450" y="4621213"/>
            <a:ext cx="2149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1" name="AutoShape 11"/>
          <p:cNvCxnSpPr>
            <a:cxnSpLocks noChangeShapeType="1"/>
            <a:stCxn id="1024005" idx="3"/>
            <a:endCxn id="1024006" idx="7"/>
          </p:cNvCxnSpPr>
          <p:nvPr/>
        </p:nvCxnSpPr>
        <p:spPr bwMode="auto">
          <a:xfrm flipH="1">
            <a:off x="2909888" y="4857750"/>
            <a:ext cx="10366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24012" name="AutoShape 12"/>
          <p:cNvCxnSpPr>
            <a:cxnSpLocks noChangeShapeType="1"/>
            <a:stCxn id="1024006" idx="6"/>
            <a:endCxn id="1024005" idx="4"/>
          </p:cNvCxnSpPr>
          <p:nvPr/>
        </p:nvCxnSpPr>
        <p:spPr bwMode="auto">
          <a:xfrm flipV="1">
            <a:off x="3011488" y="4956175"/>
            <a:ext cx="1177925" cy="118586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4013" name="Text Box 13"/>
          <p:cNvSpPr txBox="1">
            <a:spLocks noChangeArrowheads="1"/>
          </p:cNvSpPr>
          <p:nvPr/>
        </p:nvSpPr>
        <p:spPr bwMode="auto">
          <a:xfrm>
            <a:off x="5067300" y="2714625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4014" name="AutoShape 14"/>
          <p:cNvSpPr>
            <a:spLocks/>
          </p:cNvSpPr>
          <p:nvPr/>
        </p:nvSpPr>
        <p:spPr bwMode="auto">
          <a:xfrm>
            <a:off x="5840413" y="2593975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5" name="AutoShape 15"/>
          <p:cNvSpPr>
            <a:spLocks/>
          </p:cNvSpPr>
          <p:nvPr/>
        </p:nvSpPr>
        <p:spPr bwMode="auto">
          <a:xfrm flipH="1">
            <a:off x="8159750" y="2593975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6" name="Text Box 16"/>
          <p:cNvSpPr txBox="1">
            <a:spLocks noChangeArrowheads="1"/>
          </p:cNvSpPr>
          <p:nvPr/>
        </p:nvSpPr>
        <p:spPr bwMode="auto">
          <a:xfrm>
            <a:off x="5067300" y="4948238"/>
            <a:ext cx="350202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	</a:t>
            </a:r>
            <a:r>
              <a:rPr lang="en-US" i="1" dirty="0" smtClean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  <a:endParaRPr lang="en-US" sz="2400" i="1" baseline="-25000" dirty="0">
              <a:cs typeface="+mn-cs"/>
            </a:endParaRPr>
          </a:p>
          <a:p>
            <a:pPr>
              <a:defRPr/>
            </a:pPr>
            <a:r>
              <a:rPr lang="en-US" sz="2400" dirty="0">
                <a:latin typeface="Tahoma" charset="0"/>
                <a:cs typeface="+mn-cs"/>
              </a:rPr>
              <a:t>A</a:t>
            </a:r>
            <a:r>
              <a:rPr lang="en-US" sz="2400" baseline="30000" dirty="0">
                <a:latin typeface="Tahoma" charset="0"/>
                <a:cs typeface="+mn-cs"/>
              </a:rPr>
              <a:t>t</a:t>
            </a:r>
            <a:r>
              <a:rPr lang="en-US" sz="2400" i="1" dirty="0">
                <a:cs typeface="+mn-cs"/>
              </a:rPr>
              <a:t> = 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0	</a:t>
            </a:r>
            <a:r>
              <a:rPr lang="en-US" sz="2400" i="1" dirty="0">
                <a:cs typeface="+mn-cs"/>
              </a:rPr>
              <a:t>	1</a:t>
            </a:r>
          </a:p>
          <a:p>
            <a:pPr>
              <a:defRPr/>
            </a:pP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	1	</a:t>
            </a:r>
            <a:r>
              <a:rPr lang="en-US" sz="2400" i="1" dirty="0">
                <a:cs typeface="+mn-cs"/>
              </a:rPr>
              <a:t>	</a:t>
            </a:r>
            <a:r>
              <a:rPr lang="en-US" sz="2400" i="1" dirty="0" smtClean="0">
                <a:cs typeface="+mn-cs"/>
              </a:rPr>
              <a:t>1	</a:t>
            </a:r>
            <a:r>
              <a:rPr lang="en-US" sz="2400" i="1" dirty="0">
                <a:cs typeface="+mn-cs"/>
              </a:rPr>
              <a:t>	0</a:t>
            </a:r>
            <a:endParaRPr lang="en-US" sz="2400" i="1" baseline="-25000" dirty="0">
              <a:cs typeface="+mn-cs"/>
            </a:endParaRPr>
          </a:p>
        </p:txBody>
      </p:sp>
      <p:sp>
        <p:nvSpPr>
          <p:cNvPr id="1024017" name="AutoShape 17"/>
          <p:cNvSpPr>
            <a:spLocks/>
          </p:cNvSpPr>
          <p:nvPr/>
        </p:nvSpPr>
        <p:spPr bwMode="auto">
          <a:xfrm>
            <a:off x="5840413" y="4827588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8" name="AutoShape 18"/>
          <p:cNvSpPr>
            <a:spLocks/>
          </p:cNvSpPr>
          <p:nvPr/>
        </p:nvSpPr>
        <p:spPr bwMode="auto">
          <a:xfrm flipH="1">
            <a:off x="8159750" y="4827588"/>
            <a:ext cx="193675" cy="1460500"/>
          </a:xfrm>
          <a:prstGeom prst="leftBracket">
            <a:avLst>
              <a:gd name="adj" fmla="val 62842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19" name="Rectangle 19"/>
          <p:cNvSpPr>
            <a:spLocks noChangeArrowheads="1"/>
          </p:cNvSpPr>
          <p:nvPr/>
        </p:nvSpPr>
        <p:spPr bwMode="auto">
          <a:xfrm>
            <a:off x="5280025" y="2743200"/>
            <a:ext cx="3354388" cy="373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cs typeface="+mn-cs"/>
            </a:endParaRPr>
          </a:p>
        </p:txBody>
      </p:sp>
      <p:sp>
        <p:nvSpPr>
          <p:cNvPr id="1024020" name="Rectangle 20"/>
          <p:cNvSpPr>
            <a:spLocks noChangeArrowheads="1"/>
          </p:cNvSpPr>
          <p:nvPr/>
        </p:nvSpPr>
        <p:spPr bwMode="auto">
          <a:xfrm>
            <a:off x="5280025" y="4960938"/>
            <a:ext cx="3354388" cy="3730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9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1833</Words>
  <Application>Microsoft Macintosh PowerPoint</Application>
  <PresentationFormat>On-screen Show (4:3)</PresentationFormat>
  <Paragraphs>401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 540  Database Management Systems</vt:lpstr>
      <vt:lpstr>Announcement </vt:lpstr>
      <vt:lpstr>How the Web different from a database of documents?</vt:lpstr>
      <vt:lpstr>How the Web different from a database of documents?</vt:lpstr>
      <vt:lpstr>Web data and query</vt:lpstr>
      <vt:lpstr>Web search before Google</vt:lpstr>
      <vt:lpstr>Hubs and Authorities</vt:lpstr>
      <vt:lpstr>Web: Adjacent Matrix</vt:lpstr>
      <vt:lpstr>Transposed Adjacent Matrix</vt:lpstr>
      <vt:lpstr>Hubbiness and Authority</vt:lpstr>
      <vt:lpstr>Hubbiness</vt:lpstr>
      <vt:lpstr>Authority</vt:lpstr>
      <vt:lpstr>Finding Hubbiness and Authority</vt:lpstr>
      <vt:lpstr>Computing Hubbiness and Authority</vt:lpstr>
      <vt:lpstr>Computing Hubbiness and Authority</vt:lpstr>
      <vt:lpstr>Google: PageRank</vt:lpstr>
      <vt:lpstr>PageRank: importance of pages</vt:lpstr>
      <vt:lpstr>Computing PageRank</vt:lpstr>
      <vt:lpstr>Problems: Dead Ends</vt:lpstr>
      <vt:lpstr>Problems: Spider Trap</vt:lpstr>
      <vt:lpstr>Solutions: surfer’s random jump</vt:lpstr>
      <vt:lpstr>Anti-Spamming</vt:lpstr>
      <vt:lpstr>Hub/ Authority versus PageRank</vt:lpstr>
      <vt:lpstr>PageRank and Hub/Authority influence</vt:lpstr>
      <vt:lpstr>Web as a database</vt:lpstr>
      <vt:lpstr>Your questions</vt:lpstr>
      <vt:lpstr>What you should know</vt:lpstr>
      <vt:lpstr>Next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861</cp:revision>
  <dcterms:created xsi:type="dcterms:W3CDTF">2013-01-08T05:44:03Z</dcterms:created>
  <dcterms:modified xsi:type="dcterms:W3CDTF">2015-01-20T23:46:07Z</dcterms:modified>
</cp:coreProperties>
</file>