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501" r:id="rId3"/>
    <p:sldId id="267" r:id="rId4"/>
    <p:sldId id="481" r:id="rId5"/>
    <p:sldId id="482" r:id="rId6"/>
    <p:sldId id="499" r:id="rId7"/>
    <p:sldId id="483" r:id="rId8"/>
    <p:sldId id="486" r:id="rId9"/>
    <p:sldId id="484" r:id="rId10"/>
    <p:sldId id="487" r:id="rId11"/>
    <p:sldId id="489" r:id="rId12"/>
    <p:sldId id="490" r:id="rId13"/>
    <p:sldId id="491" r:id="rId14"/>
    <p:sldId id="502" r:id="rId15"/>
    <p:sldId id="503" r:id="rId16"/>
    <p:sldId id="504" r:id="rId17"/>
    <p:sldId id="506" r:id="rId18"/>
    <p:sldId id="507" r:id="rId19"/>
    <p:sldId id="508" r:id="rId20"/>
    <p:sldId id="510" r:id="rId21"/>
    <p:sldId id="511" r:id="rId22"/>
    <p:sldId id="509" r:id="rId23"/>
    <p:sldId id="515" r:id="rId24"/>
    <p:sldId id="516" r:id="rId25"/>
    <p:sldId id="376" r:id="rId26"/>
    <p:sldId id="519" r:id="rId27"/>
    <p:sldId id="415" r:id="rId28"/>
    <p:sldId id="414" r:id="rId29"/>
    <p:sldId id="416" r:id="rId30"/>
    <p:sldId id="417" r:id="rId31"/>
    <p:sldId id="418" r:id="rId32"/>
    <p:sldId id="420" r:id="rId33"/>
    <p:sldId id="427" r:id="rId34"/>
    <p:sldId id="428" r:id="rId35"/>
    <p:sldId id="429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8" r:id="rId52"/>
    <p:sldId id="500" r:id="rId53"/>
    <p:sldId id="517" r:id="rId54"/>
    <p:sldId id="518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1AE12-A15F-F640-8C43-C84AC0C18664}" type="slidenum">
              <a:rPr lang="en-US"/>
              <a:pPr/>
              <a:t>20</a:t>
            </a:fld>
            <a:endParaRPr 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6C076-D7E2-B946-921E-C5047A6B13FD}" type="slidenum">
              <a:rPr lang="en-US"/>
              <a:pPr/>
              <a:t>21</a:t>
            </a:fld>
            <a:endParaRPr lang="en-US"/>
          </a:p>
        </p:txBody>
      </p:sp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2DDC6-5D38-8E4A-BAA0-F6A9AB6BC26F}" type="slidenum">
              <a:rPr lang="en-US"/>
              <a:pPr/>
              <a:t>22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r>
              <a:rPr lang="en-US"/>
              <a:t>- Sol2: DBMS asks OS for large-than-needed-now chunks, and manage space within DBMS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6C076-D7E2-B946-921E-C5047A6B13FD}" type="slidenum">
              <a:rPr lang="en-US"/>
              <a:pPr/>
              <a:t>23</a:t>
            </a:fld>
            <a:endParaRPr lang="en-US"/>
          </a:p>
        </p:txBody>
      </p:sp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6C076-D7E2-B946-921E-C5047A6B13FD}" type="slidenum">
              <a:rPr lang="en-US"/>
              <a:pPr/>
              <a:t>24</a:t>
            </a:fld>
            <a:endParaRPr lang="en-US"/>
          </a:p>
        </p:txBody>
      </p:sp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76275"/>
            <a:ext cx="4602162" cy="34528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34" y="4354286"/>
            <a:ext cx="5012531" cy="4127500"/>
          </a:xfrm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540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Lecture 5: </a:t>
            </a:r>
            <a:r>
              <a:rPr lang="en-US" dirty="0" smtClean="0">
                <a:latin typeface="Times New Roman"/>
                <a:cs typeface="Times New Roman"/>
              </a:rPr>
              <a:t>DBMS Architecture, storage, and access methods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Units of data on physical device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Fields: data items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Records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Blocks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Records: sets of fields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Schema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Number of fields, types of fields, order, …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Fixed format and length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Record holds only the data items</a:t>
            </a:r>
          </a:p>
          <a:p>
            <a:r>
              <a:rPr lang="en-US" dirty="0">
                <a:latin typeface="Times New Roman"/>
                <a:cs typeface="Times New Roman"/>
              </a:rPr>
              <a:t>Variable </a:t>
            </a:r>
            <a:r>
              <a:rPr lang="en-US" dirty="0" smtClean="0">
                <a:latin typeface="Times New Roman"/>
                <a:cs typeface="Times New Roman"/>
              </a:rPr>
              <a:t>format and length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Record holds fields and their size, type, … information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Range of formats in between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9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Record header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Pointer to the record schema ( record type)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 Record size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 Timestamp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Other info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5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Blocks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Collection of records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Reduces number of I/O access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Separating records in a block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Fixed size records: no worry!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Markers between records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Keep record size information in records or block header.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1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EC564-1FB0-A147-BE67-1F0A008DBC48}" type="slidenum">
              <a:rPr lang="en-US"/>
              <a:pPr/>
              <a:t>14</a:t>
            </a:fld>
            <a:endParaRPr lang="en-US"/>
          </a:p>
          <a:p>
            <a:endParaRPr lang="en-US"/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 Design Dilemma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To what extent should we reuse OS services? </a:t>
            </a:r>
          </a:p>
          <a:p>
            <a:r>
              <a:rPr lang="en-US" dirty="0">
                <a:latin typeface="Times New Roman"/>
                <a:cs typeface="Times New Roman"/>
              </a:rPr>
              <a:t>Reuse as much as we can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Performance problem (inefficient)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Lack of control (incorrect crash recovery)</a:t>
            </a:r>
          </a:p>
          <a:p>
            <a:r>
              <a:rPr lang="en-US" dirty="0">
                <a:latin typeface="Times New Roman"/>
                <a:cs typeface="Times New Roman"/>
              </a:rPr>
              <a:t>Replicating some OS functions (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mini OS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)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Have its own buffer pool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Directly manage record structures with files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54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4B37-95AD-3948-B833-0AABEC3016BF}" type="slidenum">
              <a:rPr lang="en-US"/>
              <a:pPr/>
              <a:t>15</a:t>
            </a:fld>
            <a:endParaRPr lang="en-US"/>
          </a:p>
          <a:p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OS vs. DBMS Similarities?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What do they manage?</a:t>
            </a:r>
          </a:p>
          <a:p>
            <a:r>
              <a:rPr lang="en-US" dirty="0">
                <a:latin typeface="Times New Roman"/>
                <a:cs typeface="Times New Roman"/>
              </a:rPr>
              <a:t>What do they provide?</a:t>
            </a:r>
          </a:p>
        </p:txBody>
      </p:sp>
    </p:spTree>
    <p:extLst>
      <p:ext uri="{BB962C8B-B14F-4D97-AF65-F5344CB8AC3E}">
        <p14:creationId xmlns:p14="http://schemas.microsoft.com/office/powerpoint/2010/main" val="5672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59460-7063-9741-A9FC-2379DB866E0F}" type="slidenum">
              <a:rPr lang="en-US"/>
              <a:pPr/>
              <a:t>16</a:t>
            </a:fld>
            <a:endParaRPr lang="en-US"/>
          </a:p>
          <a:p>
            <a:endParaRPr lang="en-US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OS vs. DBMS: Similarities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Purpose of an OS: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managing hardware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presenting interface abstraction to applications </a:t>
            </a:r>
          </a:p>
          <a:p>
            <a:r>
              <a:rPr lang="en-US" dirty="0">
                <a:latin typeface="Times New Roman"/>
                <a:cs typeface="Times New Roman"/>
              </a:rPr>
              <a:t>DBMS is in some sense an OS?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DBMS manages data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presenting interface abstraction to applications</a:t>
            </a:r>
          </a:p>
          <a:p>
            <a:r>
              <a:rPr lang="en-US" dirty="0">
                <a:latin typeface="Times New Roman"/>
                <a:cs typeface="Times New Roman"/>
              </a:rPr>
              <a:t>Both as API for application development!</a:t>
            </a:r>
          </a:p>
        </p:txBody>
      </p:sp>
    </p:spTree>
    <p:extLst>
      <p:ext uri="{BB962C8B-B14F-4D97-AF65-F5344CB8AC3E}">
        <p14:creationId xmlns:p14="http://schemas.microsoft.com/office/powerpoint/2010/main" val="79465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CC358-FBDF-A641-A968-B663618B0C79}" type="slidenum">
              <a:rPr lang="en-US"/>
              <a:pPr/>
              <a:t>17</a:t>
            </a:fld>
            <a:endParaRPr lang="en-US"/>
          </a:p>
          <a:p>
            <a:endParaRPr lang="en-US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OS vs. DBMS: Related Concepts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>
                <a:latin typeface="Times New Roman"/>
                <a:cs typeface="Times New Roman"/>
              </a:rPr>
              <a:t>Process Management</a:t>
            </a:r>
            <a:r>
              <a:rPr lang="en-US" dirty="0">
                <a:latin typeface="Times New Roman"/>
                <a:cs typeface="Times New Roman"/>
              </a:rPr>
              <a:t>      </a:t>
            </a:r>
            <a:r>
              <a:rPr lang="en-US" dirty="0">
                <a:latin typeface="Times New Roman"/>
                <a:cs typeface="Times New Roman"/>
                <a:sym typeface="Wingdings" charset="0"/>
              </a:rPr>
              <a:t> What </a:t>
            </a:r>
            <a:r>
              <a:rPr lang="en-US" dirty="0" smtClean="0">
                <a:latin typeface="Times New Roman"/>
                <a:cs typeface="Times New Roman"/>
                <a:sym typeface="Wingdings" charset="0"/>
              </a:rPr>
              <a:t>DB concepts</a:t>
            </a:r>
            <a:r>
              <a:rPr lang="en-US" dirty="0">
                <a:latin typeface="Times New Roman"/>
                <a:cs typeface="Times New Roman"/>
                <a:sym typeface="Wingdings" charset="0"/>
              </a:rPr>
              <a:t>? 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process synchronization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deadlock handling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latin typeface="Times New Roman"/>
                <a:cs typeface="Times New Roman"/>
              </a:rPr>
              <a:t>Storage management</a:t>
            </a:r>
            <a:r>
              <a:rPr lang="en-US" dirty="0">
                <a:latin typeface="Times New Roman"/>
                <a:cs typeface="Times New Roman"/>
              </a:rPr>
              <a:t>   </a:t>
            </a:r>
            <a:r>
              <a:rPr lang="en-US" dirty="0" smtClean="0">
                <a:latin typeface="Times New Roman"/>
                <a:cs typeface="Times New Roman"/>
              </a:rPr>
              <a:t>   </a:t>
            </a:r>
            <a:r>
              <a:rPr lang="en-US" dirty="0" smtClean="0">
                <a:latin typeface="Times New Roman"/>
                <a:cs typeface="Times New Roman"/>
                <a:sym typeface="Wingdings" charset="0"/>
              </a:rPr>
              <a:t> </a:t>
            </a:r>
            <a:r>
              <a:rPr lang="en-US" dirty="0">
                <a:latin typeface="Times New Roman"/>
                <a:cs typeface="Times New Roman"/>
                <a:sym typeface="Wingdings" charset="0"/>
              </a:rPr>
              <a:t>What DB concepts?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virtual memory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file system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latin typeface="Times New Roman"/>
                <a:cs typeface="Times New Roman"/>
              </a:rPr>
              <a:t>Protection and security</a:t>
            </a: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Wingdings" charset="0"/>
              </a:rPr>
              <a:t> </a:t>
            </a:r>
            <a:r>
              <a:rPr lang="en-US" dirty="0">
                <a:latin typeface="Times New Roman"/>
                <a:cs typeface="Times New Roman"/>
                <a:sym typeface="Wingdings" charset="0"/>
              </a:rPr>
              <a:t>What DB concepts?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authentication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19635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B03B7-553B-BD47-BDB6-DD99F6DD69DA}" type="slidenum">
              <a:rPr lang="en-US"/>
              <a:pPr/>
              <a:t>18</a:t>
            </a:fld>
            <a:endParaRPr lang="en-US"/>
          </a:p>
          <a:p>
            <a:endParaRPr lang="en-US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OS vs. DBMS: Differences?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295F1-A871-8949-96DC-BA19F96C7475}" type="slidenum">
              <a:rPr lang="en-US"/>
              <a:pPr/>
              <a:t>19</a:t>
            </a:fld>
            <a:endParaRPr lang="en-US"/>
          </a:p>
          <a:p>
            <a:endParaRPr 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OS vs. DBMS: Differences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>
                <a:latin typeface="Times New Roman"/>
                <a:cs typeface="Times New Roman"/>
              </a:rPr>
              <a:t>DBMS: Top-down to encapsulate high-level semantics!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Data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data with particular logical structures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Queries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query language with well defined operations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Transactions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transactions with ACID properties</a:t>
            </a:r>
          </a:p>
          <a:p>
            <a:r>
              <a:rPr lang="en-US" sz="2600" dirty="0">
                <a:latin typeface="Times New Roman"/>
                <a:cs typeface="Times New Roman"/>
              </a:rPr>
              <a:t>OS: Bottom-up to present low-level hardware</a:t>
            </a: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79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Announcements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We have emailed our feedbacks on the project proposals.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Generally try to narrow down your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4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4DFB4-40BD-A744-B2A2-AB3E936B75E8}" type="slidenum">
              <a:rPr lang="en-US"/>
              <a:pPr/>
              <a:t>20</a:t>
            </a:fld>
            <a:endParaRPr lang="en-US"/>
          </a:p>
          <a:p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Problems with DBMS on top of OS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Buffer pool management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File system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Process management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Consistency control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Paged virtual memory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31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1191-3129-3547-A5AA-4572F3AFFA54}" type="slidenum">
              <a:rPr lang="en-US"/>
              <a:pPr/>
              <a:t>21</a:t>
            </a:fld>
            <a:endParaRPr lang="en-US"/>
          </a:p>
          <a:p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Buffer Pool Management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LRU replacement 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Query-aware replacement needed for </a:t>
            </a:r>
            <a:r>
              <a:rPr lang="en-US" sz="2000" i="1" dirty="0">
                <a:latin typeface="Times New Roman"/>
                <a:cs typeface="Times New Roman"/>
              </a:rPr>
              <a:t>performance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Prefetching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DBMS knows exactly which block is to be fetched next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Crash recovery 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Need  </a:t>
            </a:r>
            <a:r>
              <a:rPr lang="ja-JP" altLang="en-US" sz="2000" dirty="0">
                <a:latin typeface="Times New Roman"/>
                <a:cs typeface="Times New Roman"/>
              </a:rPr>
              <a:t>“</a:t>
            </a:r>
            <a:r>
              <a:rPr lang="en-US" sz="2000" dirty="0">
                <a:latin typeface="Times New Roman"/>
                <a:cs typeface="Times New Roman"/>
              </a:rPr>
              <a:t>selected force out</a:t>
            </a:r>
            <a:r>
              <a:rPr lang="ja-JP" altLang="en-US" sz="2000" dirty="0">
                <a:latin typeface="Times New Roman"/>
                <a:cs typeface="Times New Roman"/>
              </a:rPr>
              <a:t>”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8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9921-E07A-8A40-BD8E-11713BEBE6E2}" type="slidenum">
              <a:rPr lang="en-US"/>
              <a:pPr/>
              <a:t>22</a:t>
            </a:fld>
            <a:endParaRPr lang="en-US"/>
          </a:p>
          <a:p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Relations 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vs. File system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Data object abstraction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file: array of characters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relation: set of tuples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Physical contiguity: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large DB files want clustering of blocks</a:t>
            </a:r>
          </a:p>
          <a:p>
            <a:pPr lvl="2">
              <a:lnSpc>
                <a:spcPct val="85000"/>
              </a:lnSpc>
            </a:pPr>
            <a:r>
              <a:rPr lang="en-US" sz="1800" dirty="0">
                <a:latin typeface="Times New Roman"/>
                <a:cs typeface="Times New Roman"/>
              </a:rPr>
              <a:t>sol1: managing raw disks by DBMS</a:t>
            </a:r>
          </a:p>
          <a:p>
            <a:pPr lvl="2">
              <a:lnSpc>
                <a:spcPct val="85000"/>
              </a:lnSpc>
            </a:pPr>
            <a:r>
              <a:rPr lang="en-US" sz="1800" dirty="0">
                <a:latin typeface="Times New Roman"/>
                <a:cs typeface="Times New Roman"/>
              </a:rPr>
              <a:t>sol2: simulate by managing free spaces in DBMS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Multiple trees (access methods)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file access: directory hierarchy (user access method)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block access: </a:t>
            </a:r>
            <a:r>
              <a:rPr lang="en-US" sz="2000" dirty="0" err="1">
                <a:latin typeface="Times New Roman"/>
                <a:cs typeface="Times New Roman"/>
              </a:rPr>
              <a:t>inodes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tuple access: DBMS indexes</a:t>
            </a:r>
          </a:p>
        </p:txBody>
      </p:sp>
    </p:spTree>
    <p:extLst>
      <p:ext uri="{BB962C8B-B14F-4D97-AF65-F5344CB8AC3E}">
        <p14:creationId xmlns:p14="http://schemas.microsoft.com/office/powerpoint/2010/main" val="19288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1191-3129-3547-A5AA-4572F3AFFA54}" type="slidenum">
              <a:rPr lang="en-US"/>
              <a:pPr/>
              <a:t>23</a:t>
            </a:fld>
            <a:endParaRPr lang="en-US"/>
          </a:p>
          <a:p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Process management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Reuse OS process management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One process for each client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n server processes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Problem: DB processes are </a:t>
            </a:r>
            <a:r>
              <a:rPr lang="en-US" sz="2400" i="1" dirty="0" smtClean="0">
                <a:latin typeface="Times New Roman"/>
                <a:cs typeface="Times New Roman"/>
              </a:rPr>
              <a:t>large</a:t>
            </a:r>
            <a:endParaRPr lang="en-US" sz="2400" i="1" dirty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long time to switch between processes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Communication between processes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Solution: </a:t>
            </a:r>
            <a:r>
              <a:rPr lang="en-US" sz="2400" i="1" dirty="0" smtClean="0">
                <a:latin typeface="Times New Roman"/>
                <a:cs typeface="Times New Roman"/>
              </a:rPr>
              <a:t>favored processes</a:t>
            </a:r>
            <a:endParaRPr lang="en-US" sz="2400" i="1" dirty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not forced out, relinquish the control voluntarily. 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394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1191-3129-3547-A5AA-4572F3AFFA54}" type="slidenum">
              <a:rPr lang="en-US"/>
              <a:pPr/>
              <a:t>24</a:t>
            </a:fld>
            <a:endParaRPr lang="en-US"/>
          </a:p>
          <a:p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Consistency control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/>
                <a:cs typeface="Times New Roman"/>
              </a:rPr>
              <a:t>OS provides some support for locking and recovery.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OS provides lock on files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DB requires lock on smaller units like tuples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Commit point </a:t>
            </a:r>
            <a:endParaRPr lang="en-US" sz="2400" i="1" dirty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Buffer manager ensures all changes are flushed on disk.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Buffer manager must know the inside of transactions.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327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State of the art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DBMSs duplicat</a:t>
            </a:r>
            <a:r>
              <a:rPr lang="en-US" dirty="0" smtClean="0">
                <a:latin typeface="Times New Roman"/>
                <a:cs typeface="Times New Roman"/>
              </a:rPr>
              <a:t>e some OS functionalities.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OS customized for DBMS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Access methods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 methods that RDBMS uses to retrieve the data.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Attribute value(s)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Tuple(s)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5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Types of search queries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Point query over </a:t>
            </a:r>
            <a:r>
              <a:rPr lang="en-US" i="1" dirty="0" smtClean="0">
                <a:latin typeface="Times New Roman"/>
                <a:cs typeface="Times New Roman"/>
              </a:rPr>
              <a:t>Beers(</a:t>
            </a:r>
            <a:r>
              <a:rPr lang="en-US" i="1" u="sng" dirty="0" smtClean="0">
                <a:latin typeface="Times New Roman"/>
                <a:cs typeface="Times New Roman"/>
              </a:rPr>
              <a:t>name</a:t>
            </a:r>
            <a:r>
              <a:rPr lang="en-US" i="1" dirty="0" smtClean="0">
                <a:latin typeface="Times New Roman"/>
                <a:cs typeface="Times New Roman"/>
              </a:rPr>
              <a:t>, </a:t>
            </a:r>
            <a:r>
              <a:rPr lang="en-US" i="1" dirty="0" err="1" smtClean="0">
                <a:latin typeface="Times New Roman"/>
                <a:cs typeface="Times New Roman"/>
              </a:rPr>
              <a:t>manf</a:t>
            </a:r>
            <a:r>
              <a:rPr lang="en-US" i="1" dirty="0" smtClean="0">
                <a:latin typeface="Times New Roman"/>
                <a:cs typeface="Times New Roman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b="1" dirty="0" smtClean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 *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 dirty="0" smtClean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Beers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 dirty="0" smtClean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 name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= </a:t>
            </a:r>
            <a:r>
              <a:rPr lang="ja-JP" alt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dirty="0" smtClean="0">
                <a:latin typeface="Courier New" charset="0"/>
                <a:ea typeface="ＭＳ Ｐゴシック" charset="0"/>
                <a:cs typeface="ＭＳ Ｐゴシック" charset="0"/>
              </a:rPr>
              <a:t>Bud</a:t>
            </a:r>
            <a:r>
              <a:rPr lang="ja-JP" alt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smtClean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Range query over </a:t>
            </a:r>
            <a:r>
              <a:rPr lang="en-US" i="1" dirty="0" smtClean="0">
                <a:latin typeface="Times New Roman"/>
                <a:cs typeface="Times New Roman"/>
              </a:rPr>
              <a:t>Sells(</a:t>
            </a:r>
            <a:r>
              <a:rPr lang="en-US" i="1" u="sng" dirty="0" smtClean="0">
                <a:latin typeface="Times New Roman"/>
                <a:cs typeface="Times New Roman"/>
              </a:rPr>
              <a:t>bar</a:t>
            </a:r>
            <a:r>
              <a:rPr lang="en-US" i="1" dirty="0" smtClean="0">
                <a:latin typeface="Times New Roman"/>
                <a:cs typeface="Times New Roman"/>
              </a:rPr>
              <a:t>, </a:t>
            </a:r>
            <a:r>
              <a:rPr lang="en-US" i="1" u="sng" dirty="0" smtClean="0">
                <a:latin typeface="Times New Roman"/>
                <a:cs typeface="Times New Roman"/>
              </a:rPr>
              <a:t>beer</a:t>
            </a:r>
            <a:r>
              <a:rPr lang="en-US" i="1" dirty="0" smtClean="0">
                <a:latin typeface="Times New Roman"/>
                <a:cs typeface="Times New Roman"/>
              </a:rPr>
              <a:t>, price)</a:t>
            </a:r>
          </a:p>
          <a:p>
            <a:pPr>
              <a:buFontTx/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*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dirty="0" smtClean="0">
                <a:latin typeface="Courier New" charset="0"/>
                <a:ea typeface="ＭＳ Ｐゴシック" charset="0"/>
                <a:cs typeface="ＭＳ Ｐゴシック" charset="0"/>
              </a:rPr>
              <a:t> price &gt; </a:t>
            </a:r>
            <a:r>
              <a:rPr lang="en-US" altLang="ja-JP" dirty="0" smtClean="0">
                <a:latin typeface="Courier New" charset="0"/>
                <a:ea typeface="ＭＳ Ｐゴシック" charset="0"/>
                <a:cs typeface="ＭＳ Ｐゴシック" charset="0"/>
              </a:rPr>
              <a:t>2 AND price &lt; 10;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Types of access methods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Full table scan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Inefficient for both point and range queries.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Sequential access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Efficient for both point and range queries.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Should keep the file sorted.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Inefficient to maintain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Middle ground?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Indexing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An old idea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 descr="book_index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46" y="1049075"/>
            <a:ext cx="5566707" cy="56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38" y="304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Database System Implementation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3394" y="2277755"/>
            <a:ext cx="2218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Conceptual Design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69075" y="2269720"/>
            <a:ext cx="1385558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latin typeface="Times New Roman"/>
                <a:ea typeface="+mn-ea"/>
                <a:cs typeface="Times New Roman"/>
              </a:rPr>
              <a:t>Physical Storage 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469556" y="2726920"/>
            <a:ext cx="11059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486806" y="2721720"/>
            <a:ext cx="13711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24376" y="2465080"/>
            <a:ext cx="186243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latin typeface="Times New Roman"/>
                <a:ea typeface="+mn-ea"/>
                <a:cs typeface="Times New Roman"/>
              </a:rPr>
              <a:t>Schema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37129" y="188804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140844" y="3116997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3146" y="4279410"/>
            <a:ext cx="2918902" cy="83099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latin typeface="Times New Roman"/>
                <a:ea typeface="+mn-ea"/>
                <a:cs typeface="Times New Roman"/>
              </a:rPr>
              <a:t>Entity Relationship(ER)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31898" y="4256347"/>
            <a:ext cx="2918902" cy="461665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Relational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550998" y="29784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050800" y="4279410"/>
            <a:ext cx="2918902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Files and Indexes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7523915" y="31308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24429" y="1382000"/>
            <a:ext cx="2630111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 smtClean="0">
                <a:latin typeface="Times New Roman"/>
                <a:ea typeface="+mn-ea"/>
                <a:cs typeface="Times New Roman"/>
              </a:rPr>
              <a:t>User Requirements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06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Index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 data structure that speeds up selecting tuples in a relation based on some </a:t>
            </a:r>
            <a:r>
              <a:rPr lang="en-US" b="1" dirty="0" smtClean="0">
                <a:latin typeface="Times New Roman"/>
                <a:cs typeface="Times New Roman"/>
              </a:rPr>
              <a:t>search keys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Search key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 subset of the attributes in a relation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May not be the same as the (primary) key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Entries in an index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(k, r)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k is the search key.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 is the pointer to a record (record id). 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Index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Data file </a:t>
            </a:r>
            <a:r>
              <a:rPr lang="en-US" dirty="0" smtClean="0">
                <a:latin typeface="Times New Roman"/>
                <a:cs typeface="Times New Roman"/>
              </a:rPr>
              <a:t>stores the table data. </a:t>
            </a:r>
          </a:p>
          <a:p>
            <a:r>
              <a:rPr lang="en-US" b="1" dirty="0">
                <a:latin typeface="Times New Roman"/>
                <a:cs typeface="Times New Roman"/>
              </a:rPr>
              <a:t>Index file</a:t>
            </a:r>
            <a:r>
              <a:rPr lang="en-US" dirty="0">
                <a:latin typeface="Times New Roman"/>
                <a:cs typeface="Times New Roman"/>
              </a:rPr>
              <a:t> stores the index data structure.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Index file is smaller than the data file.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Ideally, the index should fit in the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752600" y="31242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/>
        </p:nvGraphicFramePr>
        <p:xfrm>
          <a:off x="1752600" y="4343400"/>
          <a:ext cx="914400" cy="990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4267200" y="3048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267200" y="38100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0"/>
          <p:cNvGraphicFramePr>
            <a:graphicFrameLocks noGrp="1"/>
          </p:cNvGraphicFramePr>
          <p:nvPr/>
        </p:nvGraphicFramePr>
        <p:xfrm>
          <a:off x="4267200" y="4648200"/>
          <a:ext cx="2819400" cy="609600"/>
        </p:xfrm>
        <a:graphic>
          <a:graphicData uri="http://schemas.openxmlformats.org/drawingml/2006/table">
            <a:tbl>
              <a:tblPr/>
              <a:tblGrid>
                <a:gridCol w="381000"/>
                <a:gridCol w="2438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82"/>
          <p:cNvSpPr>
            <a:spLocks noChangeShapeType="1"/>
          </p:cNvSpPr>
          <p:nvPr/>
        </p:nvSpPr>
        <p:spPr bwMode="auto">
          <a:xfrm flipV="1">
            <a:off x="2438400" y="3200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2438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>
            <a:off x="2362200" y="37338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2438400" y="39624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>
            <a:off x="2438400" y="4495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>
            <a:off x="2438400" y="4648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876800" y="2433638"/>
            <a:ext cx="1321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Data File </a:t>
            </a:r>
            <a:endParaRPr lang="en-US" dirty="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677988" y="2433638"/>
            <a:ext cx="1441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Index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8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Well known index structures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B+ trees: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very popular</a:t>
            </a: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cs typeface="Times New Roman"/>
              </a:rPr>
              <a:t>Hash tables: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Not frequently used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index </a:t>
            </a:r>
            <a:r>
              <a:rPr lang="en-US" dirty="0" smtClean="0">
                <a:latin typeface="Times New Roman"/>
                <a:cs typeface="Times New Roman"/>
              </a:rPr>
              <a:t>of a very large </a:t>
            </a:r>
            <a:r>
              <a:rPr lang="en-US" dirty="0">
                <a:latin typeface="Times New Roman"/>
                <a:cs typeface="Times New Roman"/>
              </a:rPr>
              <a:t>data </a:t>
            </a:r>
            <a:r>
              <a:rPr lang="en-US" dirty="0" smtClean="0">
                <a:latin typeface="Times New Roman"/>
                <a:cs typeface="Times New Roman"/>
              </a:rPr>
              <a:t>file gets too large.</a:t>
            </a: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How about building an </a:t>
            </a:r>
            <a:r>
              <a:rPr lang="en-US" i="1" dirty="0" smtClean="0">
                <a:latin typeface="Times New Roman"/>
                <a:cs typeface="Times New Roman"/>
              </a:rPr>
              <a:t>index </a:t>
            </a:r>
            <a:r>
              <a:rPr lang="en-US" dirty="0" smtClean="0">
                <a:latin typeface="Times New Roman"/>
                <a:cs typeface="Times New Roman"/>
              </a:rPr>
              <a:t>for the index file?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 multi-level index, or a tree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B+ trees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Degree of the tree: 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Each node (except root) stores [d, 2d] keys: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44641"/>
              </p:ext>
            </p:extLst>
          </p:nvPr>
        </p:nvGraphicFramePr>
        <p:xfrm>
          <a:off x="3200400" y="2743200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26670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5"/>
          <p:cNvSpPr>
            <a:spLocks noChangeShapeType="1"/>
          </p:cNvSpPr>
          <p:nvPr/>
        </p:nvSpPr>
        <p:spPr bwMode="auto">
          <a:xfrm>
            <a:off x="4876800" y="32766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52600" y="362585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[A </a:t>
            </a:r>
            <a:r>
              <a:rPr lang="en-US" sz="1400" dirty="0"/>
              <a:t>, </a:t>
            </a:r>
            <a:r>
              <a:rPr lang="en-US" sz="1400" dirty="0" smtClean="0"/>
              <a:t>10</a:t>
            </a:r>
            <a:r>
              <a:rPr lang="en-US" sz="1400" dirty="0"/>
              <a:t>)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3432175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[10</a:t>
            </a:r>
            <a:r>
              <a:rPr lang="en-US" sz="1400" dirty="0"/>
              <a:t>, </a:t>
            </a:r>
            <a:r>
              <a:rPr lang="en-US" sz="1400" dirty="0" smtClean="0"/>
              <a:t>32)</a:t>
            </a:r>
            <a:endParaRPr lang="en-US" sz="1400" dirty="0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495800" y="3625850"/>
            <a:ext cx="7530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[32, 94)</a:t>
            </a:r>
            <a:endParaRPr lang="en-US" sz="1400" dirty="0"/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6248400" y="3625850"/>
            <a:ext cx="696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[94, B)</a:t>
            </a:r>
            <a:endParaRPr lang="en-US" sz="1400" dirty="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770670" y="2447925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Non-leaf nodes</a:t>
            </a:r>
            <a:endParaRPr lang="en-US" dirty="0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3886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4419600" y="3276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35211"/>
              </p:ext>
            </p:extLst>
          </p:nvPr>
        </p:nvGraphicFramePr>
        <p:xfrm>
          <a:off x="3276600" y="465137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Line 48"/>
          <p:cNvSpPr>
            <a:spLocks noChangeShapeType="1"/>
          </p:cNvSpPr>
          <p:nvPr/>
        </p:nvSpPr>
        <p:spPr bwMode="auto">
          <a:xfrm flipH="1">
            <a:off x="2743200" y="51847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3962400" y="5184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>
            <a:off x="4495800" y="518477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4953000" y="5184775"/>
            <a:ext cx="13716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2380484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36600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28</a:t>
            </a:r>
            <a:endParaRPr lang="en-US" sz="1400" dirty="0"/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4574409" y="55944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32</a:t>
            </a:r>
            <a:endParaRPr lang="en-US" sz="1400" dirty="0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19976"/>
              </p:ext>
            </p:extLst>
          </p:nvPr>
        </p:nvGraphicFramePr>
        <p:xfrm>
          <a:off x="6324600" y="4645025"/>
          <a:ext cx="1828800" cy="7112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764320" y="4414192"/>
            <a:ext cx="2436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Leaf nodes</a:t>
            </a:r>
            <a:endParaRPr lang="en-US" dirty="0"/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8595" y="5489575"/>
            <a:ext cx="1702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0988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5565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408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61151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96239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3428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77960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612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11430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676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41575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Retrieving tuples using B+ tree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Point queries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Start from the root and follow the links to the leaf.</a:t>
            </a:r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Range queries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Find the lowest point in the range.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Then, follow the links between the nodes.</a:t>
            </a:r>
          </a:p>
          <a:p>
            <a:pPr marL="514350" indent="-457200"/>
            <a:r>
              <a:rPr lang="en-US" dirty="0" smtClean="0">
                <a:latin typeface="Times New Roman"/>
                <a:cs typeface="Times New Roman"/>
              </a:rPr>
              <a:t>The top levels are kept in the buffer pool.</a:t>
            </a: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6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Inserting a new key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Pick the proper leaf node and insert the key.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If the node contains more than 2d keys, split the node and insert the extra node in the parent.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If  leaf level, add K3 to the right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93410"/>
              </p:ext>
            </p:extLst>
          </p:nvPr>
        </p:nvGraphicFramePr>
        <p:xfrm>
          <a:off x="307975" y="3581400"/>
          <a:ext cx="3124201" cy="685800"/>
        </p:xfrm>
        <a:graphic>
          <a:graphicData uri="http://schemas.openxmlformats.org/drawingml/2006/table">
            <a:tbl>
              <a:tblPr/>
              <a:tblGrid>
                <a:gridCol w="435059"/>
                <a:gridCol w="208965"/>
                <a:gridCol w="262063"/>
                <a:gridCol w="284330"/>
                <a:gridCol w="340852"/>
                <a:gridCol w="284330"/>
                <a:gridCol w="280904"/>
                <a:gridCol w="340854"/>
                <a:gridCol w="208965"/>
                <a:gridCol w="477879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07635"/>
              </p:ext>
            </p:extLst>
          </p:nvPr>
        </p:nvGraphicFramePr>
        <p:xfrm>
          <a:off x="41941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13717"/>
              </p:ext>
            </p:extLst>
          </p:nvPr>
        </p:nvGraphicFramePr>
        <p:xfrm>
          <a:off x="6632575" y="3581400"/>
          <a:ext cx="2286000" cy="685800"/>
        </p:xfrm>
        <a:graphic>
          <a:graphicData uri="http://schemas.openxmlformats.org/drawingml/2006/table">
            <a:tbl>
              <a:tblPr/>
              <a:tblGrid>
                <a:gridCol w="4508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5946775" y="2895600"/>
            <a:ext cx="1601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(K3,    ) </a:t>
            </a:r>
            <a:r>
              <a:rPr lang="en-US" sz="1800" dirty="0" smtClean="0"/>
              <a:t> </a:t>
            </a:r>
            <a:r>
              <a:rPr lang="en-US" sz="1800" dirty="0"/>
              <a:t>parent</a:t>
            </a:r>
          </a:p>
        </p:txBody>
      </p:sp>
      <p:sp>
        <p:nvSpPr>
          <p:cNvPr id="9" name="Line 75"/>
          <p:cNvSpPr>
            <a:spLocks noChangeShapeType="1"/>
          </p:cNvSpPr>
          <p:nvPr/>
        </p:nvSpPr>
        <p:spPr bwMode="auto">
          <a:xfrm>
            <a:off x="6556375" y="3124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6"/>
          <p:cNvSpPr>
            <a:spLocks noChangeShapeType="1"/>
          </p:cNvSpPr>
          <p:nvPr/>
        </p:nvSpPr>
        <p:spPr bwMode="auto">
          <a:xfrm>
            <a:off x="3432175" y="3962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7343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41894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9503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88771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1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01754"/>
              </p:ext>
            </p:extLst>
          </p:nvPr>
        </p:nvGraphicFramePr>
        <p:xfrm>
          <a:off x="24384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88423"/>
              </p:ext>
            </p:extLst>
          </p:nvPr>
        </p:nvGraphicFramePr>
        <p:xfrm>
          <a:off x="41910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37208"/>
              </p:ext>
            </p:extLst>
          </p:nvPr>
        </p:nvGraphicFramePr>
        <p:xfrm>
          <a:off x="5943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400" y="3657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57150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627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7778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295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884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2898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352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886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3434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803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2578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579120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327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6096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1066800" y="5105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447800" y="51054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28956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200400" y="5105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5814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34340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57200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25780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579120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32460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467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63600" y="1184275"/>
            <a:ext cx="1819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Insert K = 18  </a:t>
            </a:r>
            <a:endParaRPr lang="en-US" dirty="0"/>
          </a:p>
        </p:txBody>
      </p:sp>
      <p:sp>
        <p:nvSpPr>
          <p:cNvPr id="49" name="Rectangle 171"/>
          <p:cNvSpPr>
            <a:spLocks noChangeArrowheads="1"/>
          </p:cNvSpPr>
          <p:nvPr/>
        </p:nvSpPr>
        <p:spPr bwMode="auto">
          <a:xfrm>
            <a:off x="1815334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18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Line 183"/>
          <p:cNvSpPr>
            <a:spLocks noChangeShapeType="1"/>
          </p:cNvSpPr>
          <p:nvPr/>
        </p:nvSpPr>
        <p:spPr bwMode="auto">
          <a:xfrm>
            <a:off x="1885950" y="511492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52701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84151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0528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77749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837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58040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18338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508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207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3619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762000" y="5073649"/>
            <a:ext cx="177800" cy="85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1336675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742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Insert K= 20 </a:t>
            </a:r>
            <a:endParaRPr lang="en-US" dirty="0"/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69257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/>
                <a:gridCol w="185707"/>
                <a:gridCol w="185708"/>
                <a:gridCol w="185707"/>
                <a:gridCol w="223801"/>
                <a:gridCol w="185707"/>
                <a:gridCol w="185708"/>
                <a:gridCol w="182532"/>
                <a:gridCol w="182533"/>
                <a:gridCol w="2082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20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77209" y="594052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>
            <a:off x="1870075" y="51308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advantage of RDBMS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It separates </a:t>
            </a:r>
            <a:r>
              <a:rPr lang="en-US" dirty="0">
                <a:latin typeface="Times New Roman"/>
                <a:cs typeface="Times New Roman"/>
              </a:rPr>
              <a:t>logical level (schema) from physical level (implementation</a:t>
            </a:r>
            <a:r>
              <a:rPr lang="en-US" dirty="0" smtClean="0">
                <a:latin typeface="Times New Roman"/>
                <a:cs typeface="Times New Roman"/>
              </a:rPr>
              <a:t>). </a:t>
            </a:r>
          </a:p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Physical data independence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Users do not worry about how their data is stored and processes on the physical devices.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It is all SQL!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Their queries work over (almost) all RDBMS deployments.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3552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7111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64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35779"/>
              </p:ext>
            </p:extLst>
          </p:nvPr>
        </p:nvGraphicFramePr>
        <p:xfrm>
          <a:off x="60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61640"/>
              </p:ext>
            </p:extLst>
          </p:nvPr>
        </p:nvGraphicFramePr>
        <p:xfrm>
          <a:off x="45878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13901"/>
              </p:ext>
            </p:extLst>
          </p:nvPr>
        </p:nvGraphicFramePr>
        <p:xfrm>
          <a:off x="637222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609600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205740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514600" y="3657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05399" y="3657600"/>
            <a:ext cx="12668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6000" y="3733800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400" y="36576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2133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4267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14362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23100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6667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1152525" y="591185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1931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12025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5750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044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45180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49935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56705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6203950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6739759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98450" y="5105400"/>
            <a:ext cx="40005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 flipH="1">
            <a:off x="898525" y="5105400"/>
            <a:ext cx="25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 flipH="1">
            <a:off x="1270000" y="5105400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 flipH="1">
            <a:off x="2286000" y="5105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32422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705225" y="506095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095748" y="5029201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4708525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4984750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5670550" y="5105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6203950" y="5105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6737350" y="5105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79597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289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Need to split the node</a:t>
            </a:r>
            <a:endParaRPr lang="en-US" dirty="0"/>
          </a:p>
        </p:txBody>
      </p:sp>
      <p:graphicFrame>
        <p:nvGraphicFramePr>
          <p:cNvPr id="4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9632"/>
              </p:ext>
            </p:extLst>
          </p:nvPr>
        </p:nvGraphicFramePr>
        <p:xfrm>
          <a:off x="2438400" y="4572000"/>
          <a:ext cx="1949454" cy="685800"/>
        </p:xfrm>
        <a:graphic>
          <a:graphicData uri="http://schemas.openxmlformats.org/drawingml/2006/table">
            <a:tbl>
              <a:tblPr/>
              <a:tblGrid>
                <a:gridCol w="223801"/>
                <a:gridCol w="185707"/>
                <a:gridCol w="185708"/>
                <a:gridCol w="185707"/>
                <a:gridCol w="223801"/>
                <a:gridCol w="185707"/>
                <a:gridCol w="185708"/>
                <a:gridCol w="182532"/>
                <a:gridCol w="182533"/>
                <a:gridCol w="2082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669409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921000" y="5099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71"/>
          <p:cNvSpPr>
            <a:spLocks noChangeArrowheads="1"/>
          </p:cNvSpPr>
          <p:nvPr/>
        </p:nvSpPr>
        <p:spPr bwMode="auto">
          <a:xfrm>
            <a:off x="1590675" y="59213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3" name="Line 183"/>
          <p:cNvSpPr>
            <a:spLocks noChangeShapeType="1"/>
          </p:cNvSpPr>
          <p:nvPr/>
        </p:nvSpPr>
        <p:spPr bwMode="auto">
          <a:xfrm flipH="1">
            <a:off x="1708150" y="5114925"/>
            <a:ext cx="1778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Insertion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214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0124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27195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2004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681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5883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939490" y="1028985"/>
            <a:ext cx="4295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Split and update the parent node.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need to split the root?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2383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36681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1910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3397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4641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21461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9666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62838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5" name="Rectangle 173"/>
          <p:cNvSpPr>
            <a:spLocks noChangeArrowheads="1"/>
          </p:cNvSpPr>
          <p:nvPr/>
        </p:nvSpPr>
        <p:spPr bwMode="auto">
          <a:xfrm>
            <a:off x="3533009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21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403542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537075" y="59436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7" name="Line 185"/>
          <p:cNvSpPr>
            <a:spLocks noChangeShapeType="1"/>
          </p:cNvSpPr>
          <p:nvPr/>
        </p:nvSpPr>
        <p:spPr bwMode="auto">
          <a:xfrm>
            <a:off x="3736975" y="5089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41179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50849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898525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Delete K = 21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00435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74354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6974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7855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10141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0079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4315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7878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08025" y="1206500"/>
            <a:ext cx="6473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Note: K = 21 may still remain in the internal levels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9246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38427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15335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0680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2889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81663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2676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1651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871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1922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Delete K = 20</a:t>
            </a:r>
            <a:endParaRPr lang="en-US" dirty="0"/>
          </a:p>
        </p:txBody>
      </p:sp>
      <p:sp>
        <p:nvSpPr>
          <p:cNvPr id="50" name="Rectangle 173"/>
          <p:cNvSpPr>
            <a:spLocks noChangeArrowheads="1"/>
          </p:cNvSpPr>
          <p:nvPr/>
        </p:nvSpPr>
        <p:spPr bwMode="auto">
          <a:xfrm>
            <a:off x="2399534" y="58928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20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Line 185"/>
          <p:cNvSpPr>
            <a:spLocks noChangeShapeType="1"/>
          </p:cNvSpPr>
          <p:nvPr/>
        </p:nvSpPr>
        <p:spPr bwMode="auto">
          <a:xfrm>
            <a:off x="2349499" y="5099050"/>
            <a:ext cx="23812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74613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05818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12780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72716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56760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38953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2398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4360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1923284" y="589924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003423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 Borrow from siblings: rotate  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44566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50387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352550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298575" y="50673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668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04580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4518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55558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49871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5753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 Borrow from siblings: rotate  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57520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17645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4082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29388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7341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83324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4910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02640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206500"/>
            <a:ext cx="650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We need to update the number of keys on the node: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 Borrow from siblings: rotate  </a:t>
            </a:r>
            <a:endParaRPr lang="en-US" dirty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29922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02153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6099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37645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4400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53439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41609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30615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6" name="Rectangle 174"/>
          <p:cNvSpPr>
            <a:spLocks noChangeArrowheads="1"/>
          </p:cNvSpPr>
          <p:nvPr/>
        </p:nvSpPr>
        <p:spPr bwMode="auto">
          <a:xfrm>
            <a:off x="373380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30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4171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8" name="Line 186"/>
          <p:cNvSpPr>
            <a:spLocks noChangeShapeType="1"/>
          </p:cNvSpPr>
          <p:nvPr/>
        </p:nvSpPr>
        <p:spPr bwMode="auto">
          <a:xfrm>
            <a:off x="3800475" y="50927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4111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Example: delete K = 30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74116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69836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08506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15339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80455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20560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83586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28724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9" name="Line 167"/>
          <p:cNvSpPr>
            <a:spLocks noChangeShapeType="1"/>
          </p:cNvSpPr>
          <p:nvPr/>
        </p:nvSpPr>
        <p:spPr bwMode="auto">
          <a:xfrm>
            <a:off x="3362325" y="50736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37909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3778248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Merge with a sibling.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509"/>
              </p:ext>
            </p:extLst>
          </p:nvPr>
        </p:nvGraphicFramePr>
        <p:xfrm>
          <a:off x="1879600" y="4587875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5213350" y="51466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30803"/>
              </p:ext>
            </p:extLst>
          </p:nvPr>
        </p:nvGraphicFramePr>
        <p:xfrm>
          <a:off x="3641725" y="459105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Logical versus physical levels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/>
                <a:cs typeface="Times New Roman"/>
              </a:rPr>
              <a:t>g</a:t>
            </a:r>
            <a:r>
              <a:rPr lang="en-US" sz="2200" b="1" dirty="0" smtClean="0">
                <a:latin typeface="Times New Roman"/>
                <a:cs typeface="Times New Roman"/>
              </a:rPr>
              <a:t>oals: </a:t>
            </a:r>
            <a:r>
              <a:rPr lang="en-US" sz="2200" dirty="0">
                <a:latin typeface="Times New Roman"/>
                <a:cs typeface="Times New Roman"/>
              </a:rPr>
              <a:t>u</a:t>
            </a:r>
            <a:r>
              <a:rPr lang="en-US" sz="2200" dirty="0" smtClean="0">
                <a:latin typeface="Times New Roman"/>
                <a:cs typeface="Times New Roman"/>
              </a:rPr>
              <a:t>sability, data quality, …</a:t>
            </a:r>
          </a:p>
          <a:p>
            <a:pPr marL="0" indent="0">
              <a:buNone/>
            </a:pPr>
            <a:r>
              <a:rPr lang="en-US" sz="2200" b="1" dirty="0">
                <a:latin typeface="Times New Roman"/>
                <a:cs typeface="Times New Roman"/>
              </a:rPr>
              <a:t>s</a:t>
            </a:r>
            <a:r>
              <a:rPr lang="en-US" sz="2200" b="1" dirty="0" smtClean="0">
                <a:latin typeface="Times New Roman"/>
                <a:cs typeface="Times New Roman"/>
              </a:rPr>
              <a:t>ubjects: </a:t>
            </a:r>
            <a:r>
              <a:rPr lang="en-US" sz="2200" dirty="0" smtClean="0">
                <a:latin typeface="Times New Roman"/>
                <a:cs typeface="Times New Roman"/>
              </a:rPr>
              <a:t>data models,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/>
                <a:cs typeface="Times New Roman"/>
              </a:rPr>
              <a:t>query languages, normalization,… 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/>
                <a:cs typeface="Times New Roman"/>
              </a:rPr>
              <a:t>method: </a:t>
            </a:r>
            <a:r>
              <a:rPr lang="en-US" sz="2200" dirty="0" smtClean="0">
                <a:latin typeface="Times New Roman"/>
                <a:cs typeface="Times New Roman"/>
              </a:rPr>
              <a:t>theory, algorithms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edgar-cod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0" y="1117600"/>
            <a:ext cx="2339498" cy="3134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490" y="1117600"/>
            <a:ext cx="4460239" cy="32195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5317" y="4469334"/>
            <a:ext cx="473017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/>
                <a:cs typeface="Times New Roman"/>
              </a:rPr>
              <a:t>goals: </a:t>
            </a:r>
            <a:r>
              <a:rPr lang="en-US" sz="2200" i="1" dirty="0" smtClean="0">
                <a:latin typeface="Times New Roman"/>
                <a:cs typeface="Times New Roman"/>
              </a:rPr>
              <a:t>"Three </a:t>
            </a:r>
            <a:r>
              <a:rPr lang="en-US" sz="2200" i="1" dirty="0">
                <a:latin typeface="Times New Roman"/>
                <a:cs typeface="Times New Roman"/>
              </a:rPr>
              <a:t>things are important in the database systems: performance, performance, </a:t>
            </a:r>
            <a:r>
              <a:rPr lang="en-US" sz="2200" i="1" dirty="0" smtClean="0">
                <a:latin typeface="Times New Roman"/>
                <a:cs typeface="Times New Roman"/>
              </a:rPr>
              <a:t>and performance!” </a:t>
            </a:r>
          </a:p>
          <a:p>
            <a:r>
              <a:rPr lang="en-US" sz="2200" b="1" dirty="0" smtClean="0">
                <a:latin typeface="Times New Roman"/>
                <a:cs typeface="Times New Roman"/>
              </a:rPr>
              <a:t>subjects</a:t>
            </a:r>
            <a:r>
              <a:rPr lang="en-US" sz="2200" dirty="0" smtClean="0">
                <a:latin typeface="Times New Roman"/>
                <a:cs typeface="Times New Roman"/>
              </a:rPr>
              <a:t>: access methods, query processing, …</a:t>
            </a:r>
          </a:p>
          <a:p>
            <a:r>
              <a:rPr lang="en-US" sz="2000" b="1" dirty="0" smtClean="0">
                <a:latin typeface="Times New Roman"/>
                <a:cs typeface="Times New Roman"/>
              </a:rPr>
              <a:t>method</a:t>
            </a:r>
            <a:r>
              <a:rPr lang="en-US" sz="2000" dirty="0" smtClean="0">
                <a:latin typeface="Times New Roman"/>
                <a:cs typeface="Times New Roman"/>
              </a:rPr>
              <a:t>: system building, theory,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360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22209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45091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04044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63515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39382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4468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723900" y="1111250"/>
            <a:ext cx="5261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if we cannot borrow from siblings?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Merge siblings!</a:t>
            </a:r>
            <a:endParaRPr lang="en-US" dirty="0" smtClean="0"/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34555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46262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7763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19649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8537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86874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08306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3120258" y="3733800"/>
            <a:ext cx="2366142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8518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What to do with the dangling key and pointer? simply remove them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58919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60"/>
          <p:cNvSpPr>
            <a:spLocks noChangeShapeType="1"/>
          </p:cNvSpPr>
          <p:nvPr/>
        </p:nvSpPr>
        <p:spPr bwMode="auto">
          <a:xfrm>
            <a:off x="2575691" y="3676650"/>
            <a:ext cx="1091434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B957AD-560C-E44D-A24F-1EF6C4B6812A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100013"/>
            <a:ext cx="8229600" cy="101123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Deletion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073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68973"/>
              </p:ext>
            </p:extLst>
          </p:nvPr>
        </p:nvGraphicFramePr>
        <p:xfrm>
          <a:off x="3352800" y="22098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4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3437"/>
              </p:ext>
            </p:extLst>
          </p:nvPr>
        </p:nvGraphicFramePr>
        <p:xfrm>
          <a:off x="1524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70447"/>
              </p:ext>
            </p:extLst>
          </p:nvPr>
        </p:nvGraphicFramePr>
        <p:xfrm>
          <a:off x="4953000" y="3124200"/>
          <a:ext cx="2133600" cy="685800"/>
        </p:xfrm>
        <a:graphic>
          <a:graphicData uri="http://schemas.openxmlformats.org/drawingml/2006/table">
            <a:tbl>
              <a:tblPr/>
              <a:tblGrid>
                <a:gridCol w="298450"/>
                <a:gridCol w="246063"/>
                <a:gridCol w="249237"/>
                <a:gridCol w="247650"/>
                <a:gridCol w="298450"/>
                <a:gridCol w="249238"/>
                <a:gridCol w="246062"/>
                <a:gridCol w="298450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09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81702"/>
              </p:ext>
            </p:extLst>
          </p:nvPr>
        </p:nvGraphicFramePr>
        <p:xfrm>
          <a:off x="117475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3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08253"/>
              </p:ext>
            </p:extLst>
          </p:nvPr>
        </p:nvGraphicFramePr>
        <p:xfrm>
          <a:off x="53975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315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78117"/>
              </p:ext>
            </p:extLst>
          </p:nvPr>
        </p:nvGraphicFramePr>
        <p:xfrm>
          <a:off x="71501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69" name="Line 157"/>
          <p:cNvSpPr>
            <a:spLocks noChangeShapeType="1"/>
          </p:cNvSpPr>
          <p:nvPr/>
        </p:nvSpPr>
        <p:spPr bwMode="auto">
          <a:xfrm flipH="1">
            <a:off x="1524000" y="27432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0" name="Line 158"/>
          <p:cNvSpPr>
            <a:spLocks noChangeShapeType="1"/>
          </p:cNvSpPr>
          <p:nvPr/>
        </p:nvSpPr>
        <p:spPr bwMode="auto">
          <a:xfrm>
            <a:off x="38862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1" name="Line 159"/>
          <p:cNvSpPr>
            <a:spLocks noChangeShapeType="1"/>
          </p:cNvSpPr>
          <p:nvPr/>
        </p:nvSpPr>
        <p:spPr bwMode="auto">
          <a:xfrm flipH="1">
            <a:off x="498475" y="3657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2" name="Line 160"/>
          <p:cNvSpPr>
            <a:spLocks noChangeShapeType="1"/>
          </p:cNvSpPr>
          <p:nvPr/>
        </p:nvSpPr>
        <p:spPr bwMode="auto">
          <a:xfrm>
            <a:off x="1962150" y="3657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3" name="Line 161"/>
          <p:cNvSpPr>
            <a:spLocks noChangeShapeType="1"/>
          </p:cNvSpPr>
          <p:nvPr/>
        </p:nvSpPr>
        <p:spPr bwMode="auto">
          <a:xfrm>
            <a:off x="2421380" y="3689350"/>
            <a:ext cx="303771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4" name="Line 162"/>
          <p:cNvSpPr>
            <a:spLocks noChangeShapeType="1"/>
          </p:cNvSpPr>
          <p:nvPr/>
        </p:nvSpPr>
        <p:spPr bwMode="auto">
          <a:xfrm>
            <a:off x="5137149" y="3689350"/>
            <a:ext cx="2133601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5" name="Line 163"/>
          <p:cNvSpPr>
            <a:spLocks noChangeShapeType="1"/>
          </p:cNvSpPr>
          <p:nvPr/>
        </p:nvSpPr>
        <p:spPr bwMode="auto">
          <a:xfrm>
            <a:off x="5486400" y="3657600"/>
            <a:ext cx="2438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6" name="Line 164"/>
          <p:cNvSpPr>
            <a:spLocks noChangeShapeType="1"/>
          </p:cNvSpPr>
          <p:nvPr/>
        </p:nvSpPr>
        <p:spPr bwMode="auto">
          <a:xfrm>
            <a:off x="6095999" y="3733800"/>
            <a:ext cx="24288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7" name="Line 165"/>
          <p:cNvSpPr>
            <a:spLocks noChangeShapeType="1"/>
          </p:cNvSpPr>
          <p:nvPr/>
        </p:nvSpPr>
        <p:spPr bwMode="auto">
          <a:xfrm>
            <a:off x="6629399" y="3657600"/>
            <a:ext cx="233362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78" name="Line 166"/>
          <p:cNvSpPr>
            <a:spLocks noChangeShapeType="1"/>
          </p:cNvSpPr>
          <p:nvPr/>
        </p:nvSpPr>
        <p:spPr bwMode="auto">
          <a:xfrm>
            <a:off x="16256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0" name="Line 168"/>
          <p:cNvSpPr>
            <a:spLocks noChangeShapeType="1"/>
          </p:cNvSpPr>
          <p:nvPr/>
        </p:nvSpPr>
        <p:spPr bwMode="auto">
          <a:xfrm>
            <a:off x="6937375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81" name="Rectangle 169"/>
          <p:cNvSpPr>
            <a:spLocks noChangeArrowheads="1"/>
          </p:cNvSpPr>
          <p:nvPr/>
        </p:nvSpPr>
        <p:spPr bwMode="auto">
          <a:xfrm>
            <a:off x="563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39082" name="Rectangle 170"/>
          <p:cNvSpPr>
            <a:spLocks noChangeArrowheads="1"/>
          </p:cNvSpPr>
          <p:nvPr/>
        </p:nvSpPr>
        <p:spPr bwMode="auto">
          <a:xfrm>
            <a:off x="492125" y="58801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9083" name="Rectangle 171"/>
          <p:cNvSpPr>
            <a:spLocks noChangeArrowheads="1"/>
          </p:cNvSpPr>
          <p:nvPr/>
        </p:nvSpPr>
        <p:spPr bwMode="auto">
          <a:xfrm>
            <a:off x="914400" y="58959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39084" name="Rectangle 172"/>
          <p:cNvSpPr>
            <a:spLocks noChangeArrowheads="1"/>
          </p:cNvSpPr>
          <p:nvPr/>
        </p:nvSpPr>
        <p:spPr bwMode="auto">
          <a:xfrm>
            <a:off x="2240784" y="58833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39087" name="Rectangle 175"/>
          <p:cNvSpPr>
            <a:spLocks noChangeArrowheads="1"/>
          </p:cNvSpPr>
          <p:nvPr/>
        </p:nvSpPr>
        <p:spPr bwMode="auto">
          <a:xfrm>
            <a:off x="2759075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39088" name="Rectangle 176"/>
          <p:cNvSpPr>
            <a:spLocks noChangeArrowheads="1"/>
          </p:cNvSpPr>
          <p:nvPr/>
        </p:nvSpPr>
        <p:spPr bwMode="auto">
          <a:xfrm>
            <a:off x="5391150" y="592772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39089" name="Rectangle 177"/>
          <p:cNvSpPr>
            <a:spLocks noChangeArrowheads="1"/>
          </p:cNvSpPr>
          <p:nvPr/>
        </p:nvSpPr>
        <p:spPr bwMode="auto">
          <a:xfrm>
            <a:off x="5866634" y="5930999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52</a:t>
            </a:r>
            <a:endParaRPr lang="en-US" sz="1400" dirty="0"/>
          </a:p>
        </p:txBody>
      </p:sp>
      <p:sp>
        <p:nvSpPr>
          <p:cNvPr id="39090" name="Rectangle 178"/>
          <p:cNvSpPr>
            <a:spLocks noChangeArrowheads="1"/>
          </p:cNvSpPr>
          <p:nvPr/>
        </p:nvSpPr>
        <p:spPr bwMode="auto">
          <a:xfrm>
            <a:off x="6781800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39091" name="Rectangle 179"/>
          <p:cNvSpPr>
            <a:spLocks noChangeArrowheads="1"/>
          </p:cNvSpPr>
          <p:nvPr/>
        </p:nvSpPr>
        <p:spPr bwMode="auto">
          <a:xfrm>
            <a:off x="7299325" y="5959475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65</a:t>
            </a:r>
            <a:endParaRPr lang="en-US" sz="1400" dirty="0"/>
          </a:p>
        </p:txBody>
      </p:sp>
      <p:sp>
        <p:nvSpPr>
          <p:cNvPr id="39092" name="Rectangle 180"/>
          <p:cNvSpPr>
            <a:spLocks noChangeArrowheads="1"/>
          </p:cNvSpPr>
          <p:nvPr/>
        </p:nvSpPr>
        <p:spPr bwMode="auto">
          <a:xfrm>
            <a:off x="7835134" y="5946874"/>
            <a:ext cx="36665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72</a:t>
            </a:r>
            <a:endParaRPr lang="en-US" sz="1400" dirty="0"/>
          </a:p>
        </p:txBody>
      </p:sp>
      <p:sp>
        <p:nvSpPr>
          <p:cNvPr id="39093" name="Line 181"/>
          <p:cNvSpPr>
            <a:spLocks noChangeShapeType="1"/>
          </p:cNvSpPr>
          <p:nvPr/>
        </p:nvSpPr>
        <p:spPr bwMode="auto">
          <a:xfrm flipH="1">
            <a:off x="269875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4" name="Line 182"/>
          <p:cNvSpPr>
            <a:spLocks noChangeShapeType="1"/>
          </p:cNvSpPr>
          <p:nvPr/>
        </p:nvSpPr>
        <p:spPr bwMode="auto">
          <a:xfrm>
            <a:off x="527050" y="5057775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5" name="Line 183"/>
          <p:cNvSpPr>
            <a:spLocks noChangeShapeType="1"/>
          </p:cNvSpPr>
          <p:nvPr/>
        </p:nvSpPr>
        <p:spPr bwMode="auto">
          <a:xfrm>
            <a:off x="860425" y="505777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6" name="Line 184"/>
          <p:cNvSpPr>
            <a:spLocks noChangeShapeType="1"/>
          </p:cNvSpPr>
          <p:nvPr/>
        </p:nvSpPr>
        <p:spPr bwMode="auto">
          <a:xfrm>
            <a:off x="2336798" y="5105400"/>
            <a:ext cx="111892" cy="774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99" name="Line 187"/>
          <p:cNvSpPr>
            <a:spLocks noChangeShapeType="1"/>
          </p:cNvSpPr>
          <p:nvPr/>
        </p:nvSpPr>
        <p:spPr bwMode="auto">
          <a:xfrm>
            <a:off x="2714623" y="5076826"/>
            <a:ext cx="171452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0" name="Line 188"/>
          <p:cNvSpPr>
            <a:spLocks noChangeShapeType="1"/>
          </p:cNvSpPr>
          <p:nvPr/>
        </p:nvSpPr>
        <p:spPr bwMode="auto">
          <a:xfrm>
            <a:off x="5581650" y="510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1" name="Line 189"/>
          <p:cNvSpPr>
            <a:spLocks noChangeShapeType="1"/>
          </p:cNvSpPr>
          <p:nvPr/>
        </p:nvSpPr>
        <p:spPr bwMode="auto">
          <a:xfrm>
            <a:off x="5857875" y="50292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2" name="Line 190"/>
          <p:cNvSpPr>
            <a:spLocks noChangeShapeType="1"/>
          </p:cNvSpPr>
          <p:nvPr/>
        </p:nvSpPr>
        <p:spPr bwMode="auto">
          <a:xfrm flipH="1">
            <a:off x="7086600" y="5105400"/>
            <a:ext cx="15240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3" name="Line 191"/>
          <p:cNvSpPr>
            <a:spLocks noChangeShapeType="1"/>
          </p:cNvSpPr>
          <p:nvPr/>
        </p:nvSpPr>
        <p:spPr bwMode="auto">
          <a:xfrm flipH="1">
            <a:off x="7543800" y="51054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4" name="Line 192"/>
          <p:cNvSpPr>
            <a:spLocks noChangeShapeType="1"/>
          </p:cNvSpPr>
          <p:nvPr/>
        </p:nvSpPr>
        <p:spPr bwMode="auto">
          <a:xfrm flipH="1">
            <a:off x="7924800" y="5105400"/>
            <a:ext cx="0" cy="819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5" name="Line 193"/>
          <p:cNvSpPr>
            <a:spLocks noChangeShapeType="1"/>
          </p:cNvSpPr>
          <p:nvPr/>
        </p:nvSpPr>
        <p:spPr bwMode="auto">
          <a:xfrm>
            <a:off x="865822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06" name="Text Box 194"/>
          <p:cNvSpPr txBox="1">
            <a:spLocks noChangeArrowheads="1"/>
          </p:cNvSpPr>
          <p:nvPr/>
        </p:nvSpPr>
        <p:spPr bwMode="auto">
          <a:xfrm>
            <a:off x="532730" y="1111250"/>
            <a:ext cx="1355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Final tree</a:t>
            </a:r>
          </a:p>
        </p:txBody>
      </p:sp>
      <p:graphicFrame>
        <p:nvGraphicFramePr>
          <p:cNvPr id="52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253"/>
              </p:ext>
            </p:extLst>
          </p:nvPr>
        </p:nvGraphicFramePr>
        <p:xfrm>
          <a:off x="1879600" y="4572000"/>
          <a:ext cx="1600200" cy="685800"/>
        </p:xfrm>
        <a:graphic>
          <a:graphicData uri="http://schemas.openxmlformats.org/drawingml/2006/table">
            <a:tbl>
              <a:tblPr/>
              <a:tblGrid>
                <a:gridCol w="223838"/>
                <a:gridCol w="185737"/>
                <a:gridCol w="185738"/>
                <a:gridCol w="185737"/>
                <a:gridCol w="223838"/>
                <a:gridCol w="185737"/>
                <a:gridCol w="185738"/>
                <a:gridCol w="223837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ine 167"/>
          <p:cNvSpPr>
            <a:spLocks noChangeShapeType="1"/>
          </p:cNvSpPr>
          <p:nvPr/>
        </p:nvSpPr>
        <p:spPr bwMode="auto">
          <a:xfrm>
            <a:off x="3352800" y="5146675"/>
            <a:ext cx="216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71"/>
          <p:cNvSpPr>
            <a:spLocks noChangeArrowheads="1"/>
          </p:cNvSpPr>
          <p:nvPr/>
        </p:nvSpPr>
        <p:spPr bwMode="auto">
          <a:xfrm>
            <a:off x="1749425" y="5905500"/>
            <a:ext cx="371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56" name="Line 183"/>
          <p:cNvSpPr>
            <a:spLocks noChangeShapeType="1"/>
          </p:cNvSpPr>
          <p:nvPr/>
        </p:nvSpPr>
        <p:spPr bwMode="auto">
          <a:xfrm>
            <a:off x="1949450" y="5067299"/>
            <a:ext cx="12700" cy="85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C7D5E-C117-F04B-B1AA-82354B51E1AF}" type="slidenum">
              <a:rPr lang="en-US"/>
              <a:pPr/>
              <a:t>53</a:t>
            </a:fld>
            <a:endParaRPr lang="en-US"/>
          </a:p>
          <a:p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What You Should Know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What are some major limitations of services provided by an OS in supporting a DBMS? </a:t>
            </a:r>
          </a:p>
          <a:p>
            <a:r>
              <a:rPr lang="en-US" dirty="0">
                <a:latin typeface="Times New Roman"/>
                <a:cs typeface="Times New Roman"/>
              </a:rPr>
              <a:t>In response to such limitations, what does a DBMS do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B+ tree indexing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77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5DB7-FBB9-5D4B-A97F-434B589C863B}" type="slidenum">
              <a:rPr lang="en-US"/>
              <a:pPr/>
              <a:t>54</a:t>
            </a:fld>
            <a:endParaRPr lang="en-US"/>
          </a:p>
          <a:p>
            <a:endParaRPr 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Carry Away Messages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/>
                <a:cs typeface="Times New Roman"/>
              </a:rPr>
              <a:t>One usually </a:t>
            </a:r>
            <a:r>
              <a:rPr lang="en-US" sz="2000" dirty="0" err="1">
                <a:latin typeface="Times New Roman"/>
                <a:cs typeface="Times New Roman"/>
              </a:rPr>
              <a:t>doesn</a:t>
            </a:r>
            <a:r>
              <a:rPr lang="ja-JP" altLang="en-US" sz="2000" dirty="0">
                <a:latin typeface="Times New Roman"/>
                <a:cs typeface="Times New Roman"/>
              </a:rPr>
              <a:t>’</a:t>
            </a:r>
            <a:r>
              <a:rPr lang="en-US" sz="2000" dirty="0">
                <a:latin typeface="Times New Roman"/>
                <a:cs typeface="Times New Roman"/>
              </a:rPr>
              <a:t>t fit all!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An OS is designed to serve all kinds of applications, so it</a:t>
            </a:r>
            <a:r>
              <a:rPr lang="ja-JP" altLang="en-US" sz="1800" b="1" dirty="0">
                <a:latin typeface="Times New Roman"/>
                <a:cs typeface="Times New Roman"/>
              </a:rPr>
              <a:t>’</a:t>
            </a:r>
            <a:r>
              <a:rPr lang="en-US" sz="1800" b="1" dirty="0">
                <a:latin typeface="Times New Roman"/>
                <a:cs typeface="Times New Roman"/>
              </a:rPr>
              <a:t>s not optimal for supporting a DBMS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When </a:t>
            </a:r>
            <a:r>
              <a:rPr lang="en-US" sz="2000" dirty="0">
                <a:latin typeface="Times New Roman"/>
                <a:cs typeface="Times New Roman"/>
              </a:rPr>
              <a:t>a problem is recognized, there are often opportunities for breakthroughs in multiple areas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DBMS could take over OS functions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OS could provide more opportunities for customization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/>
                <a:cs typeface="Times New Roman"/>
              </a:rPr>
              <a:t>From </a:t>
            </a:r>
            <a:r>
              <a:rPr lang="ja-JP" altLang="en-US" sz="2000" dirty="0">
                <a:latin typeface="Times New Roman"/>
                <a:cs typeface="Times New Roman"/>
              </a:rPr>
              <a:t>“</a:t>
            </a:r>
            <a:r>
              <a:rPr lang="en-US" sz="2000" dirty="0">
                <a:latin typeface="Times New Roman"/>
                <a:cs typeface="Times New Roman"/>
              </a:rPr>
              <a:t>day 1</a:t>
            </a:r>
            <a:r>
              <a:rPr lang="ja-JP" altLang="en-US" sz="2000" dirty="0">
                <a:latin typeface="Times New Roman"/>
                <a:cs typeface="Times New Roman"/>
              </a:rPr>
              <a:t>”</a:t>
            </a:r>
            <a:r>
              <a:rPr lang="en-US" sz="2000" dirty="0">
                <a:latin typeface="Times New Roman"/>
                <a:cs typeface="Times New Roman"/>
              </a:rPr>
              <a:t>, high efficiency has been the primary challenge/concern in designing and implementing a DBMS; reliability is another major concern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>
                <a:latin typeface="Times New Roman"/>
                <a:cs typeface="Times New Roman"/>
              </a:rPr>
              <a:t>accuracy </a:t>
            </a:r>
            <a:r>
              <a:rPr lang="en-US" sz="1800" b="1" dirty="0">
                <a:latin typeface="Times New Roman"/>
                <a:cs typeface="Times New Roman"/>
              </a:rPr>
              <a:t>of answers </a:t>
            </a:r>
            <a:r>
              <a:rPr lang="en-US" sz="1800" b="1" dirty="0" smtClean="0">
                <a:latin typeface="Times New Roman"/>
                <a:cs typeface="Times New Roman"/>
              </a:rPr>
              <a:t>becomes </a:t>
            </a:r>
            <a:r>
              <a:rPr lang="en-US" sz="1800" b="1" dirty="0">
                <a:latin typeface="Times New Roman"/>
                <a:cs typeface="Times New Roman"/>
              </a:rPr>
              <a:t>more important for new applications of databases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4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846B1-DB54-E846-924F-7724E8D5DE66}" type="slidenum">
              <a:rPr lang="en-US"/>
              <a:pPr/>
              <a:t>6</a:t>
            </a:fld>
            <a:endParaRPr lang="en-US"/>
          </a:p>
          <a:p>
            <a:endParaRPr lang="en-US"/>
          </a:p>
        </p:txBody>
      </p:sp>
      <p:sp>
        <p:nvSpPr>
          <p:cNvPr id="1006594" name="Rectangle 2"/>
          <p:cNvSpPr>
            <a:spLocks noChangeArrowheads="1"/>
          </p:cNvSpPr>
          <p:nvPr/>
        </p:nvSpPr>
        <p:spPr bwMode="auto">
          <a:xfrm>
            <a:off x="4352925" y="4129089"/>
            <a:ext cx="3362390" cy="137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216"/>
            <a:ext cx="8229600" cy="88018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DBMS Architecture</a:t>
            </a:r>
          </a:p>
        </p:txBody>
      </p:sp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1489075" y="3595688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Executor</a:t>
            </a:r>
          </a:p>
        </p:txBody>
      </p:sp>
      <p:sp>
        <p:nvSpPr>
          <p:cNvPr id="1006597" name="Text Box 5"/>
          <p:cNvSpPr txBox="1">
            <a:spLocks noChangeArrowheads="1"/>
          </p:cNvSpPr>
          <p:nvPr/>
        </p:nvSpPr>
        <p:spPr bwMode="auto">
          <a:xfrm>
            <a:off x="1489075" y="472281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Buffer Manager</a:t>
            </a:r>
          </a:p>
        </p:txBody>
      </p:sp>
      <p:sp>
        <p:nvSpPr>
          <p:cNvPr id="1006598" name="Text Box 6"/>
          <p:cNvSpPr txBox="1">
            <a:spLocks noChangeArrowheads="1"/>
          </p:cNvSpPr>
          <p:nvPr/>
        </p:nvSpPr>
        <p:spPr bwMode="auto">
          <a:xfrm>
            <a:off x="1489075" y="52879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Storage Manager</a:t>
            </a:r>
          </a:p>
        </p:txBody>
      </p:sp>
      <p:sp>
        <p:nvSpPr>
          <p:cNvPr id="1006599" name="AutoShape 7"/>
          <p:cNvSpPr>
            <a:spLocks noChangeArrowheads="1"/>
          </p:cNvSpPr>
          <p:nvPr/>
        </p:nvSpPr>
        <p:spPr bwMode="auto">
          <a:xfrm>
            <a:off x="1600200" y="5880100"/>
            <a:ext cx="2286000" cy="584200"/>
          </a:xfrm>
          <a:prstGeom prst="can">
            <a:avLst>
              <a:gd name="adj" fmla="val 25000"/>
            </a:avLst>
          </a:prstGeom>
          <a:solidFill>
            <a:srgbClr val="9900CC"/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Storage</a:t>
            </a:r>
          </a:p>
        </p:txBody>
      </p:sp>
      <p:sp>
        <p:nvSpPr>
          <p:cNvPr id="1006600" name="Text Box 8"/>
          <p:cNvSpPr txBox="1">
            <a:spLocks noChangeArrowheads="1"/>
          </p:cNvSpPr>
          <p:nvPr/>
        </p:nvSpPr>
        <p:spPr bwMode="auto">
          <a:xfrm>
            <a:off x="4490988" y="1894185"/>
            <a:ext cx="21431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Transaction Manager</a:t>
            </a:r>
          </a:p>
        </p:txBody>
      </p:sp>
      <p:sp>
        <p:nvSpPr>
          <p:cNvPr id="1006601" name="Text Box 9"/>
          <p:cNvSpPr txBox="1">
            <a:spLocks noChangeArrowheads="1"/>
          </p:cNvSpPr>
          <p:nvPr/>
        </p:nvSpPr>
        <p:spPr bwMode="auto">
          <a:xfrm>
            <a:off x="6138985" y="2959100"/>
            <a:ext cx="12604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Logging &amp; </a:t>
            </a:r>
          </a:p>
          <a:p>
            <a:r>
              <a:rPr lang="en-US" sz="1800">
                <a:latin typeface="Times New Roman" charset="0"/>
              </a:rPr>
              <a:t>Recovery</a:t>
            </a:r>
          </a:p>
        </p:txBody>
      </p:sp>
      <p:sp>
        <p:nvSpPr>
          <p:cNvPr id="1006602" name="Text Box 10"/>
          <p:cNvSpPr txBox="1">
            <a:spLocks noChangeArrowheads="1"/>
          </p:cNvSpPr>
          <p:nvPr/>
        </p:nvSpPr>
        <p:spPr bwMode="auto">
          <a:xfrm>
            <a:off x="4477333" y="3063875"/>
            <a:ext cx="15335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Lock Manager</a:t>
            </a:r>
          </a:p>
        </p:txBody>
      </p:sp>
      <p:sp>
        <p:nvSpPr>
          <p:cNvPr id="1006603" name="Oval 11"/>
          <p:cNvSpPr>
            <a:spLocks noChangeArrowheads="1"/>
          </p:cNvSpPr>
          <p:nvPr/>
        </p:nvSpPr>
        <p:spPr bwMode="auto">
          <a:xfrm>
            <a:off x="4660553" y="4419600"/>
            <a:ext cx="1206500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>
                <a:latin typeface="Times New Roman" charset="0"/>
              </a:rPr>
              <a:t>Buffers</a:t>
            </a:r>
          </a:p>
        </p:txBody>
      </p:sp>
      <p:sp>
        <p:nvSpPr>
          <p:cNvPr id="1006604" name="Oval 12"/>
          <p:cNvSpPr>
            <a:spLocks noChangeArrowheads="1"/>
          </p:cNvSpPr>
          <p:nvPr/>
        </p:nvSpPr>
        <p:spPr bwMode="auto">
          <a:xfrm>
            <a:off x="6205785" y="4273877"/>
            <a:ext cx="1509530" cy="761674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Lock Tables</a:t>
            </a:r>
          </a:p>
        </p:txBody>
      </p:sp>
      <p:sp>
        <p:nvSpPr>
          <p:cNvPr id="1006605" name="Text Box 13"/>
          <p:cNvSpPr txBox="1">
            <a:spLocks noChangeArrowheads="1"/>
          </p:cNvSpPr>
          <p:nvPr/>
        </p:nvSpPr>
        <p:spPr bwMode="auto">
          <a:xfrm>
            <a:off x="5765340" y="50419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Main Memory</a:t>
            </a:r>
          </a:p>
        </p:txBody>
      </p:sp>
      <p:sp>
        <p:nvSpPr>
          <p:cNvPr id="1006606" name="Text Box 14"/>
          <p:cNvSpPr txBox="1">
            <a:spLocks noChangeArrowheads="1"/>
          </p:cNvSpPr>
          <p:nvPr/>
        </p:nvSpPr>
        <p:spPr bwMode="auto">
          <a:xfrm>
            <a:off x="1691903" y="969020"/>
            <a:ext cx="464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User/Web Forms/Applications/DBA</a:t>
            </a:r>
          </a:p>
        </p:txBody>
      </p:sp>
      <p:sp>
        <p:nvSpPr>
          <p:cNvPr id="1006607" name="Line 15"/>
          <p:cNvSpPr>
            <a:spLocks noChangeShapeType="1"/>
          </p:cNvSpPr>
          <p:nvPr/>
        </p:nvSpPr>
        <p:spPr bwMode="auto">
          <a:xfrm flipV="1">
            <a:off x="217488" y="170338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8" name="Line 16"/>
          <p:cNvSpPr>
            <a:spLocks noChangeShapeType="1"/>
          </p:cNvSpPr>
          <p:nvPr/>
        </p:nvSpPr>
        <p:spPr bwMode="auto">
          <a:xfrm flipV="1">
            <a:off x="217488" y="581183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9" name="Line 17"/>
          <p:cNvSpPr>
            <a:spLocks noChangeShapeType="1"/>
          </p:cNvSpPr>
          <p:nvPr/>
        </p:nvSpPr>
        <p:spPr bwMode="auto">
          <a:xfrm>
            <a:off x="2657475" y="1373188"/>
            <a:ext cx="0" cy="5095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0" name="Text Box 18"/>
          <p:cNvSpPr txBox="1">
            <a:spLocks noChangeArrowheads="1"/>
          </p:cNvSpPr>
          <p:nvPr/>
        </p:nvSpPr>
        <p:spPr bwMode="auto">
          <a:xfrm>
            <a:off x="2695575" y="13668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query</a:t>
            </a:r>
          </a:p>
        </p:txBody>
      </p:sp>
      <p:sp>
        <p:nvSpPr>
          <p:cNvPr id="1006611" name="Line 19"/>
          <p:cNvSpPr>
            <a:spLocks noChangeShapeType="1"/>
          </p:cNvSpPr>
          <p:nvPr/>
        </p:nvSpPr>
        <p:spPr bwMode="auto">
          <a:xfrm>
            <a:off x="5416190" y="1384300"/>
            <a:ext cx="0" cy="509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2" name="Text Box 20"/>
          <p:cNvSpPr txBox="1">
            <a:spLocks noChangeArrowheads="1"/>
          </p:cNvSpPr>
          <p:nvPr/>
        </p:nvSpPr>
        <p:spPr bwMode="auto">
          <a:xfrm>
            <a:off x="5454290" y="137795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Times New Roman" charset="0"/>
              </a:rPr>
              <a:t>transaction</a:t>
            </a:r>
          </a:p>
        </p:txBody>
      </p:sp>
      <p:sp>
        <p:nvSpPr>
          <p:cNvPr id="1006613" name="Text Box 21"/>
          <p:cNvSpPr txBox="1">
            <a:spLocks noChangeArrowheads="1"/>
          </p:cNvSpPr>
          <p:nvPr/>
        </p:nvSpPr>
        <p:spPr bwMode="auto">
          <a:xfrm>
            <a:off x="1511300" y="3032125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Optimizer</a:t>
            </a:r>
          </a:p>
        </p:txBody>
      </p:sp>
      <p:sp>
        <p:nvSpPr>
          <p:cNvPr id="1006614" name="Text Box 22"/>
          <p:cNvSpPr txBox="1">
            <a:spLocks noChangeArrowheads="1"/>
          </p:cNvSpPr>
          <p:nvPr/>
        </p:nvSpPr>
        <p:spPr bwMode="auto">
          <a:xfrm>
            <a:off x="1511300" y="24685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Rewriter</a:t>
            </a:r>
          </a:p>
        </p:txBody>
      </p:sp>
      <p:sp>
        <p:nvSpPr>
          <p:cNvPr id="1006615" name="Text Box 23"/>
          <p:cNvSpPr txBox="1">
            <a:spLocks noChangeArrowheads="1"/>
          </p:cNvSpPr>
          <p:nvPr/>
        </p:nvSpPr>
        <p:spPr bwMode="auto">
          <a:xfrm>
            <a:off x="1511300" y="190500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Parser</a:t>
            </a:r>
          </a:p>
        </p:txBody>
      </p:sp>
      <p:sp>
        <p:nvSpPr>
          <p:cNvPr id="1006616" name="Text Box 24"/>
          <p:cNvSpPr txBox="1">
            <a:spLocks noChangeArrowheads="1"/>
          </p:cNvSpPr>
          <p:nvPr/>
        </p:nvSpPr>
        <p:spPr bwMode="auto">
          <a:xfrm>
            <a:off x="1489075" y="415925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Files &amp; Access Methods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187940" y="1840309"/>
            <a:ext cx="1742221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charset="0"/>
              </a:rPr>
              <a:t>Process manager</a:t>
            </a:r>
            <a:endParaRPr lang="en-US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8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Challenges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n physical level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Processor: 100 – 1000 MIPS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Main memory: 1μs – 1 ns</a:t>
            </a:r>
          </a:p>
          <a:p>
            <a:r>
              <a:rPr lang="en-US" dirty="0">
                <a:latin typeface="Times New Roman"/>
                <a:cs typeface="Times New Roman"/>
              </a:rPr>
              <a:t>Secondary storage: higher capacity and </a:t>
            </a:r>
            <a:r>
              <a:rPr lang="en-US" dirty="0" smtClean="0">
                <a:latin typeface="Times New Roman"/>
                <a:cs typeface="Times New Roman"/>
              </a:rPr>
              <a:t>durability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Disk </a:t>
            </a:r>
            <a:r>
              <a:rPr lang="en-US" dirty="0">
                <a:latin typeface="Times New Roman"/>
                <a:cs typeface="Times New Roman"/>
              </a:rPr>
              <a:t>random </a:t>
            </a:r>
            <a:r>
              <a:rPr lang="en-US" dirty="0" smtClean="0">
                <a:latin typeface="Times New Roman"/>
                <a:cs typeface="Times New Roman"/>
              </a:rPr>
              <a:t>access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Seek </a:t>
            </a:r>
            <a:r>
              <a:rPr lang="en-US" dirty="0">
                <a:latin typeface="Times New Roman"/>
                <a:cs typeface="Times New Roman"/>
              </a:rPr>
              <a:t>time + </a:t>
            </a:r>
            <a:r>
              <a:rPr lang="en-US" dirty="0" smtClean="0">
                <a:latin typeface="Times New Roman"/>
                <a:cs typeface="Times New Roman"/>
              </a:rPr>
              <a:t>rotational latency + transfer time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Seek time: 4 </a:t>
            </a:r>
            <a:r>
              <a:rPr lang="en-US" dirty="0" err="1" smtClean="0">
                <a:latin typeface="Times New Roman"/>
                <a:cs typeface="Times New Roman"/>
              </a:rPr>
              <a:t>ms</a:t>
            </a:r>
            <a:r>
              <a:rPr lang="en-US" dirty="0" smtClean="0">
                <a:latin typeface="Times New Roman"/>
                <a:cs typeface="Times New Roman"/>
              </a:rPr>
              <a:t>  - 15 </a:t>
            </a:r>
            <a:r>
              <a:rPr lang="en-US" dirty="0" err="1" smtClean="0">
                <a:latin typeface="Times New Roman"/>
                <a:cs typeface="Times New Roman"/>
              </a:rPr>
              <a:t>ms</a:t>
            </a:r>
            <a:r>
              <a:rPr lang="en-US" dirty="0" smtClean="0">
                <a:latin typeface="Times New Roman"/>
                <a:cs typeface="Times New Roman"/>
              </a:rPr>
              <a:t>!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Rotational latency: 2 </a:t>
            </a:r>
            <a:r>
              <a:rPr lang="en-US" dirty="0" err="1" smtClean="0">
                <a:latin typeface="Times New Roman"/>
                <a:cs typeface="Times New Roman"/>
              </a:rPr>
              <a:t>ms</a:t>
            </a:r>
            <a:r>
              <a:rPr lang="en-US" dirty="0" smtClean="0">
                <a:latin typeface="Times New Roman"/>
                <a:cs typeface="Times New Roman"/>
              </a:rPr>
              <a:t> – 7 </a:t>
            </a:r>
            <a:r>
              <a:rPr lang="en-US" dirty="0" err="1" smtClean="0">
                <a:latin typeface="Times New Roman"/>
                <a:cs typeface="Times New Roman"/>
              </a:rPr>
              <a:t>ms</a:t>
            </a:r>
            <a:r>
              <a:rPr lang="en-US" dirty="0" smtClean="0">
                <a:latin typeface="Times New Roman"/>
                <a:cs typeface="Times New Roman"/>
              </a:rPr>
              <a:t>!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Transfer time: around 1000 Mb/ sec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Read, write in blocks.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Random access versus sequential access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Disk random access : Seek time + rotational latency + transfer </a:t>
            </a:r>
            <a:r>
              <a:rPr lang="en-US" dirty="0" smtClean="0">
                <a:latin typeface="Times New Roman"/>
                <a:cs typeface="Times New Roman"/>
              </a:rPr>
              <a:t>time.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Disk sequential access: reading blocks next to each other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No seek time or rotational latency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Much faster than random access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7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Gloomy future: Moor’s law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Speed of processors and cost and maximum capacity of storage increase exponentially over time.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But storage (main and secondary) access time grows much more slowly.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That is why managing and analyzing data is 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9934</TotalTime>
  <Words>2227</Words>
  <Application>Microsoft Macintosh PowerPoint</Application>
  <PresentationFormat>On-screen Show (4:3)</PresentationFormat>
  <Paragraphs>938</Paragraphs>
  <Slides>54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CS 540  Database Management Systems</vt:lpstr>
      <vt:lpstr>Announcements</vt:lpstr>
      <vt:lpstr>Database System Implementation</vt:lpstr>
      <vt:lpstr>The advantage of RDBMS</vt:lpstr>
      <vt:lpstr>Logical versus physical levels</vt:lpstr>
      <vt:lpstr>DBMS Architecture</vt:lpstr>
      <vt:lpstr>Challenges in physical level</vt:lpstr>
      <vt:lpstr>Random access versus sequential access</vt:lpstr>
      <vt:lpstr>Gloomy future: Moor’s law</vt:lpstr>
      <vt:lpstr>Units of data on physical device</vt:lpstr>
      <vt:lpstr>Records: sets of fields</vt:lpstr>
      <vt:lpstr>Record header</vt:lpstr>
      <vt:lpstr>Blocks</vt:lpstr>
      <vt:lpstr>A Design Dilemma</vt:lpstr>
      <vt:lpstr>OS vs. DBMS Similarities?</vt:lpstr>
      <vt:lpstr>OS vs. DBMS: Similarities</vt:lpstr>
      <vt:lpstr>OS vs. DBMS: Related Concepts</vt:lpstr>
      <vt:lpstr>OS vs. DBMS: Differences?</vt:lpstr>
      <vt:lpstr>OS vs. DBMS: Differences</vt:lpstr>
      <vt:lpstr>Problems with DBMS on top of OS</vt:lpstr>
      <vt:lpstr>Buffer Pool Management</vt:lpstr>
      <vt:lpstr>Relations vs. File system</vt:lpstr>
      <vt:lpstr>Process management</vt:lpstr>
      <vt:lpstr>Consistency control</vt:lpstr>
      <vt:lpstr>State of the art</vt:lpstr>
      <vt:lpstr>Access methods</vt:lpstr>
      <vt:lpstr>Types of search queries</vt:lpstr>
      <vt:lpstr>Types of access methods</vt:lpstr>
      <vt:lpstr>Indexing</vt:lpstr>
      <vt:lpstr>Index</vt:lpstr>
      <vt:lpstr>Index</vt:lpstr>
      <vt:lpstr>Well known index structures</vt:lpstr>
      <vt:lpstr>B+ trees</vt:lpstr>
      <vt:lpstr>B+ trees</vt:lpstr>
      <vt:lpstr>Example</vt:lpstr>
      <vt:lpstr>Retrieving tuples using B+ tree </vt:lpstr>
      <vt:lpstr>Inserting a new key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What You Should Know</vt:lpstr>
      <vt:lpstr>Carry Away Messages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1320</cp:revision>
  <dcterms:created xsi:type="dcterms:W3CDTF">2013-01-08T05:44:03Z</dcterms:created>
  <dcterms:modified xsi:type="dcterms:W3CDTF">2015-01-27T23:55:12Z</dcterms:modified>
</cp:coreProperties>
</file>