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73" r:id="rId3"/>
    <p:sldId id="574" r:id="rId4"/>
    <p:sldId id="502" r:id="rId5"/>
    <p:sldId id="575" r:id="rId6"/>
    <p:sldId id="505" r:id="rId7"/>
    <p:sldId id="576" r:id="rId8"/>
    <p:sldId id="507" r:id="rId9"/>
    <p:sldId id="578" r:id="rId10"/>
    <p:sldId id="580" r:id="rId11"/>
    <p:sldId id="581" r:id="rId12"/>
    <p:sldId id="595" r:id="rId13"/>
    <p:sldId id="596" r:id="rId14"/>
    <p:sldId id="510" r:id="rId15"/>
    <p:sldId id="592" r:id="rId16"/>
    <p:sldId id="593" r:id="rId17"/>
    <p:sldId id="594" r:id="rId18"/>
    <p:sldId id="529" r:id="rId19"/>
    <p:sldId id="530" r:id="rId20"/>
    <p:sldId id="597" r:id="rId21"/>
    <p:sldId id="553" r:id="rId22"/>
    <p:sldId id="561" r:id="rId23"/>
    <p:sldId id="562" r:id="rId24"/>
    <p:sldId id="556" r:id="rId25"/>
    <p:sldId id="598" r:id="rId26"/>
    <p:sldId id="599" r:id="rId27"/>
    <p:sldId id="557" r:id="rId28"/>
    <p:sldId id="600" r:id="rId29"/>
    <p:sldId id="586" r:id="rId30"/>
    <p:sldId id="60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81" autoAdjust="0"/>
  </p:normalViewPr>
  <p:slideViewPr>
    <p:cSldViewPr snapToGrid="0" snapToObjects="1">
      <p:cViewPr>
        <p:scale>
          <a:sx n="75" d="100"/>
          <a:sy n="75" d="100"/>
        </p:scale>
        <p:origin x="-204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Use the larger value to probe the other index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341D8-E922-2A45-AF7B-19D2D3288E0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3885681" y="0"/>
            <a:ext cx="2972319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3885681" y="8687425"/>
            <a:ext cx="2972319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8" tIns="0" rIns="19048" bIns="0" anchor="b"/>
          <a:lstStyle/>
          <a:p>
            <a:pPr algn="r" defTabSz="915018" eaLnBrk="0" hangingPunct="0">
              <a:defRPr/>
            </a:pPr>
            <a:r>
              <a:rPr lang="en-US" sz="1000" i="1"/>
              <a:t>14</a:t>
            </a: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" y="8687425"/>
            <a:ext cx="2972320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1" y="0"/>
            <a:ext cx="2972320" cy="4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4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8" tIns="46034" rIns="92068" bIns="46034"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5D5A6-0EBB-714F-A8DE-801DD4A82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/>
                <a:cs typeface="Times New Roman"/>
              </a:rPr>
              <a:t>CS </a:t>
            </a:r>
            <a:r>
              <a:rPr lang="en-US" dirty="0" smtClean="0">
                <a:latin typeface="Times New Roman"/>
                <a:cs typeface="Times New Roman"/>
              </a:rPr>
              <a:t>540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Database Management Systems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Lecture 7: Query Processing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Improving nested-loop join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34874"/>
            <a:ext cx="8730532" cy="5686601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Use up the available memory buffers M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Read M - 2 blocks from R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Read blocks of S one by one and join its tuples with R tuples in main memory</a:t>
            </a:r>
            <a:endParaRPr lang="en-US" sz="2800" dirty="0">
              <a:latin typeface="Times New Roman"/>
              <a:cs typeface="Times New Roman"/>
            </a:endParaRPr>
          </a:p>
          <a:p>
            <a:pPr marL="514350" indent="-457200"/>
            <a:endParaRPr lang="en-US" sz="2800" b="1" dirty="0" smtClean="0">
              <a:latin typeface="Times New Roman"/>
              <a:cs typeface="Times New Roman"/>
            </a:endParaRP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Cost:</a:t>
            </a:r>
            <a:r>
              <a:rPr lang="en-US" sz="2800" dirty="0" smtClean="0">
                <a:latin typeface="Times New Roman"/>
                <a:cs typeface="Times New Roman"/>
              </a:rPr>
              <a:t> B(R) + [ B(R) / (M – 2) ] B(S)</a:t>
            </a:r>
          </a:p>
          <a:p>
            <a:pPr marL="914400" lvl="1" indent="-457200"/>
            <a:r>
              <a:rPr lang="en-US" dirty="0" smtClean="0">
                <a:latin typeface="Times New Roman"/>
                <a:cs typeface="Times New Roman"/>
              </a:rPr>
              <a:t>almost B(R) B(S) / M</a:t>
            </a: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Memory requirement: </a:t>
            </a:r>
            <a:r>
              <a:rPr lang="en-US" sz="2800" dirty="0">
                <a:latin typeface="Times New Roman"/>
                <a:cs typeface="Times New Roman"/>
              </a:rPr>
              <a:t>M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Index-based (</a:t>
            </a:r>
            <a:r>
              <a:rPr lang="en-US" sz="36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zig-zag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 join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034874"/>
            <a:ext cx="8730532" cy="5686601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Join </a:t>
            </a:r>
            <a:r>
              <a:rPr lang="en-US" sz="2800" dirty="0">
                <a:latin typeface="Times New Roman"/>
                <a:cs typeface="Times New Roman"/>
              </a:rPr>
              <a:t>R and B on R.A = </a:t>
            </a:r>
            <a:r>
              <a:rPr lang="en-US" sz="2800" dirty="0" smtClean="0">
                <a:latin typeface="Times New Roman"/>
                <a:cs typeface="Times New Roman"/>
              </a:rPr>
              <a:t>S.B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Use ordered indexes over R.A and S.B to join the relations.</a:t>
            </a:r>
          </a:p>
          <a:p>
            <a:pPr marL="914400" lvl="1" indent="-457200"/>
            <a:r>
              <a:rPr lang="en-US" sz="2600" dirty="0" smtClean="0">
                <a:latin typeface="Times New Roman"/>
                <a:cs typeface="Times New Roman"/>
              </a:rPr>
              <a:t>B+ tree</a:t>
            </a:r>
          </a:p>
          <a:p>
            <a:pPr marL="914400" lvl="1" indent="-457200"/>
            <a:r>
              <a:rPr lang="en-US" sz="2600" dirty="0" smtClean="0">
                <a:latin typeface="Times New Roman"/>
                <a:cs typeface="Times New Roman"/>
              </a:rPr>
              <a:t>Use current indexes or build new ones.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Similar to sort-merge join without sorting step.</a:t>
            </a: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3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Two Pass, multi-way merge sort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Problem:</a:t>
            </a:r>
            <a:r>
              <a:rPr lang="en-US" sz="2800" dirty="0">
                <a:latin typeface="Times New Roman"/>
                <a:cs typeface="Times New Roman"/>
              </a:rPr>
              <a:t> sort relation R that does not fit in main memory</a:t>
            </a:r>
          </a:p>
          <a:p>
            <a:r>
              <a:rPr lang="en-US" sz="2800" dirty="0">
                <a:latin typeface="Times New Roman"/>
                <a:cs typeface="Times New Roman"/>
              </a:rPr>
              <a:t>Phase 1: Read R in groups of M blocks, sort, and write them as </a:t>
            </a:r>
            <a:r>
              <a:rPr lang="en-US" sz="2800" dirty="0">
                <a:solidFill>
                  <a:srgbClr val="800000"/>
                </a:solidFill>
                <a:latin typeface="Times New Roman"/>
                <a:cs typeface="Times New Roman"/>
              </a:rPr>
              <a:t>runs </a:t>
            </a:r>
            <a:r>
              <a:rPr lang="en-US" sz="2800" dirty="0">
                <a:latin typeface="Times New Roman"/>
                <a:cs typeface="Times New Roman"/>
              </a:rPr>
              <a:t>of size M on disk</a:t>
            </a:r>
            <a:r>
              <a:rPr lang="en-US" sz="2800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29556" y="1307009"/>
            <a:ext cx="6084890" cy="2693771"/>
            <a:chOff x="1143000" y="2716435"/>
            <a:chExt cx="6084890" cy="26937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520784" y="2716435"/>
              <a:ext cx="5707106" cy="2693771"/>
              <a:chOff x="2011" y="292"/>
              <a:chExt cx="3778" cy="1801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151" y="1833"/>
                <a:ext cx="105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Main </a:t>
                </a:r>
                <a:r>
                  <a:rPr lang="en-US" sz="1800" b="1" dirty="0" smtClean="0">
                    <a:solidFill>
                      <a:srgbClr val="000000"/>
                    </a:solidFill>
                  </a:rPr>
                  <a:t>memory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910" y="1847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317" y="1848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011" y="292"/>
                <a:ext cx="816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Relation R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916" y="398"/>
                <a:ext cx="12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151" y="528"/>
                <a:ext cx="1091" cy="1298"/>
              </a:xfrm>
              <a:custGeom>
                <a:avLst/>
                <a:gdLst>
                  <a:gd name="T0" fmla="*/ 0 w 1683"/>
                  <a:gd name="T1" fmla="*/ 1441 h 1442"/>
                  <a:gd name="T2" fmla="*/ 0 w 1683"/>
                  <a:gd name="T3" fmla="*/ 0 h 1442"/>
                  <a:gd name="T4" fmla="*/ 1682 w 1683"/>
                  <a:gd name="T5" fmla="*/ 0 h 1442"/>
                  <a:gd name="T6" fmla="*/ 1682 w 1683"/>
                  <a:gd name="T7" fmla="*/ 1441 h 1442"/>
                  <a:gd name="T8" fmla="*/ 0 w 1683"/>
                  <a:gd name="T9" fmla="*/ 1441 h 1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3"/>
                  <a:gd name="T16" fmla="*/ 0 h 1442"/>
                  <a:gd name="T17" fmla="*/ 1683 w 1683"/>
                  <a:gd name="T18" fmla="*/ 1442 h 1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785" y="791"/>
                <a:ext cx="174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987" y="791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793" y="1085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982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171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793" y="1611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825" y="359"/>
                <a:ext cx="42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runs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424" y="776"/>
                <a:ext cx="1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418" y="1043"/>
                <a:ext cx="19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5398" y="1542"/>
                <a:ext cx="39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M-1</a:t>
                </a:r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204" y="628"/>
                <a:ext cx="580" cy="1230"/>
                <a:chOff x="2204" y="628"/>
                <a:chExt cx="580" cy="1230"/>
              </a:xfrm>
            </p:grpSpPr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2213" y="628"/>
                  <a:ext cx="567" cy="85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2209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2784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Arc 39"/>
                <p:cNvSpPr>
                  <a:spLocks/>
                </p:cNvSpPr>
                <p:nvPr/>
              </p:nvSpPr>
              <p:spPr bwMode="auto">
                <a:xfrm>
                  <a:off x="2204" y="1782"/>
                  <a:ext cx="575" cy="76"/>
                </a:xfrm>
                <a:custGeom>
                  <a:avLst/>
                  <a:gdLst>
                    <a:gd name="T0" fmla="*/ 0 w 43200"/>
                    <a:gd name="T1" fmla="*/ 0 h 22191"/>
                    <a:gd name="T2" fmla="*/ 0 w 43200"/>
                    <a:gd name="T3" fmla="*/ 0 h 22191"/>
                    <a:gd name="T4" fmla="*/ 0 w 43200"/>
                    <a:gd name="T5" fmla="*/ 0 h 2219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91"/>
                    <a:gd name="T11" fmla="*/ 43200 w 43200"/>
                    <a:gd name="T12" fmla="*/ 22191 h 22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91" fill="none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</a:path>
                    <a:path w="43200" h="22191" stroke="0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  <a:lnTo>
                        <a:pt x="21600" y="591"/>
                      </a:lnTo>
                      <a:lnTo>
                        <a:pt x="4319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404" y="106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292" y="1182"/>
                <a:ext cx="463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3200" b="1" dirty="0">
                    <a:latin typeface="Book Antiqua" pitchFamily="18" charset="0"/>
                  </a:rPr>
                  <a:t>. . .</a:t>
                </a:r>
              </a:p>
            </p:txBody>
          </p: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748" y="628"/>
                <a:ext cx="676" cy="1244"/>
                <a:chOff x="4748" y="628"/>
                <a:chExt cx="676" cy="1244"/>
              </a:xfrm>
            </p:grpSpPr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4757" y="628"/>
                  <a:ext cx="663" cy="86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4753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5424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Arc 48"/>
                <p:cNvSpPr>
                  <a:spLocks/>
                </p:cNvSpPr>
                <p:nvPr/>
              </p:nvSpPr>
              <p:spPr bwMode="auto">
                <a:xfrm>
                  <a:off x="4748" y="1796"/>
                  <a:ext cx="671" cy="76"/>
                </a:xfrm>
                <a:custGeom>
                  <a:avLst/>
                  <a:gdLst>
                    <a:gd name="T0" fmla="*/ 0 w 43200"/>
                    <a:gd name="T1" fmla="*/ 0 h 22186"/>
                    <a:gd name="T2" fmla="*/ 0 w 43200"/>
                    <a:gd name="T3" fmla="*/ 0 h 22186"/>
                    <a:gd name="T4" fmla="*/ 0 w 43200"/>
                    <a:gd name="T5" fmla="*/ 0 h 2218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86"/>
                    <a:gd name="T11" fmla="*/ 43200 w 43200"/>
                    <a:gd name="T12" fmla="*/ 22186 h 221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86" fill="none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</a:path>
                    <a:path w="43200" h="22186" stroke="0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  <a:lnTo>
                        <a:pt x="21600" y="586"/>
                      </a:lnTo>
                      <a:lnTo>
                        <a:pt x="43192" y="-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4295" y="115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" name="Text Box 58"/>
            <p:cNvSpPr txBox="1">
              <a:spLocks noChangeArrowheads="1"/>
            </p:cNvSpPr>
            <p:nvPr/>
          </p:nvSpPr>
          <p:spPr bwMode="auto">
            <a:xfrm>
              <a:off x="1508125" y="33131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1</a:t>
              </a: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1508125" y="3846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2</a:t>
              </a: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1143000" y="4567238"/>
              <a:ext cx="654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B(R)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977485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135071" y="2604538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004084" y="1660217"/>
            <a:ext cx="96870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M Buffers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6399283" y="3284332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250827" y="322301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228217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228217" y="2016129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6680889" y="2052851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6697769" y="328978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2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1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Two Pass, multi-way merge sort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222343"/>
            <a:ext cx="8730532" cy="54991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Phase 2: Merge M – 1 blocks at a time and write the results to disk.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Read one block from each run.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Keep one block for the output.</a:t>
            </a: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5422" y="1407222"/>
            <a:ext cx="3472906" cy="2592063"/>
            <a:chOff x="3916" y="359"/>
            <a:chExt cx="2299" cy="1733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910" y="1847"/>
              <a:ext cx="41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916" y="398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785" y="791"/>
              <a:ext cx="174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87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793" y="1600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825" y="359"/>
              <a:ext cx="42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runs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482" y="744"/>
              <a:ext cx="19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493" y="1030"/>
              <a:ext cx="19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379" y="1543"/>
              <a:ext cx="39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M-1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Arc 48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  <a:lnTo>
                      <a:pt x="21600" y="586"/>
                    </a:lnTo>
                    <a:lnTo>
                      <a:pt x="43192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5424" y="843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5424" y="1152"/>
              <a:ext cx="791" cy="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V="1">
              <a:off x="5424" y="1680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533645" y="2608716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1763291" y="3264805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2051598" y="2053368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2041245" y="3255917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326764" y="1660217"/>
            <a:ext cx="116314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M-1  Buffers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3658172" y="322301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3635562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3618629" y="1965330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3206117" y="1710795"/>
            <a:ext cx="2500416" cy="1941430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3435629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690874" y="3670229"/>
            <a:ext cx="1615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Main Memory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4448363" y="253966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3875628" y="2177026"/>
            <a:ext cx="572735" cy="362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 flipV="1">
            <a:off x="3909493" y="2790859"/>
            <a:ext cx="558273" cy="59219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3896849" y="2608715"/>
            <a:ext cx="551514" cy="7154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54"/>
          <p:cNvSpPr>
            <a:spLocks noChangeShapeType="1"/>
          </p:cNvSpPr>
          <p:nvPr/>
        </p:nvSpPr>
        <p:spPr bwMode="auto">
          <a:xfrm flipV="1">
            <a:off x="4786523" y="2646258"/>
            <a:ext cx="1194897" cy="345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4251376" y="2185734"/>
            <a:ext cx="126500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Output buffer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6619771" y="3549666"/>
            <a:ext cx="629927" cy="36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</a:rPr>
              <a:t>Disk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6157523" y="1222344"/>
            <a:ext cx="207070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Relation R (sorted)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6462668" y="1724902"/>
            <a:ext cx="856519" cy="12713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3" name="Line 37"/>
          <p:cNvSpPr>
            <a:spLocks noChangeShapeType="1"/>
          </p:cNvSpPr>
          <p:nvPr/>
        </p:nvSpPr>
        <p:spPr bwMode="auto">
          <a:xfrm>
            <a:off x="6456625" y="1787722"/>
            <a:ext cx="0" cy="165874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4" name="Line 38"/>
          <p:cNvSpPr>
            <a:spLocks noChangeShapeType="1"/>
          </p:cNvSpPr>
          <p:nvPr/>
        </p:nvSpPr>
        <p:spPr bwMode="auto">
          <a:xfrm>
            <a:off x="7325229" y="1787722"/>
            <a:ext cx="0" cy="165874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5" name="Arc 39"/>
          <p:cNvSpPr>
            <a:spLocks/>
          </p:cNvSpPr>
          <p:nvPr/>
        </p:nvSpPr>
        <p:spPr bwMode="auto">
          <a:xfrm>
            <a:off x="6449072" y="3450949"/>
            <a:ext cx="868604" cy="113674"/>
          </a:xfrm>
          <a:custGeom>
            <a:avLst/>
            <a:gdLst>
              <a:gd name="T0" fmla="*/ 0 w 43200"/>
              <a:gd name="T1" fmla="*/ 0 h 22191"/>
              <a:gd name="T2" fmla="*/ 0 w 43200"/>
              <a:gd name="T3" fmla="*/ 0 h 22191"/>
              <a:gd name="T4" fmla="*/ 0 w 43200"/>
              <a:gd name="T5" fmla="*/ 0 h 22191"/>
              <a:gd name="T6" fmla="*/ 0 60000 65536"/>
              <a:gd name="T7" fmla="*/ 0 60000 65536"/>
              <a:gd name="T8" fmla="*/ 0 60000 65536"/>
              <a:gd name="T9" fmla="*/ 0 w 43200"/>
              <a:gd name="T10" fmla="*/ 0 h 22191"/>
              <a:gd name="T11" fmla="*/ 43200 w 43200"/>
              <a:gd name="T12" fmla="*/ 22191 h 22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191" fill="none" extrusionOk="0">
                <a:moveTo>
                  <a:pt x="43191" y="0"/>
                </a:moveTo>
                <a:cubicBezTo>
                  <a:pt x="43197" y="196"/>
                  <a:pt x="43200" y="393"/>
                  <a:pt x="43200" y="591"/>
                </a:cubicBezTo>
                <a:cubicBezTo>
                  <a:pt x="43200" y="12520"/>
                  <a:pt x="33529" y="22191"/>
                  <a:pt x="21600" y="22191"/>
                </a:cubicBezTo>
                <a:cubicBezTo>
                  <a:pt x="9670" y="22191"/>
                  <a:pt x="0" y="12520"/>
                  <a:pt x="0" y="591"/>
                </a:cubicBezTo>
                <a:cubicBezTo>
                  <a:pt x="-1" y="493"/>
                  <a:pt x="0" y="395"/>
                  <a:pt x="1" y="297"/>
                </a:cubicBezTo>
              </a:path>
              <a:path w="43200" h="22191" stroke="0" extrusionOk="0">
                <a:moveTo>
                  <a:pt x="43191" y="0"/>
                </a:moveTo>
                <a:cubicBezTo>
                  <a:pt x="43197" y="196"/>
                  <a:pt x="43200" y="393"/>
                  <a:pt x="43200" y="591"/>
                </a:cubicBezTo>
                <a:cubicBezTo>
                  <a:pt x="43200" y="12520"/>
                  <a:pt x="33529" y="22191"/>
                  <a:pt x="21600" y="22191"/>
                </a:cubicBezTo>
                <a:cubicBezTo>
                  <a:pt x="9670" y="22191"/>
                  <a:pt x="0" y="12520"/>
                  <a:pt x="0" y="591"/>
                </a:cubicBezTo>
                <a:cubicBezTo>
                  <a:pt x="-1" y="493"/>
                  <a:pt x="0" y="395"/>
                  <a:pt x="1" y="297"/>
                </a:cubicBezTo>
                <a:lnTo>
                  <a:pt x="21600" y="591"/>
                </a:lnTo>
                <a:lnTo>
                  <a:pt x="43191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751195" y="1940284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751195" y="2371048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6751195" y="3088988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9" name="Text Box 58"/>
          <p:cNvSpPr txBox="1">
            <a:spLocks noChangeArrowheads="1"/>
          </p:cNvSpPr>
          <p:nvPr/>
        </p:nvSpPr>
        <p:spPr bwMode="auto">
          <a:xfrm>
            <a:off x="6144864" y="181902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1</a:t>
            </a:r>
          </a:p>
        </p:txBody>
      </p:sp>
      <p:sp>
        <p:nvSpPr>
          <p:cNvPr id="130" name="Text Box 59"/>
          <p:cNvSpPr txBox="1">
            <a:spLocks noChangeArrowheads="1"/>
          </p:cNvSpPr>
          <p:nvPr/>
        </p:nvSpPr>
        <p:spPr bwMode="auto">
          <a:xfrm>
            <a:off x="6144864" y="235242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2</a:t>
            </a:r>
          </a:p>
        </p:txBody>
      </p:sp>
      <p:sp>
        <p:nvSpPr>
          <p:cNvPr id="131" name="Text Box 60"/>
          <p:cNvSpPr txBox="1">
            <a:spLocks noChangeArrowheads="1"/>
          </p:cNvSpPr>
          <p:nvPr/>
        </p:nvSpPr>
        <p:spPr bwMode="auto">
          <a:xfrm>
            <a:off x="5779739" y="3073147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/>
              <a:t>B(R)</a:t>
            </a:r>
          </a:p>
        </p:txBody>
      </p:sp>
    </p:spTree>
    <p:extLst>
      <p:ext uri="{BB962C8B-B14F-4D97-AF65-F5344CB8AC3E}">
        <p14:creationId xmlns:p14="http://schemas.microsoft.com/office/powerpoint/2010/main" val="259700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Two pass, multi-way merge Sort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Cost: </a:t>
            </a:r>
            <a:r>
              <a:rPr lang="en-US" sz="2800" dirty="0">
                <a:latin typeface="Times New Roman"/>
                <a:cs typeface="Times New Roman"/>
              </a:rPr>
              <a:t>2B(R) in the first pass + B(R) in the second pass.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Memory requirement</a:t>
            </a:r>
            <a:r>
              <a:rPr lang="en-US" sz="2800" dirty="0" smtClean="0">
                <a:latin typeface="Times New Roman"/>
                <a:cs typeface="Times New Roman"/>
              </a:rPr>
              <a:t>: M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B(R)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&lt;= M (M – 1) or simply B(R) &lt;=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How can we improve this bound?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baseline="30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B51B-EC12-9B44-AC6A-0B403D273E0C}" type="slidenum">
              <a:rPr lang="en-US"/>
              <a:pPr/>
              <a:t>15</a:t>
            </a:fld>
            <a:endParaRPr lang="en-US"/>
          </a:p>
          <a:p>
            <a:endParaRPr lang="en-US"/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General multi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-way merge sort</a:t>
            </a:r>
            <a:endParaRPr lang="en-US" sz="3600" dirty="0"/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Pass </a:t>
            </a:r>
            <a:r>
              <a:rPr lang="en-US" dirty="0">
                <a:latin typeface="Times New Roman"/>
                <a:cs typeface="Times New Roman"/>
              </a:rPr>
              <a:t>0: read 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blocks of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at a time, sort them, and write out a level-0 run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There are [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i="1" dirty="0">
                <a:latin typeface="Times New Roman"/>
                <a:cs typeface="Times New Roman"/>
              </a:rPr>
              <a:t>/ M </a:t>
            </a:r>
            <a:r>
              <a:rPr lang="en-US" dirty="0">
                <a:latin typeface="Times New Roman"/>
                <a:cs typeface="Times New Roman"/>
              </a:rPr>
              <a:t>] level-0 sorted runs</a:t>
            </a:r>
          </a:p>
          <a:p>
            <a:r>
              <a:rPr lang="en-US" dirty="0">
                <a:latin typeface="Times New Roman"/>
                <a:cs typeface="Times New Roman"/>
              </a:rPr>
              <a:t>Pass 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: merge (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– 1) level-(</a:t>
            </a:r>
            <a:r>
              <a:rPr lang="en-US" i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-1) runs at a time, and write out a level-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run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– 1) memory blocks for input, 1 to buffer output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# of level-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runs =  # of level-(</a:t>
            </a:r>
            <a:r>
              <a:rPr lang="en-US" i="1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–1) runs </a:t>
            </a:r>
            <a:r>
              <a:rPr lang="en-US" i="1" dirty="0">
                <a:latin typeface="Times New Roman"/>
                <a:cs typeface="Times New Roman"/>
              </a:rPr>
              <a:t>/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M </a:t>
            </a:r>
            <a:r>
              <a:rPr lang="en-US" dirty="0">
                <a:latin typeface="Times New Roman"/>
                <a:cs typeface="Times New Roman"/>
              </a:rPr>
              <a:t>– 1) </a:t>
            </a:r>
          </a:p>
          <a:p>
            <a:r>
              <a:rPr lang="en-US" dirty="0">
                <a:latin typeface="Times New Roman"/>
                <a:cs typeface="Times New Roman"/>
              </a:rPr>
              <a:t>Final pass produces 1 sorted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1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E163-CA46-3C45-AD49-A3FC1C8EAD95}" type="slidenum">
              <a:rPr lang="en-US"/>
              <a:pPr/>
              <a:t>16</a:t>
            </a:fld>
            <a:endParaRPr lang="en-US"/>
          </a:p>
          <a:p>
            <a:endParaRPr lang="en-US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Example of general 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multi-way merge sort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Input: 1, 7, 4, 5, 2, 8, 9, 6, 3, 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Each block holds one number, and memory has 3 blocks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Pass 0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1, 7, 4 -&gt;1, 4, 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5, 2, 8 -&gt; 2, 5, 8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9, 6, 3 -&gt; 3, 6, 9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0 -&gt; 0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  Pass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1, 4, 7 + 2, 5, 8 -&gt; 1, 2, 4, 5, 7, 8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3, 6, 9 + 0 -&gt; 0, 3, 6, 9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  Pass 2 (final)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1, 2, 4, 5, 7, 8 + 0, 3, 6, 9 -&gt; 0, 1, 2, 3, 4, 5, 6, 7, 8, 9</a:t>
            </a:r>
          </a:p>
        </p:txBody>
      </p:sp>
    </p:spTree>
    <p:extLst>
      <p:ext uri="{BB962C8B-B14F-4D97-AF65-F5344CB8AC3E}">
        <p14:creationId xmlns:p14="http://schemas.microsoft.com/office/powerpoint/2010/main" val="112773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303C0-6F10-1144-ADEB-22B6F73E27CB}" type="slidenum">
              <a:rPr lang="en-US"/>
              <a:pPr/>
              <a:t>17</a:t>
            </a:fld>
            <a:endParaRPr lang="en-US"/>
          </a:p>
          <a:p>
            <a:endParaRPr lang="en-US"/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Analysis of multi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-way merge sort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Number </a:t>
            </a:r>
            <a:r>
              <a:rPr lang="en-US" dirty="0">
                <a:latin typeface="Times New Roman"/>
                <a:cs typeface="Times New Roman"/>
              </a:rPr>
              <a:t>of passes: </a:t>
            </a:r>
          </a:p>
          <a:p>
            <a:r>
              <a:rPr lang="en-US" b="1" dirty="0" smtClean="0">
                <a:latin typeface="Times New Roman"/>
                <a:cs typeface="Times New Roman"/>
              </a:rPr>
              <a:t>cost</a:t>
            </a:r>
            <a:endParaRPr lang="en-US" b="1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#</a:t>
            </a:r>
            <a:r>
              <a:rPr lang="en-US" dirty="0">
                <a:latin typeface="Times New Roman"/>
                <a:cs typeface="Times New Roman"/>
              </a:rPr>
              <a:t>passes </a:t>
            </a:r>
            <a:r>
              <a:rPr lang="en-US" dirty="0" smtClean="0">
                <a:latin typeface="Times New Roman"/>
                <a:cs typeface="Times New Roman"/>
              </a:rPr>
              <a:t>· 2 </a:t>
            </a:r>
            <a:r>
              <a:rPr lang="en-US" dirty="0">
                <a:latin typeface="Times New Roman"/>
                <a:cs typeface="Times New Roman"/>
              </a:rPr>
              <a:t>·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): each pass reads the entire relation once and writes it once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Subtract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) for the final pass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Simply </a:t>
            </a:r>
            <a:r>
              <a:rPr lang="en-US" i="1" dirty="0" smtClean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) · log </a:t>
            </a:r>
            <a:r>
              <a:rPr lang="en-US" i="1" baseline="-25000" dirty="0">
                <a:latin typeface="Times New Roman"/>
                <a:cs typeface="Times New Roman"/>
              </a:rPr>
              <a:t>M</a:t>
            </a:r>
            <a:r>
              <a:rPr lang="en-US" i="1" dirty="0">
                <a:latin typeface="Times New Roman"/>
                <a:cs typeface="Times New Roman"/>
              </a:rPr>
              <a:t> B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) )</a:t>
            </a:r>
          </a:p>
          <a:p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b="1" dirty="0">
                <a:latin typeface="Times New Roman"/>
                <a:cs typeface="Times New Roman"/>
              </a:rPr>
              <a:t>Memory requirement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graphicFrame>
        <p:nvGraphicFramePr>
          <p:cNvPr id="129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002919"/>
              </p:ext>
            </p:extLst>
          </p:nvPr>
        </p:nvGraphicFramePr>
        <p:xfrm>
          <a:off x="4301060" y="1608668"/>
          <a:ext cx="3733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473120" imgH="266400" progId="Equation.3">
                  <p:embed/>
                </p:oleObj>
              </mc:Choice>
              <mc:Fallback>
                <p:oleObj name="Equation" r:id="rId3" imgW="14731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060" y="1608668"/>
                        <a:ext cx="3733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03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10569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Sort-</a:t>
            </a: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merge join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37194"/>
            <a:ext cx="8730532" cy="523188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Sort R and S according to the join attribute, then merge them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= the first tuples in sorted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Repeat until one of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is exhausted: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If </a:t>
            </a:r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A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&gt; </a:t>
            </a:r>
            <a:r>
              <a:rPr lang="en-US" i="1" dirty="0" err="1">
                <a:latin typeface="Times New Roman"/>
                <a:cs typeface="Times New Roman"/>
              </a:rPr>
              <a:t>s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then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= next tuple in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else if </a:t>
            </a:r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A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&lt; </a:t>
            </a:r>
            <a:r>
              <a:rPr lang="en-US" i="1" dirty="0" err="1">
                <a:latin typeface="Times New Roman"/>
                <a:cs typeface="Times New Roman"/>
              </a:rPr>
              <a:t>s</a:t>
            </a:r>
            <a:r>
              <a:rPr lang="en-US" dirty="0" err="1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then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= next tuple in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else output all matching tuples, and</a:t>
            </a:r>
          </a:p>
          <a:p>
            <a:pPr lvl="3"/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s </a:t>
            </a:r>
            <a:r>
              <a:rPr lang="en-US" dirty="0">
                <a:latin typeface="Times New Roman"/>
                <a:cs typeface="Times New Roman"/>
              </a:rPr>
              <a:t>= next in </a:t>
            </a:r>
            <a:r>
              <a:rPr lang="en-US" i="1" dirty="0">
                <a:latin typeface="Times New Roman"/>
                <a:cs typeface="Times New Roman"/>
              </a:rPr>
              <a:t>R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Cost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sorting + 2 B(R)+ 2 B(S</a:t>
            </a:r>
            <a:r>
              <a:rPr lang="en-US" sz="2600" dirty="0" smtClean="0">
                <a:latin typeface="Times New Roman"/>
                <a:cs typeface="Times New Roman"/>
              </a:rPr>
              <a:t>) (</a:t>
            </a:r>
            <a:r>
              <a:rPr lang="en-US" sz="2600" dirty="0" smtClean="0">
                <a:latin typeface="Times New Roman"/>
                <a:cs typeface="Times New Roman"/>
              </a:rPr>
              <a:t>join on foreig</a:t>
            </a:r>
            <a:r>
              <a:rPr lang="en-US" sz="2600" dirty="0" smtClean="0">
                <a:latin typeface="Times New Roman"/>
                <a:cs typeface="Times New Roman"/>
              </a:rPr>
              <a:t>n key primary key)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lvl="1"/>
            <a:r>
              <a:rPr lang="en-US" b="1" dirty="0" smtClean="0">
                <a:latin typeface="Times New Roman"/>
                <a:cs typeface="Times New Roman"/>
              </a:rPr>
              <a:t>B</a:t>
            </a:r>
            <a:r>
              <a:rPr lang="en-US" b="1" dirty="0" smtClean="0">
                <a:latin typeface="Times New Roman"/>
                <a:cs typeface="Times New Roman"/>
              </a:rPr>
              <a:t>(R) B(S) </a:t>
            </a:r>
            <a:r>
              <a:rPr lang="en-US" b="1" dirty="0" smtClean="0">
                <a:latin typeface="Times New Roman"/>
                <a:cs typeface="Times New Roman"/>
              </a:rPr>
              <a:t> if everything joins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Memory Requirement</a:t>
            </a:r>
            <a:r>
              <a:rPr lang="en-US" sz="2800" dirty="0" smtClean="0">
                <a:latin typeface="Times New Roman"/>
                <a:cs typeface="Times New Roman"/>
              </a:rPr>
              <a:t>: B(R) &lt;=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 , 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latin typeface="Times New Roman"/>
                <a:cs typeface="Times New Roman"/>
              </a:rPr>
              <a:t>(S) </a:t>
            </a:r>
            <a:r>
              <a:rPr lang="en-US" sz="2800" dirty="0">
                <a:latin typeface="Times New Roman"/>
                <a:cs typeface="Times New Roman"/>
              </a:rPr>
              <a:t>&lt;=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baseline="30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Optimized sort-merge join algorithm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15320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Combine join with the merge phase of sort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Sort </a:t>
            </a:r>
            <a:r>
              <a:rPr lang="en-US" sz="2400" dirty="0" smtClean="0">
                <a:latin typeface="Times New Roman"/>
                <a:cs typeface="Times New Roman"/>
              </a:rPr>
              <a:t>R and S in M runs (overall) of size M on disk.</a:t>
            </a: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Merge and join the tuples in one pass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-149886" y="2838836"/>
            <a:ext cx="3472906" cy="3315995"/>
            <a:chOff x="3916" y="293"/>
            <a:chExt cx="2299" cy="221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10" y="2265"/>
              <a:ext cx="41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916" y="398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785" y="791"/>
              <a:ext cx="174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987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793" y="1030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82" y="1030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171" y="1030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804" y="1919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495" y="293"/>
              <a:ext cx="1185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Runs of R and S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227" y="885"/>
              <a:ext cx="23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R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269" y="1785"/>
              <a:ext cx="20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 dirty="0" smtClean="0">
                  <a:solidFill>
                    <a:srgbClr val="000000"/>
                  </a:solidFill>
                </a:rPr>
                <a:t>S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4748" y="628"/>
              <a:ext cx="676" cy="1629"/>
              <a:chOff x="4748" y="628"/>
              <a:chExt cx="676" cy="1629"/>
            </a:xfrm>
          </p:grpSpPr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 flipH="1">
                <a:off x="4748" y="671"/>
                <a:ext cx="5" cy="151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 flipH="1">
                <a:off x="5419" y="671"/>
                <a:ext cx="5" cy="151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Arc 48"/>
              <p:cNvSpPr>
                <a:spLocks/>
              </p:cNvSpPr>
              <p:nvPr/>
            </p:nvSpPr>
            <p:spPr bwMode="auto">
              <a:xfrm>
                <a:off x="4748" y="2181"/>
                <a:ext cx="671" cy="76"/>
              </a:xfrm>
              <a:custGeom>
                <a:avLst/>
                <a:gdLst>
                  <a:gd name="T0" fmla="*/ 0 w 43200"/>
                  <a:gd name="T1" fmla="*/ 0 h 22186"/>
                  <a:gd name="T2" fmla="*/ 0 w 43200"/>
                  <a:gd name="T3" fmla="*/ 0 h 22186"/>
                  <a:gd name="T4" fmla="*/ 0 w 43200"/>
                  <a:gd name="T5" fmla="*/ 0 h 2218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186"/>
                  <a:gd name="T11" fmla="*/ 43200 w 43200"/>
                  <a:gd name="T12" fmla="*/ 22186 h 22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6"/>
                      <a:pt x="0" y="12515"/>
                      <a:pt x="0" y="586"/>
                    </a:cubicBezTo>
                    <a:lnTo>
                      <a:pt x="21600" y="586"/>
                    </a:lnTo>
                    <a:lnTo>
                      <a:pt x="43192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5424" y="843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>
              <a:off x="5424" y="1108"/>
              <a:ext cx="791" cy="1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V="1">
              <a:off x="5424" y="2065"/>
              <a:ext cx="791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1759288" y="3579137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AutoShape 13"/>
          <p:cNvSpPr>
            <a:spLocks/>
          </p:cNvSpPr>
          <p:nvPr/>
        </p:nvSpPr>
        <p:spPr bwMode="auto">
          <a:xfrm>
            <a:off x="685824" y="3666086"/>
            <a:ext cx="304800" cy="533400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13"/>
          <p:cNvSpPr>
            <a:spLocks/>
          </p:cNvSpPr>
          <p:nvPr/>
        </p:nvSpPr>
        <p:spPr bwMode="auto">
          <a:xfrm>
            <a:off x="702760" y="4969930"/>
            <a:ext cx="304800" cy="533400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1477367" y="527648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1762873" y="5276483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3708971" y="525497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3720227" y="3987310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3703294" y="3540099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3290782" y="3285564"/>
            <a:ext cx="3262418" cy="2490852"/>
          </a:xfrm>
          <a:custGeom>
            <a:avLst/>
            <a:gdLst>
              <a:gd name="T0" fmla="*/ 0 w 1683"/>
              <a:gd name="T1" fmla="*/ 1441 h 1442"/>
              <a:gd name="T2" fmla="*/ 0 w 1683"/>
              <a:gd name="T3" fmla="*/ 0 h 1442"/>
              <a:gd name="T4" fmla="*/ 1682 w 1683"/>
              <a:gd name="T5" fmla="*/ 0 h 1442"/>
              <a:gd name="T6" fmla="*/ 1682 w 1683"/>
              <a:gd name="T7" fmla="*/ 1441 h 1442"/>
              <a:gd name="T8" fmla="*/ 0 w 1683"/>
              <a:gd name="T9" fmla="*/ 1441 h 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3"/>
              <a:gd name="T16" fmla="*/ 0 h 1442"/>
              <a:gd name="T17" fmla="*/ 1683 w 1683"/>
              <a:gd name="T18" fmla="*/ 1442 h 1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5578894" y="4488774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 flipV="1">
            <a:off x="4392862" y="4615909"/>
            <a:ext cx="559498" cy="48925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4296312" y="4031088"/>
            <a:ext cx="656047" cy="58482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6553200" y="4488775"/>
            <a:ext cx="728136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1191860" y="4920890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1477367" y="4920890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1779806" y="4920890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2128126" y="5038036"/>
            <a:ext cx="1194897" cy="1495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3703297" y="4850896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 rot="10655811">
            <a:off x="4001844" y="3558762"/>
            <a:ext cx="280036" cy="694294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28"/>
          <p:cNvSpPr>
            <a:spLocks/>
          </p:cNvSpPr>
          <p:nvPr/>
        </p:nvSpPr>
        <p:spPr bwMode="auto">
          <a:xfrm rot="10655811">
            <a:off x="4047622" y="4844839"/>
            <a:ext cx="331262" cy="673647"/>
          </a:xfrm>
          <a:prstGeom prst="lef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245784" y="4031088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279653" y="5216401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585186" y="5807427"/>
            <a:ext cx="1615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Main Memory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166741" y="3549604"/>
            <a:ext cx="8015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merge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53339" y="5106704"/>
            <a:ext cx="8015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merge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877930" y="4243860"/>
            <a:ext cx="58356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join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9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7DB8A-FF15-C446-9BBA-DAD3973B80F7}" type="slidenum">
              <a:rPr lang="en-US"/>
              <a:pPr/>
              <a:t>2</a:t>
            </a:fld>
            <a:endParaRPr lang="en-US"/>
          </a:p>
          <a:p>
            <a:endParaRPr lang="en-US"/>
          </a:p>
        </p:txBody>
      </p:sp>
      <p:sp>
        <p:nvSpPr>
          <p:cNvPr id="1275906" name="Rectangle 2"/>
          <p:cNvSpPr>
            <a:spLocks noChangeArrowheads="1"/>
          </p:cNvSpPr>
          <p:nvPr/>
        </p:nvSpPr>
        <p:spPr bwMode="auto">
          <a:xfrm>
            <a:off x="4352925" y="4129088"/>
            <a:ext cx="4205288" cy="1393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7123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DBMS Architecture</a:t>
            </a:r>
          </a:p>
        </p:txBody>
      </p:sp>
      <p:sp>
        <p:nvSpPr>
          <p:cNvPr id="1275908" name="Text Box 4"/>
          <p:cNvSpPr txBox="1">
            <a:spLocks noChangeArrowheads="1"/>
          </p:cNvSpPr>
          <p:nvPr/>
        </p:nvSpPr>
        <p:spPr bwMode="auto">
          <a:xfrm>
            <a:off x="1489075" y="3595688"/>
            <a:ext cx="22860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Executor</a:t>
            </a:r>
          </a:p>
        </p:txBody>
      </p:sp>
      <p:sp>
        <p:nvSpPr>
          <p:cNvPr id="1275909" name="Text Box 5"/>
          <p:cNvSpPr txBox="1">
            <a:spLocks noChangeArrowheads="1"/>
          </p:cNvSpPr>
          <p:nvPr/>
        </p:nvSpPr>
        <p:spPr bwMode="auto">
          <a:xfrm>
            <a:off x="1489075" y="472281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Buffer Manager</a:t>
            </a:r>
          </a:p>
        </p:txBody>
      </p:sp>
      <p:sp>
        <p:nvSpPr>
          <p:cNvPr id="1275910" name="Text Box 6"/>
          <p:cNvSpPr txBox="1">
            <a:spLocks noChangeArrowheads="1"/>
          </p:cNvSpPr>
          <p:nvPr/>
        </p:nvSpPr>
        <p:spPr bwMode="auto">
          <a:xfrm>
            <a:off x="1489075" y="52879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Storage Manager</a:t>
            </a:r>
          </a:p>
        </p:txBody>
      </p:sp>
      <p:sp>
        <p:nvSpPr>
          <p:cNvPr id="1275911" name="AutoShape 7"/>
          <p:cNvSpPr>
            <a:spLocks noChangeArrowheads="1"/>
          </p:cNvSpPr>
          <p:nvPr/>
        </p:nvSpPr>
        <p:spPr bwMode="auto">
          <a:xfrm>
            <a:off x="1600200" y="5880100"/>
            <a:ext cx="2133600" cy="520700"/>
          </a:xfrm>
          <a:prstGeom prst="can">
            <a:avLst>
              <a:gd name="adj" fmla="val 25000"/>
            </a:avLst>
          </a:prstGeom>
          <a:solidFill>
            <a:srgbClr val="9900CC"/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Storage</a:t>
            </a:r>
          </a:p>
        </p:txBody>
      </p:sp>
      <p:sp>
        <p:nvSpPr>
          <p:cNvPr id="1275912" name="Text Box 8"/>
          <p:cNvSpPr txBox="1">
            <a:spLocks noChangeArrowheads="1"/>
          </p:cNvSpPr>
          <p:nvPr/>
        </p:nvSpPr>
        <p:spPr bwMode="auto">
          <a:xfrm>
            <a:off x="4764088" y="2003425"/>
            <a:ext cx="21431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Transaction Manager</a:t>
            </a:r>
          </a:p>
        </p:txBody>
      </p:sp>
      <p:sp>
        <p:nvSpPr>
          <p:cNvPr id="1275913" name="Text Box 9"/>
          <p:cNvSpPr txBox="1">
            <a:spLocks noChangeArrowheads="1"/>
          </p:cNvSpPr>
          <p:nvPr/>
        </p:nvSpPr>
        <p:spPr bwMode="auto">
          <a:xfrm>
            <a:off x="7204075" y="2959100"/>
            <a:ext cx="12604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Logging &amp; </a:t>
            </a:r>
          </a:p>
          <a:p>
            <a:r>
              <a:rPr lang="en-US" sz="1800">
                <a:latin typeface="Times New Roman" charset="0"/>
              </a:rPr>
              <a:t>Recovery</a:t>
            </a:r>
          </a:p>
        </p:txBody>
      </p:sp>
      <p:sp>
        <p:nvSpPr>
          <p:cNvPr id="1275914" name="Text Box 10"/>
          <p:cNvSpPr txBox="1">
            <a:spLocks noChangeArrowheads="1"/>
          </p:cNvSpPr>
          <p:nvPr/>
        </p:nvSpPr>
        <p:spPr bwMode="auto">
          <a:xfrm>
            <a:off x="4764088" y="3063875"/>
            <a:ext cx="15335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Lock Manager</a:t>
            </a:r>
          </a:p>
        </p:txBody>
      </p:sp>
      <p:sp>
        <p:nvSpPr>
          <p:cNvPr id="1275915" name="Oval 11"/>
          <p:cNvSpPr>
            <a:spLocks noChangeArrowheads="1"/>
          </p:cNvSpPr>
          <p:nvPr/>
        </p:nvSpPr>
        <p:spPr bwMode="auto">
          <a:xfrm>
            <a:off x="4824413" y="4419600"/>
            <a:ext cx="1206500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Buffers</a:t>
            </a:r>
          </a:p>
        </p:txBody>
      </p:sp>
      <p:sp>
        <p:nvSpPr>
          <p:cNvPr id="1275916" name="Oval 12"/>
          <p:cNvSpPr>
            <a:spLocks noChangeArrowheads="1"/>
          </p:cNvSpPr>
          <p:nvPr/>
        </p:nvSpPr>
        <p:spPr bwMode="auto">
          <a:xfrm>
            <a:off x="6588125" y="4384675"/>
            <a:ext cx="1495874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Lock Tables</a:t>
            </a:r>
          </a:p>
        </p:txBody>
      </p:sp>
      <p:sp>
        <p:nvSpPr>
          <p:cNvPr id="1275917" name="Text Box 13"/>
          <p:cNvSpPr txBox="1">
            <a:spLocks noChangeArrowheads="1"/>
          </p:cNvSpPr>
          <p:nvPr/>
        </p:nvSpPr>
        <p:spPr bwMode="auto">
          <a:xfrm>
            <a:off x="6543675" y="50419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Main Memory</a:t>
            </a:r>
          </a:p>
        </p:txBody>
      </p:sp>
      <p:sp>
        <p:nvSpPr>
          <p:cNvPr id="1275918" name="Text Box 14"/>
          <p:cNvSpPr txBox="1">
            <a:spLocks noChangeArrowheads="1"/>
          </p:cNvSpPr>
          <p:nvPr/>
        </p:nvSpPr>
        <p:spPr bwMode="auto">
          <a:xfrm>
            <a:off x="1787488" y="982675"/>
            <a:ext cx="464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User/Web Forms/Applications/DBA</a:t>
            </a:r>
          </a:p>
        </p:txBody>
      </p:sp>
      <p:sp>
        <p:nvSpPr>
          <p:cNvPr id="1275919" name="Line 15"/>
          <p:cNvSpPr>
            <a:spLocks noChangeShapeType="1"/>
          </p:cNvSpPr>
          <p:nvPr/>
        </p:nvSpPr>
        <p:spPr bwMode="auto">
          <a:xfrm flipV="1">
            <a:off x="217488" y="170338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0" name="Line 16"/>
          <p:cNvSpPr>
            <a:spLocks noChangeShapeType="1"/>
          </p:cNvSpPr>
          <p:nvPr/>
        </p:nvSpPr>
        <p:spPr bwMode="auto">
          <a:xfrm flipV="1">
            <a:off x="217488" y="581183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1" name="Line 17"/>
          <p:cNvSpPr>
            <a:spLocks noChangeShapeType="1"/>
          </p:cNvSpPr>
          <p:nvPr/>
        </p:nvSpPr>
        <p:spPr bwMode="auto">
          <a:xfrm>
            <a:off x="2657475" y="1373188"/>
            <a:ext cx="0" cy="5095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2" name="Text Box 18"/>
          <p:cNvSpPr txBox="1">
            <a:spLocks noChangeArrowheads="1"/>
          </p:cNvSpPr>
          <p:nvPr/>
        </p:nvSpPr>
        <p:spPr bwMode="auto">
          <a:xfrm>
            <a:off x="2695575" y="13668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query</a:t>
            </a:r>
          </a:p>
        </p:txBody>
      </p:sp>
      <p:sp>
        <p:nvSpPr>
          <p:cNvPr id="1275923" name="Line 19"/>
          <p:cNvSpPr>
            <a:spLocks noChangeShapeType="1"/>
          </p:cNvSpPr>
          <p:nvPr/>
        </p:nvSpPr>
        <p:spPr bwMode="auto">
          <a:xfrm>
            <a:off x="5648325" y="1384300"/>
            <a:ext cx="0" cy="509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5924" name="Text Box 20"/>
          <p:cNvSpPr txBox="1">
            <a:spLocks noChangeArrowheads="1"/>
          </p:cNvSpPr>
          <p:nvPr/>
        </p:nvSpPr>
        <p:spPr bwMode="auto">
          <a:xfrm>
            <a:off x="5686425" y="137795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transaction</a:t>
            </a:r>
          </a:p>
        </p:txBody>
      </p:sp>
      <p:sp>
        <p:nvSpPr>
          <p:cNvPr id="1275925" name="Text Box 21"/>
          <p:cNvSpPr txBox="1">
            <a:spLocks noChangeArrowheads="1"/>
          </p:cNvSpPr>
          <p:nvPr/>
        </p:nvSpPr>
        <p:spPr bwMode="auto">
          <a:xfrm>
            <a:off x="1511300" y="3032125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Optimizer</a:t>
            </a:r>
          </a:p>
        </p:txBody>
      </p:sp>
      <p:sp>
        <p:nvSpPr>
          <p:cNvPr id="1275926" name="Text Box 22"/>
          <p:cNvSpPr txBox="1">
            <a:spLocks noChangeArrowheads="1"/>
          </p:cNvSpPr>
          <p:nvPr/>
        </p:nvSpPr>
        <p:spPr bwMode="auto">
          <a:xfrm>
            <a:off x="1511300" y="24685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Rewriter</a:t>
            </a:r>
          </a:p>
        </p:txBody>
      </p:sp>
      <p:sp>
        <p:nvSpPr>
          <p:cNvPr id="1275927" name="Text Box 23"/>
          <p:cNvSpPr txBox="1">
            <a:spLocks noChangeArrowheads="1"/>
          </p:cNvSpPr>
          <p:nvPr/>
        </p:nvSpPr>
        <p:spPr bwMode="auto">
          <a:xfrm>
            <a:off x="1511300" y="190500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Parser</a:t>
            </a:r>
          </a:p>
        </p:txBody>
      </p:sp>
      <p:sp>
        <p:nvSpPr>
          <p:cNvPr id="1275928" name="Text Box 24"/>
          <p:cNvSpPr txBox="1">
            <a:spLocks noChangeArrowheads="1"/>
          </p:cNvSpPr>
          <p:nvPr/>
        </p:nvSpPr>
        <p:spPr bwMode="auto">
          <a:xfrm>
            <a:off x="1489075" y="415925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>
                <a:latin typeface="Times New Roman" charset="0"/>
              </a:rPr>
              <a:t>Files &amp; Access Methods</a:t>
            </a:r>
          </a:p>
        </p:txBody>
      </p:sp>
      <p:grpSp>
        <p:nvGrpSpPr>
          <p:cNvPr id="1275936" name="Group 32"/>
          <p:cNvGrpSpPr>
            <a:grpSpLocks/>
          </p:cNvGrpSpPr>
          <p:nvPr/>
        </p:nvGrpSpPr>
        <p:grpSpPr bwMode="auto">
          <a:xfrm>
            <a:off x="92075" y="2835275"/>
            <a:ext cx="1508125" cy="1050925"/>
            <a:chOff x="58" y="1786"/>
            <a:chExt cx="950" cy="662"/>
          </a:xfrm>
        </p:grpSpPr>
        <p:sp>
          <p:nvSpPr>
            <p:cNvPr id="1275932" name="Text Box 28"/>
            <p:cNvSpPr txBox="1">
              <a:spLocks noChangeArrowheads="1"/>
            </p:cNvSpPr>
            <p:nvPr/>
          </p:nvSpPr>
          <p:spPr bwMode="auto">
            <a:xfrm>
              <a:off x="58" y="1786"/>
              <a:ext cx="8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Today</a:t>
              </a:r>
              <a:r>
                <a:rPr lang="ja-JP" altLang="en-US" dirty="0">
                  <a:latin typeface="Arial"/>
                </a:rPr>
                <a:t>’</a:t>
              </a:r>
              <a:r>
                <a:rPr lang="en-US" dirty="0"/>
                <a:t>s </a:t>
              </a:r>
            </a:p>
            <a:p>
              <a:r>
                <a:rPr lang="en-US" dirty="0"/>
                <a:t>lecture</a:t>
              </a:r>
            </a:p>
          </p:txBody>
        </p:sp>
        <p:sp>
          <p:nvSpPr>
            <p:cNvPr id="1275934" name="Line 30"/>
            <p:cNvSpPr>
              <a:spLocks noChangeShapeType="1"/>
            </p:cNvSpPr>
            <p:nvPr/>
          </p:nvSpPr>
          <p:spPr bwMode="auto">
            <a:xfrm>
              <a:off x="672" y="2304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77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Optimized sort-merge join algorithm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Cost</a:t>
            </a:r>
            <a:r>
              <a:rPr lang="en-US" sz="2800" dirty="0" smtClean="0">
                <a:latin typeface="Times New Roman"/>
                <a:cs typeface="Times New Roman"/>
              </a:rPr>
              <a:t>: 3B(R) + 3B(S)</a:t>
            </a:r>
          </a:p>
          <a:p>
            <a:pPr marL="514350" indent="-457200"/>
            <a:r>
              <a:rPr lang="en-US" sz="2800" b="1" dirty="0" smtClean="0">
                <a:latin typeface="Times New Roman"/>
                <a:cs typeface="Times New Roman"/>
              </a:rPr>
              <a:t>Memory Requirement</a:t>
            </a:r>
            <a:r>
              <a:rPr lang="en-US" sz="2800" dirty="0" smtClean="0">
                <a:latin typeface="Times New Roman"/>
                <a:cs typeface="Times New Roman"/>
              </a:rPr>
              <a:t>: B(R) + B(S) &lt;=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800" baseline="30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endParaRPr lang="en-US" sz="2800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914400" lvl="1" indent="-457200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ecause we merge them in one pass</a:t>
            </a:r>
          </a:p>
          <a:p>
            <a:pPr marL="514350" indent="-457200"/>
            <a:r>
              <a:rPr lang="en-US" sz="2800" dirty="0" smtClean="0">
                <a:latin typeface="Times New Roman"/>
                <a:cs typeface="Times New Roman"/>
              </a:rPr>
              <a:t>More efficient but more strict requirement.</a:t>
            </a:r>
            <a:endParaRPr lang="en-US" sz="2800" dirty="0">
              <a:latin typeface="Times New Roman"/>
              <a:cs typeface="Times New Roman"/>
            </a:endParaRPr>
          </a:p>
          <a:p>
            <a:pPr marL="514350" indent="-457200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169147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Hash join algorithm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Idea: partition </a:t>
            </a:r>
            <a:r>
              <a:rPr lang="en-US" sz="2800" dirty="0" smtClean="0">
                <a:latin typeface="Times New Roman"/>
                <a:cs typeface="Times New Roman"/>
              </a:rPr>
              <a:t>each relation into </a:t>
            </a:r>
            <a:r>
              <a:rPr lang="en-US" sz="2800" dirty="0" smtClean="0">
                <a:latin typeface="Times New Roman"/>
                <a:cs typeface="Times New Roman"/>
              </a:rPr>
              <a:t>buckets by hashing their join attributes and consider corresponding buckets from R and S.</a:t>
            </a:r>
          </a:p>
          <a:p>
            <a:pPr marL="342900" lvl="2" indent="-342900"/>
            <a:r>
              <a:rPr lang="en-US" sz="2800" dirty="0">
                <a:latin typeface="Times New Roman"/>
                <a:cs typeface="Times New Roman"/>
              </a:rPr>
              <a:t>If tuples of R and S are not assigned to corresponding buckets, they do not join</a:t>
            </a:r>
          </a:p>
          <a:p>
            <a:endParaRPr lang="en-US" sz="2800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29556" y="1307009"/>
            <a:ext cx="6084890" cy="2693771"/>
            <a:chOff x="1143000" y="2716435"/>
            <a:chExt cx="6084890" cy="26937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520784" y="2716435"/>
              <a:ext cx="5707106" cy="2693771"/>
              <a:chOff x="2011" y="292"/>
              <a:chExt cx="3778" cy="1801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151" y="1833"/>
                <a:ext cx="1091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Main memory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910" y="1847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317" y="1848"/>
                <a:ext cx="41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Disk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011" y="292"/>
                <a:ext cx="82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Relation R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916" y="398"/>
                <a:ext cx="12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832" y="528"/>
                <a:ext cx="1683" cy="1298"/>
              </a:xfrm>
              <a:custGeom>
                <a:avLst/>
                <a:gdLst>
                  <a:gd name="T0" fmla="*/ 0 w 1683"/>
                  <a:gd name="T1" fmla="*/ 1441 h 1442"/>
                  <a:gd name="T2" fmla="*/ 0 w 1683"/>
                  <a:gd name="T3" fmla="*/ 0 h 1442"/>
                  <a:gd name="T4" fmla="*/ 1682 w 1683"/>
                  <a:gd name="T5" fmla="*/ 0 h 1442"/>
                  <a:gd name="T6" fmla="*/ 1682 w 1683"/>
                  <a:gd name="T7" fmla="*/ 1441 h 1442"/>
                  <a:gd name="T8" fmla="*/ 0 w 1683"/>
                  <a:gd name="T9" fmla="*/ 1441 h 1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83"/>
                  <a:gd name="T16" fmla="*/ 0 h 1442"/>
                  <a:gd name="T17" fmla="*/ 1683 w 1683"/>
                  <a:gd name="T18" fmla="*/ 1442 h 1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785" y="791"/>
                <a:ext cx="174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976" y="791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793" y="1085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982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5171" y="1085"/>
                <a:ext cx="157" cy="170"/>
              </a:xfrm>
              <a:custGeom>
                <a:avLst/>
                <a:gdLst>
                  <a:gd name="T0" fmla="*/ 0 w 157"/>
                  <a:gd name="T1" fmla="*/ 169 h 170"/>
                  <a:gd name="T2" fmla="*/ 0 w 157"/>
                  <a:gd name="T3" fmla="*/ 0 h 170"/>
                  <a:gd name="T4" fmla="*/ 156 w 157"/>
                  <a:gd name="T5" fmla="*/ 0 h 170"/>
                  <a:gd name="T6" fmla="*/ 156 w 157"/>
                  <a:gd name="T7" fmla="*/ 169 h 170"/>
                  <a:gd name="T8" fmla="*/ 0 w 157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"/>
                  <a:gd name="T16" fmla="*/ 0 h 170"/>
                  <a:gd name="T17" fmla="*/ 157 w 157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793" y="1611"/>
                <a:ext cx="158" cy="170"/>
              </a:xfrm>
              <a:custGeom>
                <a:avLst/>
                <a:gdLst>
                  <a:gd name="T0" fmla="*/ 0 w 158"/>
                  <a:gd name="T1" fmla="*/ 169 h 170"/>
                  <a:gd name="T2" fmla="*/ 0 w 158"/>
                  <a:gd name="T3" fmla="*/ 0 h 170"/>
                  <a:gd name="T4" fmla="*/ 157 w 158"/>
                  <a:gd name="T5" fmla="*/ 0 h 170"/>
                  <a:gd name="T6" fmla="*/ 157 w 158"/>
                  <a:gd name="T7" fmla="*/ 169 h 170"/>
                  <a:gd name="T8" fmla="*/ 0 w 158"/>
                  <a:gd name="T9" fmla="*/ 169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"/>
                  <a:gd name="T16" fmla="*/ 0 h 170"/>
                  <a:gd name="T17" fmla="*/ 158 w 158"/>
                  <a:gd name="T18" fmla="*/ 170 h 1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907" y="954"/>
                <a:ext cx="453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 dirty="0" smtClean="0">
                    <a:solidFill>
                      <a:srgbClr val="000000"/>
                    </a:solidFill>
                  </a:rPr>
                  <a:t>Buffer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254" y="1109"/>
                <a:ext cx="544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1400" b="1" dirty="0">
                    <a:solidFill>
                      <a:srgbClr val="000000"/>
                    </a:solidFill>
                  </a:rPr>
                  <a:t>hash</a:t>
                </a:r>
              </a:p>
              <a:p>
                <a:pPr algn="ctr">
                  <a:lnSpc>
                    <a:spcPct val="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sz="1400" b="1" dirty="0" smtClean="0">
                    <a:solidFill>
                      <a:srgbClr val="000000"/>
                    </a:solidFill>
                  </a:rPr>
                  <a:t>function</a:t>
                </a: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737" y="359"/>
                <a:ext cx="641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 dirty="0" smtClean="0">
                    <a:solidFill>
                      <a:srgbClr val="000000"/>
                    </a:solidFill>
                  </a:rPr>
                  <a:t>Buckets</a:t>
                </a: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5424" y="776"/>
                <a:ext cx="1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5418" y="1043"/>
                <a:ext cx="19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5398" y="1542"/>
                <a:ext cx="391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000000"/>
                    </a:solidFill>
                  </a:rPr>
                  <a:t>M-1</a:t>
                </a:r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2204" y="628"/>
                <a:ext cx="580" cy="1230"/>
                <a:chOff x="2204" y="628"/>
                <a:chExt cx="580" cy="1230"/>
              </a:xfrm>
            </p:grpSpPr>
            <p:sp>
              <p:nvSpPr>
                <p:cNvPr id="56" name="Oval 55"/>
                <p:cNvSpPr>
                  <a:spLocks noChangeArrowheads="1"/>
                </p:cNvSpPr>
                <p:nvPr/>
              </p:nvSpPr>
              <p:spPr bwMode="auto">
                <a:xfrm>
                  <a:off x="2213" y="628"/>
                  <a:ext cx="567" cy="85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2209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2784" y="670"/>
                  <a:ext cx="0" cy="1109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9" name="Arc 39"/>
                <p:cNvSpPr>
                  <a:spLocks/>
                </p:cNvSpPr>
                <p:nvPr/>
              </p:nvSpPr>
              <p:spPr bwMode="auto">
                <a:xfrm>
                  <a:off x="2204" y="1782"/>
                  <a:ext cx="575" cy="76"/>
                </a:xfrm>
                <a:custGeom>
                  <a:avLst/>
                  <a:gdLst>
                    <a:gd name="T0" fmla="*/ 0 w 43200"/>
                    <a:gd name="T1" fmla="*/ 0 h 22191"/>
                    <a:gd name="T2" fmla="*/ 0 w 43200"/>
                    <a:gd name="T3" fmla="*/ 0 h 22191"/>
                    <a:gd name="T4" fmla="*/ 0 w 43200"/>
                    <a:gd name="T5" fmla="*/ 0 h 2219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91"/>
                    <a:gd name="T11" fmla="*/ 43200 w 43200"/>
                    <a:gd name="T12" fmla="*/ 22191 h 22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91" fill="none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</a:path>
                    <a:path w="43200" h="22191" stroke="0" extrusionOk="0">
                      <a:moveTo>
                        <a:pt x="43191" y="0"/>
                      </a:moveTo>
                      <a:cubicBezTo>
                        <a:pt x="43197" y="196"/>
                        <a:pt x="43200" y="393"/>
                        <a:pt x="43200" y="591"/>
                      </a:cubicBezTo>
                      <a:cubicBezTo>
                        <a:pt x="43200" y="12520"/>
                        <a:pt x="33529" y="22191"/>
                        <a:pt x="21600" y="22191"/>
                      </a:cubicBezTo>
                      <a:cubicBezTo>
                        <a:pt x="9670" y="22191"/>
                        <a:pt x="0" y="12520"/>
                        <a:pt x="0" y="591"/>
                      </a:cubicBezTo>
                      <a:cubicBezTo>
                        <a:pt x="-1" y="493"/>
                        <a:pt x="0" y="395"/>
                        <a:pt x="1" y="297"/>
                      </a:cubicBezTo>
                      <a:lnTo>
                        <a:pt x="21600" y="591"/>
                      </a:lnTo>
                      <a:lnTo>
                        <a:pt x="4319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2404" y="106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184" cy="18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292" y="1182"/>
                <a:ext cx="463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3200" b="1" dirty="0">
                    <a:latin typeface="Book Antiqua" pitchFamily="18" charset="0"/>
                  </a:rPr>
                  <a:t>. . .</a:t>
                </a:r>
              </a:p>
            </p:txBody>
          </p: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748" y="628"/>
                <a:ext cx="676" cy="1244"/>
                <a:chOff x="4748" y="628"/>
                <a:chExt cx="676" cy="1244"/>
              </a:xfrm>
            </p:grpSpPr>
            <p:sp>
              <p:nvSpPr>
                <p:cNvPr id="52" name="Oval 51"/>
                <p:cNvSpPr>
                  <a:spLocks noChangeArrowheads="1"/>
                </p:cNvSpPr>
                <p:nvPr/>
              </p:nvSpPr>
              <p:spPr bwMode="auto">
                <a:xfrm>
                  <a:off x="4757" y="628"/>
                  <a:ext cx="663" cy="86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3" name="Line 46"/>
                <p:cNvSpPr>
                  <a:spLocks noChangeShapeType="1"/>
                </p:cNvSpPr>
                <p:nvPr/>
              </p:nvSpPr>
              <p:spPr bwMode="auto">
                <a:xfrm>
                  <a:off x="4753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4" name="Line 47"/>
                <p:cNvSpPr>
                  <a:spLocks noChangeShapeType="1"/>
                </p:cNvSpPr>
                <p:nvPr/>
              </p:nvSpPr>
              <p:spPr bwMode="auto">
                <a:xfrm>
                  <a:off x="5424" y="671"/>
                  <a:ext cx="0" cy="11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5" name="Arc 48"/>
                <p:cNvSpPr>
                  <a:spLocks/>
                </p:cNvSpPr>
                <p:nvPr/>
              </p:nvSpPr>
              <p:spPr bwMode="auto">
                <a:xfrm>
                  <a:off x="4748" y="1796"/>
                  <a:ext cx="671" cy="76"/>
                </a:xfrm>
                <a:custGeom>
                  <a:avLst/>
                  <a:gdLst>
                    <a:gd name="T0" fmla="*/ 0 w 43200"/>
                    <a:gd name="T1" fmla="*/ 0 h 22186"/>
                    <a:gd name="T2" fmla="*/ 0 w 43200"/>
                    <a:gd name="T3" fmla="*/ 0 h 22186"/>
                    <a:gd name="T4" fmla="*/ 0 w 43200"/>
                    <a:gd name="T5" fmla="*/ 0 h 22186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186"/>
                    <a:gd name="T11" fmla="*/ 43200 w 43200"/>
                    <a:gd name="T12" fmla="*/ 22186 h 2218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186" fill="none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</a:path>
                    <a:path w="43200" h="22186" stroke="0" extrusionOk="0">
                      <a:moveTo>
                        <a:pt x="43192" y="-1"/>
                      </a:moveTo>
                      <a:cubicBezTo>
                        <a:pt x="43197" y="195"/>
                        <a:pt x="43200" y="390"/>
                        <a:pt x="43200" y="586"/>
                      </a:cubicBezTo>
                      <a:cubicBezTo>
                        <a:pt x="43200" y="12515"/>
                        <a:pt x="33529" y="22186"/>
                        <a:pt x="21600" y="22186"/>
                      </a:cubicBezTo>
                      <a:cubicBezTo>
                        <a:pt x="9670" y="22186"/>
                        <a:pt x="0" y="12515"/>
                        <a:pt x="0" y="586"/>
                      </a:cubicBezTo>
                      <a:lnTo>
                        <a:pt x="21600" y="586"/>
                      </a:lnTo>
                      <a:lnTo>
                        <a:pt x="43192" y="-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 flipV="1">
                <a:off x="3792" y="912"/>
                <a:ext cx="336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336" cy="9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336" cy="38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Line 53"/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7" name="Text Box 58"/>
            <p:cNvSpPr txBox="1">
              <a:spLocks noChangeArrowheads="1"/>
            </p:cNvSpPr>
            <p:nvPr/>
          </p:nvSpPr>
          <p:spPr bwMode="auto">
            <a:xfrm>
              <a:off x="1508125" y="33131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1</a:t>
              </a: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1508125" y="38465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2</a:t>
              </a:r>
            </a:p>
          </p:txBody>
        </p:sp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1143000" y="4567238"/>
              <a:ext cx="654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1800" b="1"/>
                <a:t>B(R)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010398" y="2539663"/>
            <a:ext cx="69890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135071" y="2604538"/>
            <a:ext cx="699415" cy="58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3200" b="1" dirty="0">
                <a:latin typeface="Book Antiqua" pitchFamily="18" charset="0"/>
              </a:rPr>
              <a:t>. . .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884600" y="1660217"/>
            <a:ext cx="75501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Buffers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6382350" y="3284332"/>
            <a:ext cx="237167" cy="254270"/>
          </a:xfrm>
          <a:custGeom>
            <a:avLst/>
            <a:gdLst>
              <a:gd name="T0" fmla="*/ 0 w 157"/>
              <a:gd name="T1" fmla="*/ 169 h 170"/>
              <a:gd name="T2" fmla="*/ 0 w 157"/>
              <a:gd name="T3" fmla="*/ 0 h 170"/>
              <a:gd name="T4" fmla="*/ 156 w 157"/>
              <a:gd name="T5" fmla="*/ 0 h 170"/>
              <a:gd name="T6" fmla="*/ 156 w 157"/>
              <a:gd name="T7" fmla="*/ 169 h 170"/>
              <a:gd name="T8" fmla="*/ 0 w 157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7"/>
              <a:gd name="T16" fmla="*/ 0 h 170"/>
              <a:gd name="T17" fmla="*/ 157 w 15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7" h="170">
                <a:moveTo>
                  <a:pt x="0" y="169"/>
                </a:moveTo>
                <a:lnTo>
                  <a:pt x="0" y="0"/>
                </a:lnTo>
                <a:lnTo>
                  <a:pt x="156" y="0"/>
                </a:lnTo>
                <a:lnTo>
                  <a:pt x="156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5182161" y="3245202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5210089" y="2480273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5197563" y="2080508"/>
            <a:ext cx="238677" cy="254270"/>
          </a:xfrm>
          <a:custGeom>
            <a:avLst/>
            <a:gdLst>
              <a:gd name="T0" fmla="*/ 0 w 158"/>
              <a:gd name="T1" fmla="*/ 169 h 170"/>
              <a:gd name="T2" fmla="*/ 0 w 158"/>
              <a:gd name="T3" fmla="*/ 0 h 170"/>
              <a:gd name="T4" fmla="*/ 157 w 158"/>
              <a:gd name="T5" fmla="*/ 0 h 170"/>
              <a:gd name="T6" fmla="*/ 157 w 158"/>
              <a:gd name="T7" fmla="*/ 169 h 170"/>
              <a:gd name="T8" fmla="*/ 0 w 158"/>
              <a:gd name="T9" fmla="*/ 169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170"/>
              <a:gd name="T17" fmla="*/ 158 w 158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170">
                <a:moveTo>
                  <a:pt x="0" y="169"/>
                </a:moveTo>
                <a:lnTo>
                  <a:pt x="0" y="0"/>
                </a:lnTo>
                <a:lnTo>
                  <a:pt x="157" y="0"/>
                </a:lnTo>
                <a:lnTo>
                  <a:pt x="157" y="169"/>
                </a:lnTo>
                <a:lnTo>
                  <a:pt x="0" y="169"/>
                </a:lnTo>
              </a:path>
            </a:pathLst>
          </a:custGeom>
          <a:solidFill>
            <a:schemeClr val="accent6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480128" y="2645691"/>
            <a:ext cx="277953" cy="27521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6324E-D64F-A64C-A5F8-D14D3085B95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(Partitioned) Hash join or R and 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Step 1: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Hash S into M buckets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send all buckets to disk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Step 2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Hash R into M buckets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Send all buckets to disk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latin typeface="Times New Roman"/>
                <a:cs typeface="Times New Roman"/>
              </a:rPr>
              <a:t>Step 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Join </a:t>
            </a:r>
            <a:r>
              <a:rPr lang="en-US" sz="2400" dirty="0" smtClean="0">
                <a:latin typeface="Times New Roman"/>
                <a:cs typeface="Times New Roman"/>
              </a:rPr>
              <a:t>corresponding buckets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>
                <a:latin typeface="Times New Roman"/>
                <a:cs typeface="Times New Roman"/>
              </a:rPr>
              <a:t>If tuples of R and S are not assigned to corresponding buckets, they do not join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067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D5D80-6DA3-C444-BBC0-71DE51056D4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524000"/>
          </a:xfrm>
        </p:spPr>
        <p:txBody>
          <a:bodyPr lIns="92075" tIns="46038" rIns="92075" bIns="46038">
            <a:normAutofit/>
          </a:bodyPr>
          <a:lstStyle/>
          <a:p>
            <a:pPr algn="l" eaLnBrk="1" hangingPunct="1">
              <a:defRPr/>
            </a:pP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Hash Join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3505200" cy="2286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Partition both relations using hash </a:t>
            </a:r>
            <a:r>
              <a:rPr lang="en-US" sz="2400" dirty="0" err="1" smtClean="0">
                <a:latin typeface="Times New Roman"/>
                <a:cs typeface="Times New Roman"/>
              </a:rPr>
              <a:t>fn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:  R tuples in partition </a:t>
            </a:r>
            <a:r>
              <a:rPr lang="en-US" sz="24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 will only match S tuples in partition </a:t>
            </a:r>
            <a:r>
              <a:rPr lang="en-US" sz="24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0" y="4114800"/>
            <a:ext cx="3276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Arial"/>
              <a:buChar char="•"/>
              <a:defRPr/>
            </a:pPr>
            <a:r>
              <a:rPr lang="en-US" sz="2400" dirty="0">
                <a:latin typeface="Book Antiqua" charset="0"/>
              </a:rPr>
              <a:t>Read in a partition of R, hash it using </a:t>
            </a:r>
            <a:r>
              <a:rPr lang="en-US" sz="2400" b="1" dirty="0">
                <a:solidFill>
                  <a:srgbClr val="3365FB"/>
                </a:solidFill>
                <a:latin typeface="Book Antiqua" charset="0"/>
              </a:rPr>
              <a:t>h2 (&lt;&gt; </a:t>
            </a:r>
            <a:r>
              <a:rPr lang="en-US" sz="2400" b="1" dirty="0">
                <a:solidFill>
                  <a:schemeClr val="accent2"/>
                </a:solidFill>
                <a:latin typeface="Book Antiqua" charset="0"/>
              </a:rPr>
              <a:t>h</a:t>
            </a:r>
            <a:r>
              <a:rPr lang="en-US" sz="2400" b="1" dirty="0">
                <a:solidFill>
                  <a:srgbClr val="3365FB"/>
                </a:solidFill>
                <a:latin typeface="Book Antiqua" charset="0"/>
              </a:rPr>
              <a:t>!)</a:t>
            </a:r>
            <a:r>
              <a:rPr lang="en-US" sz="2400" dirty="0">
                <a:latin typeface="Book Antiqua" charset="0"/>
              </a:rPr>
              <a:t>. Scan matching partition of S, search for matches.</a:t>
            </a:r>
            <a:endParaRPr lang="en-US" sz="2000" dirty="0">
              <a:latin typeface="Book Antiqua" charset="0"/>
            </a:endParaRP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3505200" y="3429000"/>
            <a:ext cx="51054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3422650" y="3560763"/>
            <a:ext cx="5494338" cy="3030537"/>
            <a:chOff x="2156" y="2243"/>
            <a:chExt cx="3461" cy="1909"/>
          </a:xfrm>
        </p:grpSpPr>
        <p:sp>
          <p:nvSpPr>
            <p:cNvPr id="593929" name="Rectangle 9"/>
            <p:cNvSpPr>
              <a:spLocks noChangeArrowheads="1"/>
            </p:cNvSpPr>
            <p:nvPr/>
          </p:nvSpPr>
          <p:spPr bwMode="auto">
            <a:xfrm>
              <a:off x="2172" y="2243"/>
              <a:ext cx="593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Buckets</a:t>
              </a:r>
              <a:endParaRPr lang="en-US" sz="1800" b="1" dirty="0">
                <a:solidFill>
                  <a:srgbClr val="000000"/>
                </a:solidFill>
                <a:cs typeface="+mn-cs"/>
              </a:endParaRPr>
            </a:p>
            <a:p>
              <a:pPr eaLnBrk="0" hangingPunct="0">
                <a:defRPr/>
              </a:pP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of R &amp; S</a:t>
              </a:r>
            </a:p>
          </p:txBody>
        </p:sp>
        <p:sp>
          <p:nvSpPr>
            <p:cNvPr id="593930" name="Rectangle 10"/>
            <p:cNvSpPr>
              <a:spLocks noChangeArrowheads="1"/>
            </p:cNvSpPr>
            <p:nvPr/>
          </p:nvSpPr>
          <p:spPr bwMode="auto">
            <a:xfrm>
              <a:off x="3252" y="3607"/>
              <a:ext cx="71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5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Input buffer</a:t>
              </a:r>
            </a:p>
            <a:p>
              <a:pPr algn="ctr"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for Ri</a:t>
              </a:r>
            </a:p>
          </p:txBody>
        </p:sp>
        <p:sp>
          <p:nvSpPr>
            <p:cNvPr id="593931" name="Rectangle 11"/>
            <p:cNvSpPr>
              <a:spLocks noChangeArrowheads="1"/>
            </p:cNvSpPr>
            <p:nvPr/>
          </p:nvSpPr>
          <p:spPr bwMode="auto">
            <a:xfrm>
              <a:off x="3278" y="2547"/>
              <a:ext cx="142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Hash table for</a:t>
              </a:r>
            </a:p>
            <a:p>
              <a:pPr algn="ctr" eaLnBrk="0" hangingPunct="0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 bucket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Si </a:t>
              </a:r>
              <a:r>
                <a:rPr lang="en-US" sz="1600" b="1" dirty="0">
                  <a:solidFill>
                    <a:srgbClr val="000000"/>
                  </a:solidFill>
                  <a:cs typeface="+mn-cs"/>
                </a:rPr>
                <a:t>( &lt; M-1 pages)</a:t>
              </a:r>
            </a:p>
          </p:txBody>
        </p:sp>
        <p:sp>
          <p:nvSpPr>
            <p:cNvPr id="593932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3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4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5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6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7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8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39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0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1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2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3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4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5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6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7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8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49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50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326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593952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3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4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5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6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57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3958" name="Rectangle 38"/>
            <p:cNvSpPr>
              <a:spLocks noChangeArrowheads="1"/>
            </p:cNvSpPr>
            <p:nvPr/>
          </p:nvSpPr>
          <p:spPr bwMode="auto">
            <a:xfrm>
              <a:off x="3198" y="3885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M main </a:t>
              </a: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memory buffers</a:t>
              </a:r>
            </a:p>
          </p:txBody>
        </p:sp>
        <p:sp>
          <p:nvSpPr>
            <p:cNvPr id="593959" name="Rectangle 39"/>
            <p:cNvSpPr>
              <a:spLocks noChangeArrowheads="1"/>
            </p:cNvSpPr>
            <p:nvPr/>
          </p:nvSpPr>
          <p:spPr bwMode="auto">
            <a:xfrm>
              <a:off x="2322" y="392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60" name="Rectangle 40"/>
            <p:cNvSpPr>
              <a:spLocks noChangeArrowheads="1"/>
            </p:cNvSpPr>
            <p:nvPr/>
          </p:nvSpPr>
          <p:spPr bwMode="auto">
            <a:xfrm>
              <a:off x="4130" y="3549"/>
              <a:ext cx="4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Output </a:t>
              </a:r>
            </a:p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 buffer</a:t>
              </a:r>
            </a:p>
          </p:txBody>
        </p:sp>
        <p:sp>
          <p:nvSpPr>
            <p:cNvPr id="593961" name="Rectangle 41"/>
            <p:cNvSpPr>
              <a:spLocks noChangeArrowheads="1"/>
            </p:cNvSpPr>
            <p:nvPr/>
          </p:nvSpPr>
          <p:spPr bwMode="auto">
            <a:xfrm>
              <a:off x="5001" y="3885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62" name="Rectangle 42"/>
            <p:cNvSpPr>
              <a:spLocks noChangeArrowheads="1"/>
            </p:cNvSpPr>
            <p:nvPr/>
          </p:nvSpPr>
          <p:spPr bwMode="auto">
            <a:xfrm>
              <a:off x="4809" y="2355"/>
              <a:ext cx="8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Join Result</a:t>
              </a:r>
            </a:p>
          </p:txBody>
        </p:sp>
        <p:grpSp>
          <p:nvGrpSpPr>
            <p:cNvPr id="10336" name="Group 47"/>
            <p:cNvGrpSpPr>
              <a:grpSpLocks/>
            </p:cNvGrpSpPr>
            <p:nvPr/>
          </p:nvGrpSpPr>
          <p:grpSpPr bwMode="auto">
            <a:xfrm>
              <a:off x="2156" y="2644"/>
              <a:ext cx="676" cy="1277"/>
              <a:chOff x="2156" y="2644"/>
              <a:chExt cx="676" cy="1277"/>
            </a:xfrm>
          </p:grpSpPr>
          <p:sp>
            <p:nvSpPr>
              <p:cNvPr id="593968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69" name="Line 49"/>
              <p:cNvSpPr>
                <a:spLocks noChangeShapeType="1"/>
              </p:cNvSpPr>
              <p:nvPr/>
            </p:nvSpPr>
            <p:spPr bwMode="auto">
              <a:xfrm>
                <a:off x="2161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0" name="Line 50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1" name="Arc 51"/>
              <p:cNvSpPr>
                <a:spLocks/>
              </p:cNvSpPr>
              <p:nvPr/>
            </p:nvSpPr>
            <p:spPr bwMode="auto">
              <a:xfrm>
                <a:off x="2156" y="3843"/>
                <a:ext cx="671" cy="78"/>
              </a:xfrm>
              <a:custGeom>
                <a:avLst/>
                <a:gdLst>
                  <a:gd name="G0" fmla="+- 21600 0 0"/>
                  <a:gd name="G1" fmla="+- 571 0 0"/>
                  <a:gd name="G2" fmla="+- 21600 0 0"/>
                  <a:gd name="T0" fmla="*/ 43192 w 43200"/>
                  <a:gd name="T1" fmla="*/ 0 h 22171"/>
                  <a:gd name="T2" fmla="*/ 0 w 43200"/>
                  <a:gd name="T3" fmla="*/ 571 h 22171"/>
                  <a:gd name="T4" fmla="*/ 21600 w 43200"/>
                  <a:gd name="T5" fmla="*/ 571 h 22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71" fill="none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</a:path>
                  <a:path w="43200" h="22171" stroke="0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  <a:lnTo>
                      <a:pt x="21600" y="57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0337" name="Group 52"/>
            <p:cNvGrpSpPr>
              <a:grpSpLocks/>
            </p:cNvGrpSpPr>
            <p:nvPr/>
          </p:nvGrpSpPr>
          <p:grpSpPr bwMode="auto">
            <a:xfrm>
              <a:off x="4940" y="2692"/>
              <a:ext cx="532" cy="1182"/>
              <a:chOff x="4940" y="2692"/>
              <a:chExt cx="532" cy="1182"/>
            </a:xfrm>
          </p:grpSpPr>
          <p:sp>
            <p:nvSpPr>
              <p:cNvPr id="593973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4" name="Line 54"/>
              <p:cNvSpPr>
                <a:spLocks noChangeShapeType="1"/>
              </p:cNvSpPr>
              <p:nvPr/>
            </p:nvSpPr>
            <p:spPr bwMode="auto">
              <a:xfrm>
                <a:off x="4944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5" name="Line 55"/>
              <p:cNvSpPr>
                <a:spLocks noChangeShapeType="1"/>
              </p:cNvSpPr>
              <p:nvPr/>
            </p:nvSpPr>
            <p:spPr bwMode="auto">
              <a:xfrm>
                <a:off x="5472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76" name="Arc 56"/>
              <p:cNvSpPr>
                <a:spLocks/>
              </p:cNvSpPr>
              <p:nvPr/>
            </p:nvSpPr>
            <p:spPr bwMode="auto">
              <a:xfrm>
                <a:off x="4940" y="3801"/>
                <a:ext cx="528" cy="73"/>
              </a:xfrm>
              <a:custGeom>
                <a:avLst/>
                <a:gdLst>
                  <a:gd name="G0" fmla="+- 21600 0 0"/>
                  <a:gd name="G1" fmla="+- 615 0 0"/>
                  <a:gd name="G2" fmla="+- 21600 0 0"/>
                  <a:gd name="T0" fmla="*/ 43191 w 43200"/>
                  <a:gd name="T1" fmla="*/ 0 h 22215"/>
                  <a:gd name="T2" fmla="*/ 2 w 43200"/>
                  <a:gd name="T3" fmla="*/ 309 h 22215"/>
                  <a:gd name="T4" fmla="*/ 21600 w 43200"/>
                  <a:gd name="T5" fmla="*/ 615 h 2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15" fill="none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</a:path>
                  <a:path w="43200" h="22215" stroke="0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  <a:lnTo>
                      <a:pt x="21600" y="6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3977" name="Line 57"/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>
              <a:off x="2832" y="3504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79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80" name="Line 60"/>
            <p:cNvSpPr>
              <a:spLocks noChangeShapeType="1"/>
            </p:cNvSpPr>
            <p:nvPr/>
          </p:nvSpPr>
          <p:spPr bwMode="auto">
            <a:xfrm>
              <a:off x="4416" y="350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249" name="Group 61"/>
          <p:cNvGrpSpPr>
            <a:grpSpLocks/>
          </p:cNvGrpSpPr>
          <p:nvPr/>
        </p:nvGrpSpPr>
        <p:grpSpPr bwMode="auto">
          <a:xfrm>
            <a:off x="3435350" y="328613"/>
            <a:ext cx="5724525" cy="2971800"/>
            <a:chOff x="2164" y="207"/>
            <a:chExt cx="3606" cy="1872"/>
          </a:xfrm>
        </p:grpSpPr>
        <p:sp>
          <p:nvSpPr>
            <p:cNvPr id="593982" name="Rectangle 62"/>
            <p:cNvSpPr>
              <a:spLocks noChangeArrowheads="1"/>
            </p:cNvSpPr>
            <p:nvPr/>
          </p:nvSpPr>
          <p:spPr bwMode="auto">
            <a:xfrm>
              <a:off x="2936" y="1833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M </a:t>
              </a: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main memory buffers</a:t>
              </a:r>
            </a:p>
          </p:txBody>
        </p:sp>
        <p:sp>
          <p:nvSpPr>
            <p:cNvPr id="593983" name="Rectangle 63"/>
            <p:cNvSpPr>
              <a:spLocks noChangeArrowheads="1"/>
            </p:cNvSpPr>
            <p:nvPr/>
          </p:nvSpPr>
          <p:spPr bwMode="auto">
            <a:xfrm>
              <a:off x="4910" y="1847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84" name="Rectangle 64"/>
            <p:cNvSpPr>
              <a:spLocks noChangeArrowheads="1"/>
            </p:cNvSpPr>
            <p:nvPr/>
          </p:nvSpPr>
          <p:spPr bwMode="auto">
            <a:xfrm>
              <a:off x="2317" y="1848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593985" name="Rectangle 65"/>
            <p:cNvSpPr>
              <a:spLocks noChangeArrowheads="1"/>
            </p:cNvSpPr>
            <p:nvPr/>
          </p:nvSpPr>
          <p:spPr bwMode="auto">
            <a:xfrm>
              <a:off x="2164" y="207"/>
              <a:ext cx="6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Original </a:t>
              </a:r>
            </a:p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Relation</a:t>
              </a:r>
            </a:p>
          </p:txBody>
        </p:sp>
        <p:sp>
          <p:nvSpPr>
            <p:cNvPr id="593986" name="Rectangle 66"/>
            <p:cNvSpPr>
              <a:spLocks noChangeArrowheads="1"/>
            </p:cNvSpPr>
            <p:nvPr/>
          </p:nvSpPr>
          <p:spPr bwMode="auto">
            <a:xfrm>
              <a:off x="3916" y="398"/>
              <a:ext cx="5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OUTPUT</a:t>
              </a:r>
            </a:p>
          </p:txBody>
        </p:sp>
        <p:sp>
          <p:nvSpPr>
            <p:cNvPr id="593987" name="Freeform 67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88" name="Freeform 68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89" name="Freeform 69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0" name="Freeform 70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260" name="Group 71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593992" name="Freeform 72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93" name="Freeform 73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3994" name="Freeform 74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3995" name="Freeform 75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6" name="Freeform 76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7" name="Freeform 77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8" name="Freeform 78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3999" name="Freeform 79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0" name="Freeform 80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1" name="Rectangle 81"/>
            <p:cNvSpPr>
              <a:spLocks noChangeArrowheads="1"/>
            </p:cNvSpPr>
            <p:nvPr/>
          </p:nvSpPr>
          <p:spPr bwMode="auto">
            <a:xfrm>
              <a:off x="4150" y="9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  <p:sp>
          <p:nvSpPr>
            <p:cNvPr id="594002" name="Freeform 82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3" name="Freeform 83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04" name="Rectangle 84"/>
            <p:cNvSpPr>
              <a:spLocks noChangeArrowheads="1"/>
            </p:cNvSpPr>
            <p:nvPr/>
          </p:nvSpPr>
          <p:spPr bwMode="auto">
            <a:xfrm>
              <a:off x="2907" y="954"/>
              <a:ext cx="4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INPUT</a:t>
              </a:r>
            </a:p>
          </p:txBody>
        </p:sp>
        <p:sp useBgFill="1">
          <p:nvSpPr>
            <p:cNvPr id="594005" name="Rectangle 85"/>
            <p:cNvSpPr>
              <a:spLocks noChangeArrowheads="1"/>
            </p:cNvSpPr>
            <p:nvPr/>
          </p:nvSpPr>
          <p:spPr bwMode="auto">
            <a:xfrm>
              <a:off x="4150" y="565"/>
              <a:ext cx="172" cy="19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  <p:sp>
          <p:nvSpPr>
            <p:cNvPr id="594006" name="Rectangle 86"/>
            <p:cNvSpPr>
              <a:spLocks noChangeArrowheads="1"/>
            </p:cNvSpPr>
            <p:nvPr/>
          </p:nvSpPr>
          <p:spPr bwMode="auto">
            <a:xfrm>
              <a:off x="3269" y="1109"/>
              <a:ext cx="514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+mn-cs"/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  <a:defRPr/>
              </a:pPr>
              <a:r>
                <a:rPr lang="en-US" sz="1400" b="1" dirty="0">
                  <a:solidFill>
                    <a:srgbClr val="000000"/>
                  </a:solidFill>
                  <a:cs typeface="+mn-cs"/>
                </a:rPr>
                <a:t>function</a:t>
              </a:r>
            </a:p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accent2"/>
                  </a:solidFill>
                  <a:cs typeface="+mn-cs"/>
                </a:rPr>
                <a:t>h</a:t>
              </a:r>
            </a:p>
          </p:txBody>
        </p:sp>
        <p:sp>
          <p:nvSpPr>
            <p:cNvPr id="594007" name="Rectangle 87"/>
            <p:cNvSpPr>
              <a:spLocks noChangeArrowheads="1"/>
            </p:cNvSpPr>
            <p:nvPr/>
          </p:nvSpPr>
          <p:spPr bwMode="auto">
            <a:xfrm>
              <a:off x="4090" y="1405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M-1</a:t>
              </a:r>
            </a:p>
          </p:txBody>
        </p:sp>
        <p:sp>
          <p:nvSpPr>
            <p:cNvPr id="594008" name="Rectangle 88"/>
            <p:cNvSpPr>
              <a:spLocks noChangeArrowheads="1"/>
            </p:cNvSpPr>
            <p:nvPr/>
          </p:nvSpPr>
          <p:spPr bwMode="auto">
            <a:xfrm>
              <a:off x="4697" y="391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Buckets</a:t>
              </a:r>
              <a:endParaRPr lang="en-US" sz="1800" b="1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594009" name="Rectangle 89"/>
            <p:cNvSpPr>
              <a:spLocks noChangeArrowheads="1"/>
            </p:cNvSpPr>
            <p:nvPr/>
          </p:nvSpPr>
          <p:spPr bwMode="auto">
            <a:xfrm>
              <a:off x="5424" y="77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  <p:sp>
          <p:nvSpPr>
            <p:cNvPr id="594010" name="Rectangle 90"/>
            <p:cNvSpPr>
              <a:spLocks noChangeArrowheads="1"/>
            </p:cNvSpPr>
            <p:nvPr/>
          </p:nvSpPr>
          <p:spPr bwMode="auto">
            <a:xfrm>
              <a:off x="5418" y="10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  <p:sp>
          <p:nvSpPr>
            <p:cNvPr id="594011" name="Rectangle 91"/>
            <p:cNvSpPr>
              <a:spLocks noChangeArrowheads="1"/>
            </p:cNvSpPr>
            <p:nvPr/>
          </p:nvSpPr>
          <p:spPr bwMode="auto">
            <a:xfrm>
              <a:off x="5398" y="154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M-1</a:t>
              </a:r>
            </a:p>
          </p:txBody>
        </p:sp>
        <p:grpSp>
          <p:nvGrpSpPr>
            <p:cNvPr id="10278" name="Group 92"/>
            <p:cNvGrpSpPr>
              <a:grpSpLocks/>
            </p:cNvGrpSpPr>
            <p:nvPr/>
          </p:nvGrpSpPr>
          <p:grpSpPr bwMode="auto">
            <a:xfrm>
              <a:off x="2204" y="628"/>
              <a:ext cx="580" cy="1230"/>
              <a:chOff x="2204" y="628"/>
              <a:chExt cx="580" cy="1230"/>
            </a:xfrm>
          </p:grpSpPr>
          <p:sp>
            <p:nvSpPr>
              <p:cNvPr id="594013" name="Oval 93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14" name="Line 94"/>
              <p:cNvSpPr>
                <a:spLocks noChangeShapeType="1"/>
              </p:cNvSpPr>
              <p:nvPr/>
            </p:nvSpPr>
            <p:spPr bwMode="auto">
              <a:xfrm>
                <a:off x="2209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15" name="Line 95"/>
              <p:cNvSpPr>
                <a:spLocks noChangeShapeType="1"/>
              </p:cNvSpPr>
              <p:nvPr/>
            </p:nvSpPr>
            <p:spPr bwMode="auto">
              <a:xfrm>
                <a:off x="2784" y="670"/>
                <a:ext cx="0" cy="110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16" name="Arc 96"/>
              <p:cNvSpPr>
                <a:spLocks/>
              </p:cNvSpPr>
              <p:nvPr/>
            </p:nvSpPr>
            <p:spPr bwMode="auto">
              <a:xfrm>
                <a:off x="2204" y="1782"/>
                <a:ext cx="575" cy="76"/>
              </a:xfrm>
              <a:custGeom>
                <a:avLst/>
                <a:gdLst>
                  <a:gd name="G0" fmla="+- 21600 0 0"/>
                  <a:gd name="G1" fmla="+- 591 0 0"/>
                  <a:gd name="G2" fmla="+- 21600 0 0"/>
                  <a:gd name="T0" fmla="*/ 43192 w 43200"/>
                  <a:gd name="T1" fmla="*/ 0 h 22191"/>
                  <a:gd name="T2" fmla="*/ 2 w 43200"/>
                  <a:gd name="T3" fmla="*/ 298 h 22191"/>
                  <a:gd name="T4" fmla="*/ 21600 w 43200"/>
                  <a:gd name="T5" fmla="*/ 591 h 22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91" fill="none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</a:path>
                  <a:path w="43200" h="22191" stroke="0" extrusionOk="0">
                    <a:moveTo>
                      <a:pt x="43191" y="0"/>
                    </a:moveTo>
                    <a:cubicBezTo>
                      <a:pt x="43197" y="196"/>
                      <a:pt x="43200" y="393"/>
                      <a:pt x="43200" y="591"/>
                    </a:cubicBezTo>
                    <a:cubicBezTo>
                      <a:pt x="43200" y="12520"/>
                      <a:pt x="33529" y="22191"/>
                      <a:pt x="21600" y="22191"/>
                    </a:cubicBezTo>
                    <a:cubicBezTo>
                      <a:pt x="9670" y="22191"/>
                      <a:pt x="0" y="12520"/>
                      <a:pt x="0" y="591"/>
                    </a:cubicBezTo>
                    <a:cubicBezTo>
                      <a:pt x="0" y="493"/>
                      <a:pt x="0" y="395"/>
                      <a:pt x="1" y="297"/>
                    </a:cubicBezTo>
                    <a:lnTo>
                      <a:pt x="21600" y="59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4017" name="Rectangle 97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18" name="Rectangle 98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19" name="Rectangle 99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0" name="Rectangle 100"/>
            <p:cNvSpPr>
              <a:spLocks noChangeArrowheads="1"/>
            </p:cNvSpPr>
            <p:nvPr/>
          </p:nvSpPr>
          <p:spPr bwMode="auto">
            <a:xfrm>
              <a:off x="2292" y="1182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solidFill>
                    <a:schemeClr val="tx2"/>
                  </a:solidFill>
                  <a:latin typeface="Book Antiqua" charset="0"/>
                  <a:cs typeface="+mn-cs"/>
                </a:rPr>
                <a:t>. . .</a:t>
              </a:r>
            </a:p>
          </p:txBody>
        </p:sp>
        <p:grpSp>
          <p:nvGrpSpPr>
            <p:cNvPr id="10283" name="Group 101"/>
            <p:cNvGrpSpPr>
              <a:grpSpLocks/>
            </p:cNvGrpSpPr>
            <p:nvPr/>
          </p:nvGrpSpPr>
          <p:grpSpPr bwMode="auto">
            <a:xfrm>
              <a:off x="4748" y="628"/>
              <a:ext cx="676" cy="1244"/>
              <a:chOff x="4748" y="628"/>
              <a:chExt cx="676" cy="1244"/>
            </a:xfrm>
          </p:grpSpPr>
          <p:sp>
            <p:nvSpPr>
              <p:cNvPr id="594022" name="Oval 102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23" name="Line 103"/>
              <p:cNvSpPr>
                <a:spLocks noChangeShapeType="1"/>
              </p:cNvSpPr>
              <p:nvPr/>
            </p:nvSpPr>
            <p:spPr bwMode="auto">
              <a:xfrm>
                <a:off x="4753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24" name="Line 104"/>
              <p:cNvSpPr>
                <a:spLocks noChangeShapeType="1"/>
              </p:cNvSpPr>
              <p:nvPr/>
            </p:nvSpPr>
            <p:spPr bwMode="auto">
              <a:xfrm>
                <a:off x="5424" y="671"/>
                <a:ext cx="0" cy="11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94025" name="Arc 105"/>
              <p:cNvSpPr>
                <a:spLocks/>
              </p:cNvSpPr>
              <p:nvPr/>
            </p:nvSpPr>
            <p:spPr bwMode="auto">
              <a:xfrm>
                <a:off x="4748" y="1796"/>
                <a:ext cx="671" cy="76"/>
              </a:xfrm>
              <a:custGeom>
                <a:avLst/>
                <a:gdLst>
                  <a:gd name="G0" fmla="+- 21600 0 0"/>
                  <a:gd name="G1" fmla="+- 586 0 0"/>
                  <a:gd name="G2" fmla="+- 21600 0 0"/>
                  <a:gd name="T0" fmla="*/ 43192 w 43200"/>
                  <a:gd name="T1" fmla="*/ 0 h 22186"/>
                  <a:gd name="T2" fmla="*/ 0 w 43200"/>
                  <a:gd name="T3" fmla="*/ 586 h 22186"/>
                  <a:gd name="T4" fmla="*/ 21600 w 43200"/>
                  <a:gd name="T5" fmla="*/ 586 h 22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86" fill="none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</a:path>
                  <a:path w="43200" h="22186" stroke="0" extrusionOk="0">
                    <a:moveTo>
                      <a:pt x="43192" y="-1"/>
                    </a:moveTo>
                    <a:cubicBezTo>
                      <a:pt x="43197" y="195"/>
                      <a:pt x="43200" y="390"/>
                      <a:pt x="43200" y="586"/>
                    </a:cubicBezTo>
                    <a:cubicBezTo>
                      <a:pt x="43200" y="12515"/>
                      <a:pt x="33529" y="22186"/>
                      <a:pt x="21600" y="22186"/>
                    </a:cubicBezTo>
                    <a:cubicBezTo>
                      <a:pt x="9670" y="22185"/>
                      <a:pt x="-1" y="12515"/>
                      <a:pt x="-1" y="585"/>
                    </a:cubicBezTo>
                    <a:lnTo>
                      <a:pt x="21600" y="58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594026" name="Line 106"/>
            <p:cNvSpPr>
              <a:spLocks noChangeShapeType="1"/>
            </p:cNvSpPr>
            <p:nvPr/>
          </p:nvSpPr>
          <p:spPr bwMode="auto">
            <a:xfrm>
              <a:off x="2784" y="1296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7" name="Line 107"/>
            <p:cNvSpPr>
              <a:spLocks noChangeShapeType="1"/>
            </p:cNvSpPr>
            <p:nvPr/>
          </p:nvSpPr>
          <p:spPr bwMode="auto">
            <a:xfrm flipV="1">
              <a:off x="3792" y="91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8" name="Line 108"/>
            <p:cNvSpPr>
              <a:spLocks noChangeShapeType="1"/>
            </p:cNvSpPr>
            <p:nvPr/>
          </p:nvSpPr>
          <p:spPr bwMode="auto">
            <a:xfrm flipV="1">
              <a:off x="3792" y="1200"/>
              <a:ext cx="336" cy="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29" name="Line 109"/>
            <p:cNvSpPr>
              <a:spLocks noChangeShapeType="1"/>
            </p:cNvSpPr>
            <p:nvPr/>
          </p:nvSpPr>
          <p:spPr bwMode="auto">
            <a:xfrm>
              <a:off x="3792" y="1296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0" name="Line 110"/>
            <p:cNvSpPr>
              <a:spLocks noChangeShapeType="1"/>
            </p:cNvSpPr>
            <p:nvPr/>
          </p:nvSpPr>
          <p:spPr bwMode="auto">
            <a:xfrm>
              <a:off x="4416" y="864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1" name="Line 111"/>
            <p:cNvSpPr>
              <a:spLocks noChangeShapeType="1"/>
            </p:cNvSpPr>
            <p:nvPr/>
          </p:nvSpPr>
          <p:spPr bwMode="auto">
            <a:xfrm>
              <a:off x="4416" y="1152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2" name="Line 112"/>
            <p:cNvSpPr>
              <a:spLocks noChangeShapeType="1"/>
            </p:cNvSpPr>
            <p:nvPr/>
          </p:nvSpPr>
          <p:spPr bwMode="auto">
            <a:xfrm>
              <a:off x="4416" y="1680"/>
              <a:ext cx="38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3" name="Freeform 113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94034" name="Freeform 114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94035" name="Rectangle 115"/>
          <p:cNvSpPr>
            <a:spLocks noChangeArrowheads="1"/>
          </p:cNvSpPr>
          <p:nvPr/>
        </p:nvSpPr>
        <p:spPr bwMode="auto">
          <a:xfrm>
            <a:off x="0" y="4038600"/>
            <a:ext cx="3276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3" name="Rectangle 46"/>
          <p:cNvSpPr>
            <a:spLocks noChangeArrowheads="1"/>
          </p:cNvSpPr>
          <p:nvPr/>
        </p:nvSpPr>
        <p:spPr bwMode="auto">
          <a:xfrm>
            <a:off x="5953125" y="5186363"/>
            <a:ext cx="398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3365FB"/>
                </a:solidFill>
                <a:cs typeface="+mn-cs"/>
              </a:rPr>
              <a:t>h2</a:t>
            </a:r>
          </a:p>
        </p:txBody>
      </p:sp>
      <p:sp>
        <p:nvSpPr>
          <p:cNvPr id="115" name="Rectangle 44"/>
          <p:cNvSpPr>
            <a:spLocks noChangeArrowheads="1"/>
          </p:cNvSpPr>
          <p:nvPr/>
        </p:nvSpPr>
        <p:spPr bwMode="auto">
          <a:xfrm>
            <a:off x="4514322" y="4425423"/>
            <a:ext cx="62196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</a:rPr>
              <a:t>h</a:t>
            </a:r>
            <a:r>
              <a:rPr lang="en-US" sz="1600" b="1" dirty="0" smtClean="0">
                <a:solidFill>
                  <a:srgbClr val="000000"/>
                </a:solidFill>
                <a:cs typeface="+mn-cs"/>
              </a:rPr>
              <a:t>ash</a:t>
            </a:r>
          </a:p>
          <a:p>
            <a:pPr eaLnBrk="0" hangingPunct="0">
              <a:defRPr/>
            </a:pPr>
            <a:r>
              <a:rPr lang="en-US" sz="1600" b="1" dirty="0" err="1">
                <a:solidFill>
                  <a:srgbClr val="000000"/>
                </a:solidFill>
              </a:rPr>
              <a:t>f</a:t>
            </a:r>
            <a:r>
              <a:rPr lang="en-US" sz="1600" b="1" dirty="0" err="1" smtClean="0">
                <a:solidFill>
                  <a:srgbClr val="000000"/>
                </a:solidFill>
                <a:cs typeface="+mn-cs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cs typeface="+mn-cs"/>
              </a:rPr>
              <a:t>h2</a:t>
            </a:r>
            <a:endParaRPr lang="en-US" sz="1600" b="1" dirty="0">
              <a:solidFill>
                <a:srgbClr val="0000FF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981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Hash join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23251"/>
            <a:ext cx="8730532" cy="5561162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Cost</a:t>
            </a:r>
            <a:r>
              <a:rPr lang="en-US" dirty="0" smtClean="0">
                <a:latin typeface="Times New Roman"/>
                <a:cs typeface="Times New Roman"/>
              </a:rPr>
              <a:t>: 3 B(R) + 3 B(S).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Memory Requirement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742950" lvl="2" indent="-342900"/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smaller bucket must fit in main memory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742950" lvl="2" indent="-342900"/>
            <a:r>
              <a:rPr lang="en-US" dirty="0" smtClean="0">
                <a:latin typeface="Times New Roman"/>
                <a:cs typeface="Times New Roman"/>
              </a:rPr>
              <a:t>Let </a:t>
            </a:r>
            <a:r>
              <a:rPr lang="en-US" dirty="0">
                <a:latin typeface="Times New Roman"/>
                <a:cs typeface="Times New Roman"/>
              </a:rPr>
              <a:t>min( B(R), B(S)</a:t>
            </a:r>
            <a:r>
              <a:rPr lang="en-US" dirty="0" smtClean="0">
                <a:latin typeface="Times New Roman"/>
                <a:cs typeface="Times New Roman"/>
              </a:rPr>
              <a:t>) = B(S)</a:t>
            </a:r>
          </a:p>
          <a:p>
            <a:pPr marL="742950" lvl="2" indent="-342900"/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dirty="0" smtClean="0">
                <a:latin typeface="Times New Roman"/>
                <a:cs typeface="Times New Roman"/>
              </a:rPr>
              <a:t>(S) </a:t>
            </a:r>
            <a:r>
              <a:rPr lang="en-US" dirty="0">
                <a:latin typeface="Times New Roman"/>
                <a:cs typeface="Times New Roman"/>
              </a:rPr>
              <a:t>/ (M – 1) &lt;= M, roughly B</a:t>
            </a:r>
            <a:r>
              <a:rPr lang="en-US" dirty="0" smtClean="0">
                <a:latin typeface="Times New Roman"/>
                <a:cs typeface="Times New Roman"/>
              </a:rPr>
              <a:t>(S) </a:t>
            </a:r>
            <a:r>
              <a:rPr lang="en-US" dirty="0">
                <a:latin typeface="Times New Roman"/>
                <a:cs typeface="Times New Roman"/>
              </a:rPr>
              <a:t>&lt;=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/>
              <a:cs typeface="Times New Roman"/>
            </a:endParaRPr>
          </a:p>
          <a:p>
            <a:pPr marL="742950" lvl="2" indent="-342900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A1D5D80-6DA3-C444-BBC0-71DE51056D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422650" y="3560763"/>
            <a:ext cx="5494338" cy="3030537"/>
            <a:chOff x="2156" y="2243"/>
            <a:chExt cx="3461" cy="1909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72" y="2243"/>
              <a:ext cx="593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smtClean="0">
                  <a:solidFill>
                    <a:srgbClr val="000000"/>
                  </a:solidFill>
                  <a:cs typeface="+mn-cs"/>
                </a:rPr>
                <a:t>Buckets</a:t>
              </a:r>
              <a:endParaRPr lang="en-US" sz="1800" b="1" dirty="0">
                <a:solidFill>
                  <a:srgbClr val="000000"/>
                </a:solidFill>
                <a:cs typeface="+mn-cs"/>
              </a:endParaRPr>
            </a:p>
            <a:p>
              <a:pPr eaLnBrk="0" hangingPunct="0">
                <a:defRPr/>
              </a:pP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of R &amp; S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252" y="3607"/>
              <a:ext cx="71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50000"/>
                </a:lnSpc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Input buffer</a:t>
              </a:r>
            </a:p>
            <a:p>
              <a:pPr algn="ctr"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for Ri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295" y="2646"/>
              <a:ext cx="139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Bucket</a:t>
              </a:r>
              <a:r>
                <a:rPr lang="en-US" sz="16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cs typeface="+mn-cs"/>
                </a:rPr>
                <a:t>Si </a:t>
              </a:r>
              <a:r>
                <a:rPr lang="en-US" sz="1600" b="1" dirty="0">
                  <a:solidFill>
                    <a:srgbClr val="000000"/>
                  </a:solidFill>
                  <a:cs typeface="+mn-cs"/>
                </a:rPr>
                <a:t>( &lt; M-1 pages)</a:t>
              </a: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3" name="Freeform 35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4" name="Freeform 36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5" name="Freeform 37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198" y="3885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 dirty="0" smtClean="0">
                  <a:solidFill>
                    <a:srgbClr val="000000"/>
                  </a:solidFill>
                  <a:cs typeface="+mn-cs"/>
                </a:rPr>
                <a:t>M main </a:t>
              </a:r>
              <a:r>
                <a:rPr lang="en-US" sz="1800" b="1" dirty="0">
                  <a:solidFill>
                    <a:srgbClr val="000000"/>
                  </a:solidFill>
                  <a:cs typeface="+mn-cs"/>
                </a:rPr>
                <a:t>memory buffers</a:t>
              </a: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2322" y="392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4130" y="3549"/>
              <a:ext cx="49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Output </a:t>
              </a:r>
            </a:p>
            <a:p>
              <a:pPr eaLnBrk="0" hangingPunct="0">
                <a:defRPr/>
              </a:pPr>
              <a:r>
                <a:rPr lang="en-US" sz="1400" b="1">
                  <a:solidFill>
                    <a:srgbClr val="000000"/>
                  </a:solidFill>
                  <a:cs typeface="+mn-cs"/>
                </a:rPr>
                <a:t> buffer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5001" y="3885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Disk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4809" y="2355"/>
              <a:ext cx="8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solidFill>
                    <a:srgbClr val="000000"/>
                  </a:solidFill>
                  <a:cs typeface="+mn-cs"/>
                </a:rPr>
                <a:t>Join Result</a:t>
              </a:r>
            </a:p>
          </p:txBody>
        </p: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2156" y="2644"/>
              <a:ext cx="676" cy="1277"/>
              <a:chOff x="2156" y="2644"/>
              <a:chExt cx="676" cy="1277"/>
            </a:xfrm>
          </p:grpSpPr>
          <p:sp>
            <p:nvSpPr>
              <p:cNvPr id="46" name="Oval 48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2161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9" name="Arc 51"/>
              <p:cNvSpPr>
                <a:spLocks/>
              </p:cNvSpPr>
              <p:nvPr/>
            </p:nvSpPr>
            <p:spPr bwMode="auto">
              <a:xfrm>
                <a:off x="2156" y="3843"/>
                <a:ext cx="671" cy="78"/>
              </a:xfrm>
              <a:custGeom>
                <a:avLst/>
                <a:gdLst>
                  <a:gd name="G0" fmla="+- 21600 0 0"/>
                  <a:gd name="G1" fmla="+- 571 0 0"/>
                  <a:gd name="G2" fmla="+- 21600 0 0"/>
                  <a:gd name="T0" fmla="*/ 43192 w 43200"/>
                  <a:gd name="T1" fmla="*/ 0 h 22171"/>
                  <a:gd name="T2" fmla="*/ 0 w 43200"/>
                  <a:gd name="T3" fmla="*/ 571 h 22171"/>
                  <a:gd name="T4" fmla="*/ 21600 w 43200"/>
                  <a:gd name="T5" fmla="*/ 571 h 22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71" fill="none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</a:path>
                  <a:path w="43200" h="22171" stroke="0" extrusionOk="0">
                    <a:moveTo>
                      <a:pt x="43192" y="-1"/>
                    </a:moveTo>
                    <a:cubicBezTo>
                      <a:pt x="43197" y="190"/>
                      <a:pt x="43200" y="380"/>
                      <a:pt x="43200" y="571"/>
                    </a:cubicBezTo>
                    <a:cubicBezTo>
                      <a:pt x="43200" y="12500"/>
                      <a:pt x="33529" y="22171"/>
                      <a:pt x="21600" y="22171"/>
                    </a:cubicBezTo>
                    <a:cubicBezTo>
                      <a:pt x="9670" y="22170"/>
                      <a:pt x="-1" y="12500"/>
                      <a:pt x="-1" y="570"/>
                    </a:cubicBezTo>
                    <a:lnTo>
                      <a:pt x="21600" y="57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7" name="Group 52"/>
            <p:cNvGrpSpPr>
              <a:grpSpLocks/>
            </p:cNvGrpSpPr>
            <p:nvPr/>
          </p:nvGrpSpPr>
          <p:grpSpPr bwMode="auto">
            <a:xfrm>
              <a:off x="4940" y="2692"/>
              <a:ext cx="532" cy="1182"/>
              <a:chOff x="4940" y="2692"/>
              <a:chExt cx="532" cy="1182"/>
            </a:xfrm>
          </p:grpSpPr>
          <p:sp>
            <p:nvSpPr>
              <p:cNvPr id="42" name="Oval 53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3" name="Line 54"/>
              <p:cNvSpPr>
                <a:spLocks noChangeShapeType="1"/>
              </p:cNvSpPr>
              <p:nvPr/>
            </p:nvSpPr>
            <p:spPr bwMode="auto">
              <a:xfrm>
                <a:off x="4944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" name="Line 55"/>
              <p:cNvSpPr>
                <a:spLocks noChangeShapeType="1"/>
              </p:cNvSpPr>
              <p:nvPr/>
            </p:nvSpPr>
            <p:spPr bwMode="auto">
              <a:xfrm>
                <a:off x="5472" y="2732"/>
                <a:ext cx="0" cy="10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" name="Arc 56"/>
              <p:cNvSpPr>
                <a:spLocks/>
              </p:cNvSpPr>
              <p:nvPr/>
            </p:nvSpPr>
            <p:spPr bwMode="auto">
              <a:xfrm>
                <a:off x="4940" y="3801"/>
                <a:ext cx="528" cy="73"/>
              </a:xfrm>
              <a:custGeom>
                <a:avLst/>
                <a:gdLst>
                  <a:gd name="G0" fmla="+- 21600 0 0"/>
                  <a:gd name="G1" fmla="+- 615 0 0"/>
                  <a:gd name="G2" fmla="+- 21600 0 0"/>
                  <a:gd name="T0" fmla="*/ 43191 w 43200"/>
                  <a:gd name="T1" fmla="*/ 0 h 22215"/>
                  <a:gd name="T2" fmla="*/ 2 w 43200"/>
                  <a:gd name="T3" fmla="*/ 309 h 22215"/>
                  <a:gd name="T4" fmla="*/ 21600 w 43200"/>
                  <a:gd name="T5" fmla="*/ 615 h 2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215" fill="none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</a:path>
                  <a:path w="43200" h="22215" stroke="0" extrusionOk="0">
                    <a:moveTo>
                      <a:pt x="43191" y="-1"/>
                    </a:moveTo>
                    <a:cubicBezTo>
                      <a:pt x="43197" y="204"/>
                      <a:pt x="43200" y="409"/>
                      <a:pt x="43200" y="615"/>
                    </a:cubicBezTo>
                    <a:cubicBezTo>
                      <a:pt x="43200" y="12544"/>
                      <a:pt x="33529" y="22215"/>
                      <a:pt x="21600" y="22215"/>
                    </a:cubicBezTo>
                    <a:cubicBezTo>
                      <a:pt x="9670" y="22215"/>
                      <a:pt x="0" y="12544"/>
                      <a:pt x="0" y="615"/>
                    </a:cubicBezTo>
                    <a:cubicBezTo>
                      <a:pt x="0" y="512"/>
                      <a:pt x="0" y="410"/>
                      <a:pt x="2" y="309"/>
                    </a:cubicBezTo>
                    <a:lnTo>
                      <a:pt x="21600" y="61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38" name="Line 57"/>
            <p:cNvSpPr>
              <a:spLocks noChangeShapeType="1"/>
            </p:cNvSpPr>
            <p:nvPr/>
          </p:nvSpPr>
          <p:spPr bwMode="auto">
            <a:xfrm>
              <a:off x="2832" y="3168"/>
              <a:ext cx="5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Line 58"/>
            <p:cNvSpPr>
              <a:spLocks noChangeShapeType="1"/>
            </p:cNvSpPr>
            <p:nvPr/>
          </p:nvSpPr>
          <p:spPr bwMode="auto">
            <a:xfrm>
              <a:off x="2832" y="3504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4416" y="350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09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C3B84-09E7-3546-9A27-A538CC3EF19F}" type="slidenum">
              <a:rPr lang="en-US"/>
              <a:pPr/>
              <a:t>25</a:t>
            </a:fld>
            <a:endParaRPr lang="en-US"/>
          </a:p>
          <a:p>
            <a:endParaRPr lang="en-US"/>
          </a:p>
        </p:txBody>
      </p:sp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000090"/>
                </a:solidFill>
                <a:latin typeface="Times New Roman"/>
                <a:ea typeface="宋体" charset="0"/>
                <a:cs typeface="Times New Roman"/>
              </a:rPr>
              <a:t>Hybrid Hash </a:t>
            </a:r>
            <a:r>
              <a:rPr lang="en-US" altLang="zh-CN" dirty="0" smtClean="0">
                <a:solidFill>
                  <a:srgbClr val="000090"/>
                </a:solidFill>
                <a:latin typeface="Times New Roman"/>
                <a:ea typeface="宋体" charset="0"/>
                <a:cs typeface="Times New Roman"/>
              </a:rPr>
              <a:t>join</a:t>
            </a:r>
            <a:endParaRPr lang="en-US" altLang="zh-CN" dirty="0">
              <a:solidFill>
                <a:srgbClr val="000090"/>
              </a:solidFill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When 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partitioning </a:t>
            </a:r>
            <a:r>
              <a:rPr lang="en-US" altLang="zh-CN" sz="2800" i="1" dirty="0" smtClean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, 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keep the records of the first bucket in memory as a hash table;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When partitioning </a:t>
            </a:r>
            <a:r>
              <a:rPr lang="en-US" altLang="zh-CN" sz="2800" i="1" dirty="0" smtClean="0">
                <a:latin typeface="Times New Roman"/>
                <a:ea typeface="宋体" charset="0"/>
                <a:cs typeface="Times New Roman"/>
              </a:rPr>
              <a:t>R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, 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for records of the first bucket, probe the hash table directly;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Saving: no need to write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R</a:t>
            </a:r>
            <a:r>
              <a:rPr lang="en-US" altLang="zh-CN" sz="2800" i="1" baseline="-25000" dirty="0">
                <a:latin typeface="Times New Roman"/>
                <a:ea typeface="宋体" charset="0"/>
                <a:cs typeface="Times New Roman"/>
              </a:rPr>
              <a:t>1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 and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i="1" baseline="-25000" dirty="0">
                <a:latin typeface="Times New Roman"/>
                <a:ea typeface="宋体" charset="0"/>
                <a:cs typeface="Times New Roman"/>
              </a:rPr>
              <a:t>1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 to disk or read them back to memory.</a:t>
            </a:r>
          </a:p>
          <a:p>
            <a:pPr>
              <a:spcBef>
                <a:spcPct val="0"/>
              </a:spcBef>
            </a:pPr>
            <a:endParaRPr lang="en-US" altLang="zh-CN" sz="2800" dirty="0">
              <a:latin typeface="Times New Roman"/>
              <a:ea typeface="宋体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961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F5D8D-84E6-F14C-942C-D6BC74456A89}" type="slidenum">
              <a:rPr lang="en-US"/>
              <a:pPr/>
              <a:t>26</a:t>
            </a:fld>
            <a:endParaRPr lang="en-US"/>
          </a:p>
          <a:p>
            <a:endParaRPr lang="en-US"/>
          </a:p>
        </p:txBody>
      </p:sp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000090"/>
                </a:solidFill>
                <a:latin typeface="Times New Roman"/>
                <a:ea typeface="宋体" charset="0"/>
                <a:cs typeface="Times New Roman"/>
              </a:rPr>
              <a:t>Handle </a:t>
            </a:r>
            <a:r>
              <a:rPr lang="en-US" altLang="zh-CN" dirty="0" smtClean="0">
                <a:solidFill>
                  <a:srgbClr val="000090"/>
                </a:solidFill>
                <a:latin typeface="Times New Roman"/>
                <a:ea typeface="宋体" charset="0"/>
                <a:cs typeface="Times New Roman"/>
              </a:rPr>
              <a:t>partition overflow</a:t>
            </a:r>
            <a:endParaRPr lang="en-US" altLang="zh-CN" dirty="0">
              <a:solidFill>
                <a:srgbClr val="000090"/>
              </a:solidFill>
              <a:latin typeface="Times New Roman"/>
              <a:ea typeface="宋体" charset="0"/>
              <a:cs typeface="Times New Roman"/>
            </a:endParaRP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9996"/>
            <a:ext cx="8534400" cy="4953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smtClean="0">
                <a:latin typeface="Times New Roman"/>
                <a:ea typeface="宋体" charset="0"/>
                <a:cs typeface="Times New Roman"/>
              </a:rPr>
              <a:t>Overflow </a:t>
            </a:r>
            <a:r>
              <a:rPr lang="en-US" altLang="zh-CN" sz="2800" b="1" dirty="0">
                <a:latin typeface="Times New Roman"/>
                <a:ea typeface="宋体" charset="0"/>
                <a:cs typeface="Times New Roman"/>
              </a:rPr>
              <a:t>on disk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: an </a:t>
            </a:r>
            <a:r>
              <a:rPr lang="en-US" altLang="zh-CN" sz="2800" i="1" dirty="0" smtClean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partition is larger than memory size (note: don’t care about the size of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 partitions)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Solution: recursive partition.</a:t>
            </a:r>
          </a:p>
          <a:p>
            <a:pPr>
              <a:spcBef>
                <a:spcPct val="0"/>
              </a:spcBef>
            </a:pPr>
            <a:endParaRPr lang="en-US" altLang="zh-CN" sz="2800" dirty="0" smtClean="0">
              <a:latin typeface="Times New Roman"/>
              <a:ea typeface="宋体" charset="0"/>
              <a:cs typeface="Times New Roman"/>
            </a:endParaRPr>
          </a:p>
          <a:p>
            <a:pPr>
              <a:spcBef>
                <a:spcPct val="0"/>
              </a:spcBef>
            </a:pPr>
            <a:r>
              <a:rPr lang="en-US" altLang="zh-CN" sz="2800" b="1" dirty="0" smtClean="0">
                <a:latin typeface="Times New Roman"/>
                <a:ea typeface="宋体" charset="0"/>
                <a:cs typeface="Times New Roman"/>
              </a:rPr>
              <a:t>Overflow </a:t>
            </a:r>
            <a:r>
              <a:rPr lang="en-US" altLang="zh-CN" sz="2800" b="1" dirty="0">
                <a:latin typeface="Times New Roman"/>
                <a:ea typeface="宋体" charset="0"/>
                <a:cs typeface="Times New Roman"/>
              </a:rPr>
              <a:t>in memory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: the in-memory hash table of </a:t>
            </a:r>
            <a:r>
              <a:rPr lang="en-US" altLang="zh-CN" sz="2800" i="1" dirty="0" smtClean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becomes too large.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latin typeface="Times New Roman"/>
                <a:ea typeface="宋体" charset="0"/>
                <a:cs typeface="Times New Roman"/>
              </a:rPr>
              <a:t>Solution: revise the partitioning scheme and keep a smaller partition in memory.</a:t>
            </a:r>
          </a:p>
        </p:txBody>
      </p:sp>
    </p:spTree>
    <p:extLst>
      <p:ext uri="{BB962C8B-B14F-4D97-AF65-F5344CB8AC3E}">
        <p14:creationId xmlns:p14="http://schemas.microsoft.com/office/powerpoint/2010/main" val="423669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08" y="43708"/>
            <a:ext cx="8861244" cy="991166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Hash-based 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versus sort-based join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60313"/>
            <a:ext cx="8730532" cy="5561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Hash </a:t>
            </a:r>
            <a:r>
              <a:rPr lang="en-US" sz="2800" dirty="0" smtClean="0">
                <a:latin typeface="Times New Roman" charset="0"/>
                <a:ea typeface="ＭＳ Ｐゴシック" charset="0"/>
                <a:cs typeface="ＭＳ Ｐゴシック" charset="0"/>
              </a:rPr>
              <a:t>join need smaller amount of main memory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qrt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(min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(B(R), B(S)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)) &lt;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sqrt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(B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(R) + B(S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)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Hash join wins if the relations have different sizes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Hash join performance depends on the quality of hashing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/>
                <a:cs typeface="Times New Roman"/>
              </a:rPr>
              <a:t>It may be hard to generate balanced buckets for </a:t>
            </a:r>
            <a:r>
              <a:rPr lang="en-US" sz="2400" dirty="0" smtClean="0">
                <a:latin typeface="Times New Roman"/>
                <a:cs typeface="Times New Roman"/>
              </a:rPr>
              <a:t>hash join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Sort</a:t>
            </a:r>
            <a:r>
              <a:rPr lang="en-US" sz="2800" dirty="0" smtClean="0">
                <a:latin typeface="Times New Roman"/>
                <a:cs typeface="Times New Roman"/>
              </a:rPr>
              <a:t>-based join </a:t>
            </a:r>
            <a:r>
              <a:rPr lang="en-US" sz="2800" dirty="0" smtClean="0">
                <a:latin typeface="Times New Roman"/>
                <a:cs typeface="Times New Roman"/>
              </a:rPr>
              <a:t>wins if the relations are in sorted order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/>
                <a:cs typeface="Times New Roman"/>
              </a:rPr>
              <a:t>Sort</a:t>
            </a:r>
            <a:r>
              <a:rPr lang="en-US" sz="2800" dirty="0" smtClean="0">
                <a:latin typeface="Times New Roman"/>
                <a:cs typeface="Times New Roman"/>
              </a:rPr>
              <a:t>-based join generates sorted results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useful when there is </a:t>
            </a:r>
            <a:r>
              <a:rPr lang="en-US" b="1" dirty="0" smtClean="0">
                <a:latin typeface="Times New Roman"/>
                <a:cs typeface="Times New Roman"/>
              </a:rPr>
              <a:t>Order By</a:t>
            </a:r>
            <a:r>
              <a:rPr lang="en-US" dirty="0" smtClean="0">
                <a:latin typeface="Times New Roman"/>
                <a:cs typeface="Times New Roman"/>
              </a:rPr>
              <a:t> in the query 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useful the following operators need sorted </a:t>
            </a:r>
            <a:r>
              <a:rPr lang="en-US" dirty="0" smtClean="0">
                <a:latin typeface="Times New Roman"/>
                <a:cs typeface="Times New Roman"/>
              </a:rPr>
              <a:t>input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Sort-based join can handle inequality join predicates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7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82F07-F5AC-C143-A181-D7B20387CBD4}" type="slidenum">
              <a:rPr lang="en-US"/>
              <a:pPr/>
              <a:t>28</a:t>
            </a:fld>
            <a:endParaRPr lang="en-US"/>
          </a:p>
          <a:p>
            <a:endParaRPr 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Duality of Sort and Hash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Divide-and-conquer paradigm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Sorting: physical division, logical combination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Hashing: logical division, physical combination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Handling </a:t>
            </a:r>
            <a:r>
              <a:rPr lang="en-US" dirty="0">
                <a:latin typeface="Times New Roman"/>
                <a:cs typeface="Times New Roman"/>
              </a:rPr>
              <a:t>very large inputs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Sorting: multi-level merge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Hashing: recursive </a:t>
            </a:r>
            <a:r>
              <a:rPr lang="en-US" dirty="0" smtClean="0">
                <a:latin typeface="Times New Roman"/>
                <a:cs typeface="Times New Roman"/>
              </a:rPr>
              <a:t>partitioning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46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697D6-8366-7249-A35F-246199E0DFBB}" type="slidenum">
              <a:rPr lang="en-US"/>
              <a:pPr/>
              <a:t>29</a:t>
            </a:fld>
            <a:endParaRPr lang="en-US"/>
          </a:p>
          <a:p>
            <a:endParaRPr lang="en-US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What 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you should know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How nested-loop, </a:t>
            </a:r>
            <a:r>
              <a:rPr lang="en-US" sz="2800" dirty="0" err="1" smtClean="0">
                <a:latin typeface="Times New Roman"/>
                <a:cs typeface="Times New Roman"/>
              </a:rPr>
              <a:t>zig-zag</a:t>
            </a:r>
            <a:r>
              <a:rPr lang="en-US" sz="2800" dirty="0" smtClean="0">
                <a:latin typeface="Times New Roman"/>
                <a:cs typeface="Times New Roman"/>
              </a:rPr>
              <a:t>, sort-merge, and hash join </a:t>
            </a:r>
            <a:r>
              <a:rPr lang="en-US" sz="2800" dirty="0">
                <a:latin typeface="Times New Roman"/>
                <a:cs typeface="Times New Roman"/>
              </a:rPr>
              <a:t>processing algorithms </a:t>
            </a:r>
            <a:r>
              <a:rPr lang="en-US" sz="2800" dirty="0" smtClean="0">
                <a:latin typeface="Times New Roman"/>
                <a:cs typeface="Times New Roman"/>
              </a:rPr>
              <a:t>work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How to compute their costs and memory requirements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smtClean="0">
                <a:latin typeface="Times New Roman"/>
                <a:cs typeface="Times New Roman"/>
              </a:rPr>
              <a:t>What are their advantages and disadvantages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823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DAC64-73B6-6540-83ED-0982C53B820D}" type="slidenum">
              <a:rPr lang="en-US"/>
              <a:pPr/>
              <a:t>3</a:t>
            </a:fld>
            <a:endParaRPr lang="en-US"/>
          </a:p>
          <a:p>
            <a:endParaRPr lang="en-US"/>
          </a:p>
        </p:txBody>
      </p:sp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555" y="0"/>
            <a:ext cx="77724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Query Execution Plans</a:t>
            </a:r>
          </a:p>
        </p:txBody>
      </p:sp>
      <p:sp>
        <p:nvSpPr>
          <p:cNvPr id="1138694" name="Freeform 6"/>
          <p:cNvSpPr>
            <a:spLocks/>
          </p:cNvSpPr>
          <p:nvPr/>
        </p:nvSpPr>
        <p:spPr bwMode="auto">
          <a:xfrm>
            <a:off x="5943600" y="3152775"/>
            <a:ext cx="1588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77 h 78"/>
              <a:gd name="T4" fmla="*/ 0 w 1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5" name="Freeform 7"/>
          <p:cNvSpPr>
            <a:spLocks/>
          </p:cNvSpPr>
          <p:nvPr/>
        </p:nvSpPr>
        <p:spPr bwMode="auto">
          <a:xfrm>
            <a:off x="6291263" y="3152775"/>
            <a:ext cx="1587" cy="123825"/>
          </a:xfrm>
          <a:custGeom>
            <a:avLst/>
            <a:gdLst>
              <a:gd name="T0" fmla="*/ 0 w 1"/>
              <a:gd name="T1" fmla="*/ 0 h 78"/>
              <a:gd name="T2" fmla="*/ 0 w 1"/>
              <a:gd name="T3" fmla="*/ 77 h 78"/>
              <a:gd name="T4" fmla="*/ 0 w 1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8">
                <a:moveTo>
                  <a:pt x="0" y="0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6" name="Freeform 8"/>
          <p:cNvSpPr>
            <a:spLocks/>
          </p:cNvSpPr>
          <p:nvPr/>
        </p:nvSpPr>
        <p:spPr bwMode="auto">
          <a:xfrm>
            <a:off x="5943600" y="3152775"/>
            <a:ext cx="349250" cy="123825"/>
          </a:xfrm>
          <a:custGeom>
            <a:avLst/>
            <a:gdLst>
              <a:gd name="T0" fmla="*/ 0 w 220"/>
              <a:gd name="T1" fmla="*/ 0 h 78"/>
              <a:gd name="T2" fmla="*/ 219 w 220"/>
              <a:gd name="T3" fmla="*/ 77 h 78"/>
              <a:gd name="T4" fmla="*/ 0 w 220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" h="78">
                <a:moveTo>
                  <a:pt x="0" y="0"/>
                </a:moveTo>
                <a:lnTo>
                  <a:pt x="219" y="7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7" name="Freeform 9"/>
          <p:cNvSpPr>
            <a:spLocks/>
          </p:cNvSpPr>
          <p:nvPr/>
        </p:nvSpPr>
        <p:spPr bwMode="auto">
          <a:xfrm>
            <a:off x="5943600" y="3152775"/>
            <a:ext cx="349250" cy="123825"/>
          </a:xfrm>
          <a:custGeom>
            <a:avLst/>
            <a:gdLst>
              <a:gd name="T0" fmla="*/ 0 w 220"/>
              <a:gd name="T1" fmla="*/ 77 h 78"/>
              <a:gd name="T2" fmla="*/ 219 w 220"/>
              <a:gd name="T3" fmla="*/ 0 h 78"/>
              <a:gd name="T4" fmla="*/ 0 w 220"/>
              <a:gd name="T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" h="78">
                <a:moveTo>
                  <a:pt x="0" y="77"/>
                </a:moveTo>
                <a:lnTo>
                  <a:pt x="219" y="0"/>
                </a:lnTo>
                <a:lnTo>
                  <a:pt x="0" y="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8" name="Freeform 10"/>
          <p:cNvSpPr>
            <a:spLocks/>
          </p:cNvSpPr>
          <p:nvPr/>
        </p:nvSpPr>
        <p:spPr bwMode="auto">
          <a:xfrm>
            <a:off x="5480050" y="3505200"/>
            <a:ext cx="669925" cy="357188"/>
          </a:xfrm>
          <a:custGeom>
            <a:avLst/>
            <a:gdLst>
              <a:gd name="T0" fmla="*/ 0 w 422"/>
              <a:gd name="T1" fmla="*/ 224 h 225"/>
              <a:gd name="T2" fmla="*/ 421 w 422"/>
              <a:gd name="T3" fmla="*/ 0 h 225"/>
              <a:gd name="T4" fmla="*/ 0 w 422"/>
              <a:gd name="T5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2" h="225">
                <a:moveTo>
                  <a:pt x="0" y="224"/>
                </a:moveTo>
                <a:lnTo>
                  <a:pt x="421" y="0"/>
                </a:lnTo>
                <a:lnTo>
                  <a:pt x="0" y="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699" name="Freeform 11"/>
          <p:cNvSpPr>
            <a:spLocks/>
          </p:cNvSpPr>
          <p:nvPr/>
        </p:nvSpPr>
        <p:spPr bwMode="auto">
          <a:xfrm>
            <a:off x="6396038" y="3505200"/>
            <a:ext cx="684212" cy="357188"/>
          </a:xfrm>
          <a:custGeom>
            <a:avLst/>
            <a:gdLst>
              <a:gd name="T0" fmla="*/ 0 w 431"/>
              <a:gd name="T1" fmla="*/ 0 h 225"/>
              <a:gd name="T2" fmla="*/ 430 w 431"/>
              <a:gd name="T3" fmla="*/ 224 h 225"/>
              <a:gd name="T4" fmla="*/ 0 w 431"/>
              <a:gd name="T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" h="225">
                <a:moveTo>
                  <a:pt x="0" y="0"/>
                </a:moveTo>
                <a:lnTo>
                  <a:pt x="430" y="22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0" name="Freeform 12"/>
          <p:cNvSpPr>
            <a:spLocks/>
          </p:cNvSpPr>
          <p:nvPr/>
        </p:nvSpPr>
        <p:spPr bwMode="auto">
          <a:xfrm>
            <a:off x="6251575" y="2439988"/>
            <a:ext cx="1588" cy="560387"/>
          </a:xfrm>
          <a:custGeom>
            <a:avLst/>
            <a:gdLst>
              <a:gd name="T0" fmla="*/ 0 w 1"/>
              <a:gd name="T1" fmla="*/ 0 h 353"/>
              <a:gd name="T2" fmla="*/ 0 w 1"/>
              <a:gd name="T3" fmla="*/ 352 h 353"/>
              <a:gd name="T4" fmla="*/ 0 w 1"/>
              <a:gd name="T5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53">
                <a:moveTo>
                  <a:pt x="0" y="0"/>
                </a:moveTo>
                <a:lnTo>
                  <a:pt x="0" y="3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1" name="Freeform 13"/>
          <p:cNvSpPr>
            <a:spLocks/>
          </p:cNvSpPr>
          <p:nvPr/>
        </p:nvSpPr>
        <p:spPr bwMode="auto">
          <a:xfrm>
            <a:off x="6251575" y="1512888"/>
            <a:ext cx="1588" cy="512762"/>
          </a:xfrm>
          <a:custGeom>
            <a:avLst/>
            <a:gdLst>
              <a:gd name="T0" fmla="*/ 0 w 1"/>
              <a:gd name="T1" fmla="*/ 0 h 323"/>
              <a:gd name="T2" fmla="*/ 0 w 1"/>
              <a:gd name="T3" fmla="*/ 322 h 323"/>
              <a:gd name="T4" fmla="*/ 0 w 1"/>
              <a:gd name="T5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3">
                <a:moveTo>
                  <a:pt x="0" y="0"/>
                </a:moveTo>
                <a:lnTo>
                  <a:pt x="0" y="32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8704" name="Rectangle 16"/>
          <p:cNvSpPr>
            <a:spLocks noChangeArrowheads="1"/>
          </p:cNvSpPr>
          <p:nvPr/>
        </p:nvSpPr>
        <p:spPr bwMode="auto">
          <a:xfrm>
            <a:off x="4922838" y="3944938"/>
            <a:ext cx="791965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Beers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8705" name="Rectangle 17"/>
          <p:cNvSpPr>
            <a:spLocks noChangeArrowheads="1"/>
          </p:cNvSpPr>
          <p:nvPr/>
        </p:nvSpPr>
        <p:spPr bwMode="auto">
          <a:xfrm>
            <a:off x="6708775" y="3929063"/>
            <a:ext cx="694989" cy="35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Sells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8706" name="Rectangle 18"/>
          <p:cNvSpPr>
            <a:spLocks noChangeArrowheads="1"/>
          </p:cNvSpPr>
          <p:nvPr/>
        </p:nvSpPr>
        <p:spPr bwMode="auto">
          <a:xfrm>
            <a:off x="6081713" y="3200400"/>
            <a:ext cx="144270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name=beer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8707" name="Rectangle 19"/>
          <p:cNvSpPr>
            <a:spLocks noChangeArrowheads="1"/>
          </p:cNvSpPr>
          <p:nvPr/>
        </p:nvSpPr>
        <p:spPr bwMode="auto">
          <a:xfrm>
            <a:off x="5257800" y="2133600"/>
            <a:ext cx="14498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1" dirty="0" smtClean="0">
                <a:solidFill>
                  <a:srgbClr val="000000"/>
                </a:solidFill>
                <a:latin typeface="Arial" charset="0"/>
                <a:sym typeface="Euclid Symbol" charset="0"/>
              </a:rPr>
              <a:t>   price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sym typeface="Euclid Symbol" charset="0"/>
              </a:rPr>
              <a:t>&lt; 20</a:t>
            </a:r>
          </a:p>
        </p:txBody>
      </p:sp>
      <p:sp>
        <p:nvSpPr>
          <p:cNvPr id="1138709" name="Rectangle 21"/>
          <p:cNvSpPr>
            <a:spLocks noChangeArrowheads="1"/>
          </p:cNvSpPr>
          <p:nvPr/>
        </p:nvSpPr>
        <p:spPr bwMode="auto">
          <a:xfrm>
            <a:off x="5886450" y="1223963"/>
            <a:ext cx="75020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manf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8711" name="Rectangle 23"/>
          <p:cNvSpPr>
            <a:spLocks noChangeArrowheads="1"/>
          </p:cNvSpPr>
          <p:nvPr/>
        </p:nvSpPr>
        <p:spPr bwMode="auto">
          <a:xfrm>
            <a:off x="7439025" y="2073275"/>
            <a:ext cx="1841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8712" name="Rectangle 24"/>
          <p:cNvSpPr>
            <a:spLocks noChangeArrowheads="1"/>
          </p:cNvSpPr>
          <p:nvPr/>
        </p:nvSpPr>
        <p:spPr bwMode="auto">
          <a:xfrm>
            <a:off x="7407275" y="1066800"/>
            <a:ext cx="1841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endParaRPr lang="en-US" sz="17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8713" name="Rectangle 25"/>
          <p:cNvSpPr>
            <a:spLocks noChangeArrowheads="1"/>
          </p:cNvSpPr>
          <p:nvPr/>
        </p:nvSpPr>
        <p:spPr bwMode="auto">
          <a:xfrm>
            <a:off x="288950" y="1524000"/>
            <a:ext cx="3625141" cy="13240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000" dirty="0">
                <a:latin typeface="Book Antiqua" charset="0"/>
              </a:rPr>
              <a:t>SELECT  </a:t>
            </a:r>
            <a:r>
              <a:rPr lang="en-US" sz="2000" dirty="0" smtClean="0">
                <a:latin typeface="Book Antiqua" charset="0"/>
              </a:rPr>
              <a:t>B. </a:t>
            </a:r>
            <a:r>
              <a:rPr lang="en-US" sz="2000" dirty="0" err="1" smtClean="0">
                <a:latin typeface="Book Antiqua" charset="0"/>
              </a:rPr>
              <a:t>manf</a:t>
            </a:r>
            <a:endParaRPr lang="en-US" sz="2000" dirty="0">
              <a:latin typeface="Book Antiqua" charset="0"/>
            </a:endParaRPr>
          </a:p>
          <a:p>
            <a:pPr algn="l"/>
            <a:r>
              <a:rPr lang="en-US" sz="2000" dirty="0">
                <a:latin typeface="Book Antiqua" charset="0"/>
              </a:rPr>
              <a:t>FROM     </a:t>
            </a:r>
            <a:r>
              <a:rPr lang="en-US" sz="2000" dirty="0" smtClean="0">
                <a:latin typeface="Book Antiqua" charset="0"/>
              </a:rPr>
              <a:t>Beers B, Sells S</a:t>
            </a:r>
            <a:endParaRPr lang="en-US" dirty="0">
              <a:latin typeface="Book Antiqua" charset="0"/>
            </a:endParaRPr>
          </a:p>
          <a:p>
            <a:pPr algn="l"/>
            <a:r>
              <a:rPr lang="en-US" sz="2000" dirty="0">
                <a:latin typeface="Book Antiqua" charset="0"/>
              </a:rPr>
              <a:t>WHERE  </a:t>
            </a:r>
            <a:r>
              <a:rPr lang="en-US" sz="2000" dirty="0" err="1" smtClean="0">
                <a:latin typeface="Book Antiqua" charset="0"/>
              </a:rPr>
              <a:t>B.name</a:t>
            </a:r>
            <a:r>
              <a:rPr lang="en-US" sz="2000" dirty="0" smtClean="0">
                <a:latin typeface="Book Antiqua" charset="0"/>
              </a:rPr>
              <a:t>=</a:t>
            </a:r>
            <a:r>
              <a:rPr lang="en-US" sz="2000" dirty="0" err="1" smtClean="0">
                <a:latin typeface="Book Antiqua" charset="0"/>
              </a:rPr>
              <a:t>S.beer</a:t>
            </a:r>
            <a:r>
              <a:rPr lang="en-US" sz="2000" dirty="0" smtClean="0">
                <a:latin typeface="Book Antiqua" charset="0"/>
              </a:rPr>
              <a:t> </a:t>
            </a:r>
            <a:r>
              <a:rPr lang="en-US" sz="2000" dirty="0">
                <a:latin typeface="Book Antiqua" charset="0"/>
              </a:rPr>
              <a:t>AND</a:t>
            </a:r>
            <a:endParaRPr lang="en-US" dirty="0">
              <a:latin typeface="Book Antiqua" charset="0"/>
            </a:endParaRPr>
          </a:p>
          <a:p>
            <a:pPr algn="l"/>
            <a:r>
              <a:rPr lang="en-US" sz="2000" dirty="0" smtClean="0">
                <a:latin typeface="Book Antiqua" charset="0"/>
              </a:rPr>
              <a:t>		   </a:t>
            </a:r>
            <a:r>
              <a:rPr lang="en-US" sz="2000" dirty="0" err="1" smtClean="0">
                <a:latin typeface="Book Antiqua" charset="0"/>
              </a:rPr>
              <a:t>S.price</a:t>
            </a:r>
            <a:r>
              <a:rPr lang="en-US" sz="2000" dirty="0" smtClean="0">
                <a:latin typeface="Book Antiqua" charset="0"/>
              </a:rPr>
              <a:t> &lt; </a:t>
            </a:r>
            <a:r>
              <a:rPr lang="en-US" sz="2000" dirty="0">
                <a:latin typeface="Book Antiqua" charset="0"/>
              </a:rPr>
              <a:t>20 </a:t>
            </a:r>
            <a:endParaRPr lang="en-US" dirty="0">
              <a:latin typeface="Book Antiqua" charset="0"/>
            </a:endParaRPr>
          </a:p>
        </p:txBody>
      </p:sp>
      <p:sp>
        <p:nvSpPr>
          <p:cNvPr id="1138714" name="Text Box 26"/>
          <p:cNvSpPr txBox="1">
            <a:spLocks noChangeArrowheads="1"/>
          </p:cNvSpPr>
          <p:nvPr/>
        </p:nvSpPr>
        <p:spPr bwMode="auto">
          <a:xfrm>
            <a:off x="5105400" y="17827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200">
                <a:latin typeface="Roman" charset="0"/>
                <a:sym typeface="Symbol" charset="0"/>
              </a:rPr>
              <a:t></a:t>
            </a:r>
            <a:endParaRPr lang="en-US" sz="3200">
              <a:latin typeface="Roman" charset="0"/>
            </a:endParaRPr>
          </a:p>
        </p:txBody>
      </p:sp>
      <p:sp>
        <p:nvSpPr>
          <p:cNvPr id="1138715" name="Text Box 27"/>
          <p:cNvSpPr txBox="1">
            <a:spLocks noChangeArrowheads="1"/>
          </p:cNvSpPr>
          <p:nvPr/>
        </p:nvSpPr>
        <p:spPr bwMode="auto">
          <a:xfrm>
            <a:off x="234330" y="3930650"/>
            <a:ext cx="8686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rgbClr val="CC0000"/>
                </a:solidFill>
                <a:latin typeface="Times New Roman"/>
                <a:cs typeface="Times New Roman"/>
              </a:rPr>
              <a:t>Query Plan:</a:t>
            </a:r>
          </a:p>
          <a:p>
            <a:pPr algn="l">
              <a:buFontTx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logical plan (declarative)</a:t>
            </a:r>
          </a:p>
          <a:p>
            <a:pPr algn="l">
              <a:buFontTx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 physical plan (procedural)</a:t>
            </a:r>
          </a:p>
          <a:p>
            <a:pPr lvl="1" algn="l"/>
            <a:r>
              <a:rPr lang="en-US" dirty="0">
                <a:latin typeface="Times New Roman"/>
                <a:cs typeface="Times New Roman"/>
              </a:rPr>
              <a:t>– procedural implementation of each logical operator </a:t>
            </a:r>
          </a:p>
          <a:p>
            <a:pPr lvl="1" algn="l"/>
            <a:r>
              <a:rPr lang="en-US" dirty="0">
                <a:latin typeface="Times New Roman"/>
                <a:cs typeface="Times New Roman"/>
              </a:rPr>
              <a:t>– scheduling of operations</a:t>
            </a:r>
          </a:p>
        </p:txBody>
      </p:sp>
      <p:grpSp>
        <p:nvGrpSpPr>
          <p:cNvPr id="1138722" name="Group 34"/>
          <p:cNvGrpSpPr>
            <a:grpSpLocks/>
          </p:cNvGrpSpPr>
          <p:nvPr/>
        </p:nvGrpSpPr>
        <p:grpSpPr bwMode="auto">
          <a:xfrm>
            <a:off x="4883151" y="3005139"/>
            <a:ext cx="4275138" cy="1709739"/>
            <a:chOff x="2923" y="1989"/>
            <a:chExt cx="2693" cy="1077"/>
          </a:xfrm>
        </p:grpSpPr>
        <p:sp>
          <p:nvSpPr>
            <p:cNvPr id="1138710" name="Rectangle 22"/>
            <p:cNvSpPr>
              <a:spLocks noChangeArrowheads="1"/>
            </p:cNvSpPr>
            <p:nvPr/>
          </p:nvSpPr>
          <p:spPr bwMode="auto">
            <a:xfrm>
              <a:off x="4465" y="1989"/>
              <a:ext cx="11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 dirty="0" smtClean="0">
                  <a:solidFill>
                    <a:srgbClr val="CC0000"/>
                  </a:solidFill>
                  <a:latin typeface="Arial" charset="0"/>
                </a:rPr>
                <a:t>( nested </a:t>
              </a:r>
              <a:r>
                <a:rPr lang="en-US" sz="1800" b="1" dirty="0">
                  <a:solidFill>
                    <a:srgbClr val="CC0000"/>
                  </a:solidFill>
                  <a:latin typeface="Arial" charset="0"/>
                </a:rPr>
                <a:t>loops)</a:t>
              </a:r>
            </a:p>
          </p:txBody>
        </p:sp>
        <p:sp>
          <p:nvSpPr>
            <p:cNvPr id="1138716" name="Text Box 28"/>
            <p:cNvSpPr txBox="1">
              <a:spLocks noChangeArrowheads="1"/>
            </p:cNvSpPr>
            <p:nvPr/>
          </p:nvSpPr>
          <p:spPr bwMode="auto">
            <a:xfrm>
              <a:off x="2923" y="2835"/>
              <a:ext cx="9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rgbClr val="CC0000"/>
                  </a:solidFill>
                  <a:latin typeface="Arial" charset="0"/>
                </a:rPr>
                <a:t>(Table scan)</a:t>
              </a:r>
            </a:p>
          </p:txBody>
        </p:sp>
        <p:sp>
          <p:nvSpPr>
            <p:cNvPr id="1138717" name="Text Box 29"/>
            <p:cNvSpPr txBox="1">
              <a:spLocks noChangeArrowheads="1"/>
            </p:cNvSpPr>
            <p:nvPr/>
          </p:nvSpPr>
          <p:spPr bwMode="auto">
            <a:xfrm>
              <a:off x="4123" y="2835"/>
              <a:ext cx="9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rgbClr val="CC0000"/>
                  </a:solidFill>
                  <a:latin typeface="Arial" charset="0"/>
                </a:rPr>
                <a:t>(Index scan)</a:t>
              </a:r>
            </a:p>
          </p:txBody>
        </p:sp>
      </p:grpSp>
      <p:sp>
        <p:nvSpPr>
          <p:cNvPr id="1138719" name="AutoShape 31"/>
          <p:cNvSpPr>
            <a:spLocks noChangeArrowheads="1"/>
          </p:cNvSpPr>
          <p:nvPr/>
        </p:nvSpPr>
        <p:spPr bwMode="auto">
          <a:xfrm>
            <a:off x="4267200" y="2133600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8721" name="Text Box 33"/>
          <p:cNvSpPr txBox="1">
            <a:spLocks noChangeArrowheads="1"/>
          </p:cNvSpPr>
          <p:nvPr/>
        </p:nvSpPr>
        <p:spPr bwMode="auto">
          <a:xfrm>
            <a:off x="5638800" y="925513"/>
            <a:ext cx="407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ym typeface="Symbol" charset="0"/>
              </a:rPr>
              <a:t></a:t>
            </a:r>
          </a:p>
        </p:txBody>
      </p:sp>
    </p:spTree>
    <p:extLst>
      <p:ext uri="{BB962C8B-B14F-4D97-AF65-F5344CB8AC3E}">
        <p14:creationId xmlns:p14="http://schemas.microsoft.com/office/powerpoint/2010/main" val="9887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B99D4-A802-3C4C-BAF9-E99C8DF25F67}" type="slidenum">
              <a:rPr lang="en-US"/>
              <a:pPr/>
              <a:t>30</a:t>
            </a:fld>
            <a:endParaRPr lang="en-US"/>
          </a:p>
          <a:p>
            <a:endParaRPr lang="en-US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Carry Away Messages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Old conclusions/assumptions regularly need to be re-examined because of the change in the world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System R abandoned hash join, but the availability of large main memories changed the story 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Observe changes in the world and question some relevant assumptions</a:t>
            </a:r>
          </a:p>
          <a:p>
            <a:r>
              <a:rPr lang="en-US" sz="2400" dirty="0">
                <a:latin typeface="Times New Roman"/>
                <a:cs typeface="Times New Roman"/>
              </a:rPr>
              <a:t>In general, changes in the world bring opportunities for innovations, so be alert about any changes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How have the needs for data management changed over time?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Have the technologies for data management been tracking such changes? 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Can you predict what will be our future needs? </a:t>
            </a:r>
          </a:p>
        </p:txBody>
      </p:sp>
    </p:spTree>
    <p:extLst>
      <p:ext uri="{BB962C8B-B14F-4D97-AF65-F5344CB8AC3E}">
        <p14:creationId xmlns:p14="http://schemas.microsoft.com/office/powerpoint/2010/main" val="279838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Logical versus physical operators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Logical operators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Relational </a:t>
            </a:r>
            <a:r>
              <a:rPr lang="en-US" sz="2600" dirty="0">
                <a:latin typeface="Times New Roman"/>
                <a:cs typeface="Times New Roman"/>
              </a:rPr>
              <a:t>Algebra </a:t>
            </a:r>
            <a:r>
              <a:rPr lang="en-US" sz="2600" dirty="0" smtClean="0">
                <a:latin typeface="Times New Roman"/>
                <a:cs typeface="Times New Roman"/>
              </a:rPr>
              <a:t>Operators</a:t>
            </a:r>
            <a:endParaRPr lang="en-US" sz="2600" dirty="0">
              <a:latin typeface="Times New Roman"/>
              <a:cs typeface="Times New Roman"/>
            </a:endParaRPr>
          </a:p>
          <a:p>
            <a:pPr lvl="2"/>
            <a:r>
              <a:rPr lang="en-US" sz="2600" dirty="0" smtClean="0">
                <a:latin typeface="Times New Roman"/>
                <a:cs typeface="Times New Roman"/>
              </a:rPr>
              <a:t>Join, Selection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smtClean="0">
                <a:latin typeface="Times New Roman"/>
                <a:cs typeface="Times New Roman"/>
              </a:rPr>
              <a:t>Projection, </a:t>
            </a:r>
            <a:r>
              <a:rPr lang="en-US" sz="2600" dirty="0">
                <a:latin typeface="Times New Roman"/>
                <a:cs typeface="Times New Roman"/>
              </a:rPr>
              <a:t>Union, …</a:t>
            </a:r>
          </a:p>
          <a:p>
            <a:r>
              <a:rPr lang="en-US" sz="2800" dirty="0">
                <a:latin typeface="Times New Roman"/>
                <a:cs typeface="Times New Roman"/>
              </a:rPr>
              <a:t>Physical operators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Algorithms to implement logical operators.</a:t>
            </a:r>
          </a:p>
          <a:p>
            <a:pPr lvl="2"/>
            <a:r>
              <a:rPr lang="en-US" sz="2600" dirty="0" smtClean="0">
                <a:latin typeface="Times New Roman"/>
                <a:cs typeface="Times New Roman"/>
              </a:rPr>
              <a:t>Hash </a:t>
            </a:r>
            <a:r>
              <a:rPr lang="en-US" sz="2600" dirty="0">
                <a:latin typeface="Times New Roman"/>
                <a:cs typeface="Times New Roman"/>
              </a:rPr>
              <a:t>join, </a:t>
            </a:r>
            <a:r>
              <a:rPr lang="en-US" sz="2600" dirty="0" smtClean="0">
                <a:latin typeface="Times New Roman"/>
                <a:cs typeface="Times New Roman"/>
              </a:rPr>
              <a:t>nested </a:t>
            </a:r>
            <a:r>
              <a:rPr lang="en-US" sz="2600" dirty="0">
                <a:latin typeface="Times New Roman"/>
                <a:cs typeface="Times New Roman"/>
              </a:rPr>
              <a:t>loop join, …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More than one </a:t>
            </a:r>
            <a:r>
              <a:rPr lang="en-US" sz="2800" dirty="0">
                <a:latin typeface="Times New Roman"/>
                <a:cs typeface="Times New Roman"/>
              </a:rPr>
              <a:t>physical </a:t>
            </a:r>
            <a:r>
              <a:rPr lang="en-US" sz="2800" dirty="0" smtClean="0">
                <a:latin typeface="Times New Roman"/>
                <a:cs typeface="Times New Roman"/>
              </a:rPr>
              <a:t>operator </a:t>
            </a:r>
            <a:r>
              <a:rPr lang="en-US" sz="2800" dirty="0">
                <a:latin typeface="Times New Roman"/>
                <a:cs typeface="Times New Roman"/>
              </a:rPr>
              <a:t>for each logical </a:t>
            </a:r>
            <a:r>
              <a:rPr lang="en-US" sz="2800" dirty="0" smtClean="0">
                <a:latin typeface="Times New Roman"/>
                <a:cs typeface="Times New Roman"/>
              </a:rPr>
              <a:t>operator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Communication between operators: </a:t>
            </a:r>
            <a:b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</a:br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iterator model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Each physical operator implements three functions:</a:t>
            </a:r>
            <a:endParaRPr lang="en-US" sz="2800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lvl="1"/>
            <a:r>
              <a:rPr lang="en-US" sz="2600" b="1" dirty="0" smtClean="0">
                <a:latin typeface="Times New Roman"/>
                <a:cs typeface="Times New Roman"/>
              </a:rPr>
              <a:t>Open:</a:t>
            </a:r>
            <a:r>
              <a:rPr lang="en-US" sz="2600" dirty="0" smtClean="0">
                <a:latin typeface="Times New Roman"/>
                <a:cs typeface="Times New Roman"/>
              </a:rPr>
              <a:t> initializes the data structures.</a:t>
            </a:r>
          </a:p>
          <a:p>
            <a:pPr lvl="1"/>
            <a:r>
              <a:rPr lang="en-US" sz="2600" b="1" dirty="0" err="1" smtClean="0">
                <a:latin typeface="Times New Roman"/>
                <a:cs typeface="Times New Roman"/>
              </a:rPr>
              <a:t>GetNext</a:t>
            </a:r>
            <a:r>
              <a:rPr lang="en-US" sz="2600" dirty="0" smtClean="0">
                <a:latin typeface="Times New Roman"/>
                <a:cs typeface="Times New Roman"/>
              </a:rPr>
              <a:t>: returns the next tuple in the result.</a:t>
            </a:r>
          </a:p>
          <a:p>
            <a:pPr lvl="1"/>
            <a:r>
              <a:rPr lang="en-US" sz="2600" b="1" dirty="0" smtClean="0">
                <a:latin typeface="Times New Roman"/>
                <a:cs typeface="Times New Roman"/>
              </a:rPr>
              <a:t>Close</a:t>
            </a:r>
            <a:r>
              <a:rPr lang="en-US" sz="2600" dirty="0" smtClean="0">
                <a:latin typeface="Times New Roman"/>
                <a:cs typeface="Times New Roman"/>
              </a:rPr>
              <a:t>: ends the operation and frees the resources.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It enables pipelining</a:t>
            </a: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Physical 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operators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Logical operator: </a:t>
            </a:r>
            <a:r>
              <a:rPr lang="en-US" sz="2800" b="1" dirty="0" smtClean="0">
                <a:latin typeface="Times New Roman"/>
                <a:cs typeface="Times New Roman"/>
              </a:rPr>
              <a:t>selection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2600" dirty="0" smtClean="0">
                <a:latin typeface="Times New Roman"/>
                <a:cs typeface="Times New Roman"/>
              </a:rPr>
              <a:t>read </a:t>
            </a:r>
            <a:r>
              <a:rPr lang="en-US" sz="2600" dirty="0" smtClean="0">
                <a:latin typeface="Times New Roman"/>
                <a:cs typeface="Times New Roman"/>
              </a:rPr>
              <a:t>the entire or selected tuples of relation R.</a:t>
            </a:r>
          </a:p>
          <a:p>
            <a:pPr lvl="2"/>
            <a:r>
              <a:rPr lang="en-US" sz="2200" dirty="0" smtClean="0">
                <a:latin typeface="Times New Roman"/>
                <a:cs typeface="Times New Roman"/>
              </a:rPr>
              <a:t>tuples satisfy some predicate</a:t>
            </a:r>
          </a:p>
          <a:p>
            <a:r>
              <a:rPr lang="en-US" sz="2800" b="1" dirty="0" smtClean="0">
                <a:latin typeface="Times New Roman"/>
                <a:cs typeface="Times New Roman"/>
              </a:rPr>
              <a:t>Table-scan:</a:t>
            </a:r>
            <a:r>
              <a:rPr lang="en-US" sz="2800" dirty="0" smtClean="0">
                <a:latin typeface="Times New Roman"/>
                <a:cs typeface="Times New Roman"/>
              </a:rPr>
              <a:t> R resides in the secondary storage, read its blocks one by one.</a:t>
            </a:r>
          </a:p>
          <a:p>
            <a:r>
              <a:rPr lang="en-US" sz="2800" b="1" dirty="0" smtClean="0">
                <a:latin typeface="Times New Roman"/>
                <a:cs typeface="Times New Roman"/>
              </a:rPr>
              <a:t>Index-scan:</a:t>
            </a:r>
            <a:r>
              <a:rPr lang="en-US" sz="2800" dirty="0" smtClean="0">
                <a:latin typeface="Times New Roman"/>
                <a:cs typeface="Times New Roman"/>
              </a:rPr>
              <a:t> If there is an index on R, use the index to find the blocks.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m</a:t>
            </a:r>
            <a:r>
              <a:rPr lang="en-US" sz="2600" dirty="0" smtClean="0">
                <a:latin typeface="Times New Roman"/>
                <a:cs typeface="Times New Roman"/>
              </a:rPr>
              <a:t>ore efficient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Other operators for </a:t>
            </a:r>
            <a:r>
              <a:rPr lang="en-US" sz="2800" i="1" dirty="0" smtClean="0">
                <a:latin typeface="Times New Roman"/>
                <a:cs typeface="Times New Roman"/>
              </a:rPr>
              <a:t>join,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union, group by, ...</a:t>
            </a:r>
          </a:p>
          <a:p>
            <a:pPr lvl="1"/>
            <a:r>
              <a:rPr lang="en-US" b="1" dirty="0" smtClean="0">
                <a:latin typeface="Times New Roman"/>
                <a:cs typeface="Times New Roman"/>
              </a:rPr>
              <a:t>join is the most important one.</a:t>
            </a:r>
          </a:p>
          <a:p>
            <a:pPr lvl="1"/>
            <a:r>
              <a:rPr lang="en-US" b="1" dirty="0" smtClean="0">
                <a:latin typeface="Times New Roman"/>
                <a:cs typeface="Times New Roman"/>
              </a:rPr>
              <a:t>focus of our lecture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3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oth relations fit in main memory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Internal memory join algorithms</a:t>
            </a:r>
          </a:p>
          <a:p>
            <a:pPr marL="0" indent="0">
              <a:buNone/>
            </a:pPr>
            <a:endParaRPr lang="en-US" sz="2800" b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Nested-loop join: 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check for every record in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R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 and every record in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; 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time = O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(|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R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||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|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)</a:t>
            </a:r>
          </a:p>
          <a:p>
            <a:pPr marL="0" indent="0">
              <a:buNone/>
            </a:pPr>
            <a:endParaRPr lang="en-US" altLang="zh-CN" sz="2800" dirty="0">
              <a:latin typeface="Times New Roman"/>
              <a:ea typeface="宋体" charset="0"/>
              <a:cs typeface="Times New Roman"/>
            </a:endParaRPr>
          </a:p>
          <a:p>
            <a:r>
              <a:rPr lang="en-US" altLang="zh-CN" sz="2800" b="1" dirty="0">
                <a:latin typeface="Times New Roman"/>
                <a:ea typeface="宋体" charset="0"/>
                <a:cs typeface="Times New Roman"/>
              </a:rPr>
              <a:t>Sort-merge join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: sort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R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,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 followed by merging; </a:t>
            </a:r>
            <a:endParaRPr lang="en-US" altLang="zh-CN" sz="2800" dirty="0" smtClean="0">
              <a:latin typeface="Times New Roman"/>
              <a:ea typeface="宋体" charset="0"/>
              <a:cs typeface="Times New Roman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 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   time = O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(|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|*</a:t>
            </a:r>
            <a:r>
              <a:rPr lang="en-US" altLang="zh-CN" sz="2800" dirty="0" err="1">
                <a:latin typeface="Times New Roman"/>
                <a:ea typeface="宋体" charset="0"/>
                <a:cs typeface="Times New Roman"/>
              </a:rPr>
              <a:t>log|</a:t>
            </a:r>
            <a:r>
              <a:rPr lang="en-US" altLang="zh-CN" sz="2800" i="1" dirty="0" err="1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|) </a:t>
            </a:r>
            <a:r>
              <a:rPr lang="en-US" altLang="zh-CN" sz="2000" dirty="0">
                <a:latin typeface="Times New Roman"/>
                <a:ea typeface="宋体" charset="0"/>
                <a:cs typeface="Times New Roman"/>
              </a:rPr>
              <a:t>(if |R|&lt;|S|)</a:t>
            </a:r>
          </a:p>
          <a:p>
            <a:endParaRPr lang="en-US" altLang="zh-CN" sz="2800" dirty="0">
              <a:latin typeface="Times New Roman"/>
              <a:ea typeface="宋体" charset="0"/>
              <a:cs typeface="Times New Roman"/>
            </a:endParaRPr>
          </a:p>
          <a:p>
            <a:r>
              <a:rPr lang="en-US" altLang="zh-CN" sz="2800" b="1" dirty="0">
                <a:latin typeface="Times New Roman"/>
                <a:ea typeface="宋体" charset="0"/>
                <a:cs typeface="Times New Roman"/>
              </a:rPr>
              <a:t>Hash join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: build a hash table for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R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; for every record in 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, probe the hash table;  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time 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=O(|</a:t>
            </a:r>
            <a:r>
              <a:rPr lang="en-US" altLang="zh-CN" sz="2800" i="1" dirty="0">
                <a:latin typeface="Times New Roman"/>
                <a:ea typeface="宋体" charset="0"/>
                <a:cs typeface="Times New Roman"/>
              </a:rPr>
              <a:t>S</a:t>
            </a:r>
            <a:r>
              <a:rPr lang="en-US" altLang="zh-CN" sz="2800" dirty="0">
                <a:latin typeface="Times New Roman"/>
                <a:ea typeface="宋体" charset="0"/>
                <a:cs typeface="Times New Roman"/>
              </a:rPr>
              <a:t>|</a:t>
            </a:r>
            <a:r>
              <a:rPr lang="en-US" altLang="zh-CN" sz="2800" dirty="0" smtClean="0">
                <a:latin typeface="Times New Roman"/>
                <a:ea typeface="宋体" charset="0"/>
                <a:cs typeface="Times New Roman"/>
              </a:rPr>
              <a:t>)</a:t>
            </a:r>
          </a:p>
          <a:p>
            <a:endParaRPr lang="en-US" altLang="zh-CN" sz="2800" dirty="0">
              <a:latin typeface="Times New Roman"/>
              <a:ea typeface="宋体" charset="0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5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External memory join algorithms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At least one relation does not fit into main memory</a:t>
            </a:r>
          </a:p>
          <a:p>
            <a:r>
              <a:rPr lang="en-US" sz="3000" dirty="0" smtClean="0">
                <a:latin typeface="Times New Roman"/>
                <a:cs typeface="Times New Roman"/>
              </a:rPr>
              <a:t>I</a:t>
            </a:r>
            <a:r>
              <a:rPr lang="en-US" sz="3000" dirty="0">
                <a:latin typeface="Times New Roman"/>
                <a:cs typeface="Times New Roman"/>
              </a:rPr>
              <a:t>/O access is the dominant </a:t>
            </a:r>
            <a:r>
              <a:rPr lang="en-US" sz="3000" dirty="0" smtClean="0">
                <a:latin typeface="Times New Roman"/>
                <a:cs typeface="Times New Roman"/>
              </a:rPr>
              <a:t>cost</a:t>
            </a:r>
            <a:endParaRPr lang="en-US" sz="3000" dirty="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B(R): number of blocks of R.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|R</a:t>
            </a:r>
            <a:r>
              <a:rPr lang="en-US" sz="2400" dirty="0" smtClean="0">
                <a:latin typeface="Times New Roman"/>
                <a:cs typeface="Times New Roman"/>
              </a:rPr>
              <a:t>| or T(R) : </a:t>
            </a:r>
            <a:r>
              <a:rPr lang="en-US" sz="2400" dirty="0">
                <a:latin typeface="Times New Roman"/>
                <a:cs typeface="Times New Roman"/>
              </a:rPr>
              <a:t>number of tuples in R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sz="2800" dirty="0" smtClean="0">
                <a:latin typeface="Times New Roman"/>
                <a:cs typeface="Times New Roman"/>
              </a:rPr>
              <a:t>Memory requirement 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latin typeface="Times New Roman"/>
                <a:cs typeface="Times New Roman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: number of blocks that fit in main </a:t>
            </a:r>
            <a:r>
              <a:rPr lang="en-US" sz="2400" dirty="0" smtClean="0">
                <a:latin typeface="Times New Roman"/>
                <a:cs typeface="Times New Roman"/>
              </a:rPr>
              <a:t>memory</a:t>
            </a:r>
          </a:p>
          <a:p>
            <a:endParaRPr lang="en-US" sz="2800" b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Times New Roman"/>
                <a:cs typeface="Times New Roman"/>
              </a:rPr>
              <a:t>Example:</a:t>
            </a:r>
            <a:r>
              <a:rPr lang="en-US" sz="2800" dirty="0" smtClean="0">
                <a:latin typeface="Times New Roman"/>
                <a:cs typeface="Times New Roman"/>
              </a:rPr>
              <a:t> internal memory join algorithms : </a:t>
            </a:r>
            <a:r>
              <a:rPr lang="en-US" sz="2800" dirty="0">
                <a:latin typeface="Times New Roman"/>
                <a:cs typeface="Times New Roman"/>
              </a:rPr>
              <a:t>B(R</a:t>
            </a:r>
            <a:r>
              <a:rPr lang="en-US" sz="2800" dirty="0" smtClean="0">
                <a:latin typeface="Times New Roman"/>
                <a:cs typeface="Times New Roman"/>
              </a:rPr>
              <a:t>) + B(S)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We do not consider the cost of writing the </a:t>
            </a:r>
            <a:r>
              <a:rPr lang="en-US" sz="2800" dirty="0" smtClean="0">
                <a:latin typeface="Times New Roman"/>
                <a:cs typeface="Times New Roman"/>
              </a:rPr>
              <a:t>output.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The results may be pipelined and never written to disk.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6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98FA-DAFF-D740-84F6-6A9AC42176D4}" type="slidenum">
              <a:rPr lang="en-US"/>
              <a:pPr/>
              <a:t>9</a:t>
            </a:fld>
            <a:endParaRPr lang="en-US"/>
          </a:p>
          <a:p>
            <a:endParaRPr lang="en-US"/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Nested</a:t>
            </a:r>
            <a:r>
              <a:rPr lang="en-US" sz="36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-loop join of R and S </a:t>
            </a:r>
            <a:endParaRPr lang="en-US" sz="36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2700"/>
            <a:ext cx="8915400" cy="261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mes New Roman"/>
                <a:cs typeface="Times New Roman"/>
              </a:rPr>
              <a:t>For each block of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, and for </a:t>
            </a:r>
            <a:r>
              <a:rPr lang="en-US" sz="2400" dirty="0" smtClean="0">
                <a:latin typeface="Times New Roman"/>
                <a:cs typeface="Times New Roman"/>
              </a:rPr>
              <a:t>each tuple </a:t>
            </a:r>
            <a:r>
              <a:rPr lang="en-US" sz="2400" i="1" dirty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in the block: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imes New Roman"/>
                <a:cs typeface="Times New Roman"/>
              </a:rPr>
              <a:t>For each block of </a:t>
            </a:r>
            <a:r>
              <a:rPr lang="en-US" sz="2000" i="1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, and for </a:t>
            </a:r>
            <a:r>
              <a:rPr lang="en-US" sz="2000" dirty="0" smtClean="0">
                <a:latin typeface="Times New Roman"/>
                <a:cs typeface="Times New Roman"/>
              </a:rPr>
              <a:t>each tuple </a:t>
            </a:r>
            <a:r>
              <a:rPr lang="en-US" sz="2000" i="1" dirty="0">
                <a:latin typeface="Times New Roman"/>
                <a:cs typeface="Times New Roman"/>
              </a:rPr>
              <a:t>s </a:t>
            </a:r>
            <a:r>
              <a:rPr lang="en-US" sz="2000" dirty="0">
                <a:latin typeface="Times New Roman"/>
                <a:cs typeface="Times New Roman"/>
              </a:rPr>
              <a:t>in the block: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Output </a:t>
            </a:r>
            <a:r>
              <a:rPr lang="en-US" sz="1800" i="1" dirty="0" err="1">
                <a:latin typeface="Times New Roman"/>
                <a:cs typeface="Times New Roman"/>
              </a:rPr>
              <a:t>rs</a:t>
            </a:r>
            <a:r>
              <a:rPr lang="en-US" sz="1800" i="1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if </a:t>
            </a:r>
            <a:r>
              <a:rPr lang="en-US" sz="1800" dirty="0" smtClean="0">
                <a:latin typeface="Times New Roman"/>
                <a:cs typeface="Times New Roman"/>
              </a:rPr>
              <a:t>join condition evaluates </a:t>
            </a:r>
            <a:r>
              <a:rPr lang="en-US" sz="1800" dirty="0">
                <a:latin typeface="Times New Roman"/>
                <a:cs typeface="Times New Roman"/>
              </a:rPr>
              <a:t>to true over </a:t>
            </a:r>
            <a:r>
              <a:rPr lang="en-US" sz="1800" i="1" dirty="0">
                <a:latin typeface="Times New Roman"/>
                <a:cs typeface="Times New Roman"/>
              </a:rPr>
              <a:t>r </a:t>
            </a:r>
            <a:r>
              <a:rPr lang="en-US" sz="1800" dirty="0">
                <a:latin typeface="Times New Roman"/>
                <a:cs typeface="Times New Roman"/>
              </a:rPr>
              <a:t>and </a:t>
            </a:r>
            <a:r>
              <a:rPr lang="en-US" sz="1800" i="1" dirty="0" smtClean="0">
                <a:latin typeface="Times New Roman"/>
                <a:cs typeface="Times New Roman"/>
              </a:rPr>
              <a:t>s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1800" i="1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i="1" dirty="0" smtClean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is called the outer table;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is called the inner </a:t>
            </a:r>
            <a:r>
              <a:rPr lang="en-US" sz="2400" dirty="0" smtClean="0">
                <a:latin typeface="Times New Roman"/>
                <a:cs typeface="Times New Roman"/>
              </a:rPr>
              <a:t>table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cost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) + |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| ·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Times New Roman"/>
                <a:cs typeface="Times New Roman"/>
              </a:rPr>
              <a:t>Memory </a:t>
            </a:r>
            <a:r>
              <a:rPr lang="en-US" sz="2400" b="1" dirty="0">
                <a:latin typeface="Times New Roman"/>
                <a:cs typeface="Times New Roman"/>
              </a:rPr>
              <a:t>requirement</a:t>
            </a:r>
            <a:r>
              <a:rPr lang="en-US" sz="2400" dirty="0">
                <a:latin typeface="Times New Roman"/>
                <a:cs typeface="Times New Roman"/>
              </a:rPr>
              <a:t>: 4 </a:t>
            </a:r>
            <a:r>
              <a:rPr lang="en-US" sz="2400" dirty="0" smtClean="0">
                <a:latin typeface="Times New Roman"/>
                <a:cs typeface="Times New Roman"/>
              </a:rPr>
              <a:t>(if </a:t>
            </a:r>
            <a:r>
              <a:rPr lang="en-US" sz="2400" i="1" dirty="0" smtClean="0">
                <a:latin typeface="Times New Roman"/>
                <a:cs typeface="Times New Roman"/>
              </a:rPr>
              <a:t>double buffering</a:t>
            </a:r>
            <a:r>
              <a:rPr lang="en-US" sz="2400" dirty="0" smtClean="0">
                <a:latin typeface="Times New Roman"/>
                <a:cs typeface="Times New Roman"/>
              </a:rPr>
              <a:t> is used)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281033" name="Rectangle 9"/>
          <p:cNvSpPr>
            <a:spLocks noChangeArrowheads="1"/>
          </p:cNvSpPr>
          <p:nvPr/>
        </p:nvSpPr>
        <p:spPr bwMode="auto">
          <a:xfrm>
            <a:off x="228600" y="3771900"/>
            <a:ext cx="89154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 block</a:t>
            </a:r>
            <a:r>
              <a:rPr lang="en-US" sz="2400" dirty="0">
                <a:latin typeface="Times New Roman"/>
                <a:cs typeface="Times New Roman"/>
              </a:rPr>
              <a:t>-based nested-loop </a:t>
            </a:r>
            <a:r>
              <a:rPr lang="en-US" sz="2400" dirty="0" smtClean="0">
                <a:latin typeface="Times New Roman"/>
                <a:cs typeface="Times New Roman"/>
              </a:rPr>
              <a:t>join</a:t>
            </a:r>
            <a:endParaRPr lang="en-US" sz="2400" dirty="0">
              <a:latin typeface="Times New Roman"/>
              <a:cs typeface="Times New Roman"/>
            </a:endParaRPr>
          </a:p>
          <a:p>
            <a:pPr lvl="1" algn="l"/>
            <a:r>
              <a:rPr lang="en-US" sz="2400" dirty="0">
                <a:latin typeface="Times New Roman"/>
                <a:cs typeface="Times New Roman"/>
              </a:rPr>
              <a:t>-  For each block of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, and for each block of </a:t>
            </a:r>
            <a:r>
              <a:rPr lang="en-US" sz="2400" i="1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lvl="1" algn="l"/>
            <a:r>
              <a:rPr lang="en-US" sz="2400" dirty="0">
                <a:latin typeface="Times New Roman"/>
                <a:cs typeface="Times New Roman"/>
              </a:rPr>
              <a:t>       For each </a:t>
            </a:r>
            <a:r>
              <a:rPr lang="en-US" sz="2400" i="1" dirty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in the </a:t>
            </a:r>
            <a:r>
              <a:rPr lang="en-US" sz="2400" i="1" dirty="0">
                <a:latin typeface="Times New Roman"/>
                <a:cs typeface="Times New Roman"/>
              </a:rPr>
              <a:t>R </a:t>
            </a:r>
            <a:r>
              <a:rPr lang="en-US" sz="2400" dirty="0">
                <a:latin typeface="Times New Roman"/>
                <a:cs typeface="Times New Roman"/>
              </a:rPr>
              <a:t>block, and for each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in the </a:t>
            </a:r>
            <a:r>
              <a:rPr lang="en-US" sz="2400" i="1" dirty="0">
                <a:latin typeface="Times New Roman"/>
                <a:cs typeface="Times New Roman"/>
              </a:rPr>
              <a:t>S </a:t>
            </a:r>
            <a:r>
              <a:rPr lang="en-US" sz="2400" dirty="0">
                <a:latin typeface="Times New Roman"/>
                <a:cs typeface="Times New Roman"/>
              </a:rPr>
              <a:t>block: …</a:t>
            </a:r>
          </a:p>
          <a:p>
            <a:pPr lvl="1" algn="l">
              <a:buFontTx/>
              <a:buChar char="-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cost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) +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) ·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Times New Roman"/>
                <a:cs typeface="Times New Roman"/>
              </a:rPr>
              <a:t>Memory </a:t>
            </a:r>
            <a:r>
              <a:rPr lang="en-US" sz="2400" b="1" dirty="0">
                <a:latin typeface="Times New Roman"/>
                <a:cs typeface="Times New Roman"/>
              </a:rPr>
              <a:t>requirement: </a:t>
            </a:r>
            <a:r>
              <a:rPr lang="en-US" sz="2400" dirty="0">
                <a:latin typeface="Times New Roman"/>
                <a:cs typeface="Times New Roman"/>
              </a:rPr>
              <a:t>4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>
                <a:latin typeface="Times New Roman"/>
                <a:cs typeface="Times New Roman"/>
              </a:rPr>
              <a:t>double buffering</a:t>
            </a:r>
            <a:r>
              <a:rPr lang="en-US" sz="2400" dirty="0">
                <a:latin typeface="Times New Roman"/>
                <a:cs typeface="Times New Roman"/>
              </a:rPr>
              <a:t> is used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lvl="1" algn="l"/>
            <a:endParaRPr lang="en-US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0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12500</TotalTime>
  <Words>2354</Words>
  <Application>Microsoft Macintosh PowerPoint</Application>
  <PresentationFormat>On-screen Show (4:3)</PresentationFormat>
  <Paragraphs>472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CS 540  Database Management Systems</vt:lpstr>
      <vt:lpstr>DBMS Architecture</vt:lpstr>
      <vt:lpstr>Query Execution Plans</vt:lpstr>
      <vt:lpstr>Logical versus physical operators</vt:lpstr>
      <vt:lpstr>Communication between operators:   iterator model</vt:lpstr>
      <vt:lpstr>Physical operators</vt:lpstr>
      <vt:lpstr>Both relations fit in main memory</vt:lpstr>
      <vt:lpstr>External memory join algorithms</vt:lpstr>
      <vt:lpstr>Nested-loop join of R and S </vt:lpstr>
      <vt:lpstr>Improving nested-loop join</vt:lpstr>
      <vt:lpstr>Index-based (zig-zag) join</vt:lpstr>
      <vt:lpstr>Two Pass, multi-way merge sort</vt:lpstr>
      <vt:lpstr>Two Pass, multi-way merge sort</vt:lpstr>
      <vt:lpstr>Two pass, multi-way merge Sort</vt:lpstr>
      <vt:lpstr>General multi-way merge sort</vt:lpstr>
      <vt:lpstr>Example of general multi-way merge sort</vt:lpstr>
      <vt:lpstr>Analysis of multi-way merge sort </vt:lpstr>
      <vt:lpstr>Sort-merge join algorithm</vt:lpstr>
      <vt:lpstr>Optimized sort-merge join algorithm</vt:lpstr>
      <vt:lpstr>Optimized sort-merge join algorithm</vt:lpstr>
      <vt:lpstr>Hash join algorithm</vt:lpstr>
      <vt:lpstr>(Partitioned) Hash join or R and S</vt:lpstr>
      <vt:lpstr>Hash Join</vt:lpstr>
      <vt:lpstr>Hash join</vt:lpstr>
      <vt:lpstr>Hybrid Hash join</vt:lpstr>
      <vt:lpstr>Handle partition overflow</vt:lpstr>
      <vt:lpstr>Hash-based versus sort-based join</vt:lpstr>
      <vt:lpstr>Duality of Sort and Hash</vt:lpstr>
      <vt:lpstr>What you should know</vt:lpstr>
      <vt:lpstr>Carry Away Messages</vt:lpstr>
    </vt:vector>
  </TitlesOfParts>
  <Company>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Arash</cp:lastModifiedBy>
  <cp:revision>2003</cp:revision>
  <dcterms:created xsi:type="dcterms:W3CDTF">2013-01-08T05:44:03Z</dcterms:created>
  <dcterms:modified xsi:type="dcterms:W3CDTF">2015-01-29T23:28:37Z</dcterms:modified>
</cp:coreProperties>
</file>