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69" r:id="rId3"/>
    <p:sldId id="291" r:id="rId4"/>
    <p:sldId id="391" r:id="rId5"/>
    <p:sldId id="376" r:id="rId6"/>
    <p:sldId id="303" r:id="rId7"/>
    <p:sldId id="375" r:id="rId8"/>
    <p:sldId id="377" r:id="rId9"/>
    <p:sldId id="379" r:id="rId10"/>
    <p:sldId id="382" r:id="rId11"/>
    <p:sldId id="383" r:id="rId12"/>
    <p:sldId id="385" r:id="rId13"/>
    <p:sldId id="392" r:id="rId14"/>
    <p:sldId id="323" r:id="rId15"/>
    <p:sldId id="336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89" r:id="rId26"/>
    <p:sldId id="39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119" autoAdjust="0"/>
  </p:normalViewPr>
  <p:slideViewPr>
    <p:cSldViewPr snapToGrid="0" snapToObjects="1">
      <p:cViewPr>
        <p:scale>
          <a:sx n="75" d="100"/>
          <a:sy n="75" d="100"/>
        </p:scale>
        <p:origin x="-2048" y="-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A1BF9-2932-8F4D-A59D-4231A91E0085}" type="datetime1">
              <a:rPr lang="en-US" smtClean="0"/>
              <a:t>2/3/15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FE14A-1074-A34B-800A-DE92F53AE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869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EB973-686E-4849-98BB-5005EDAF8BFF}" type="datetime1">
              <a:rPr lang="en-US" smtClean="0"/>
              <a:t>2/3/15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87C6C-B76E-2147-B0EC-0D204502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228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79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latin typeface="Times New Roman" charset="0"/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5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8E45-4DDD-384C-B161-61AA6CFC19F0}" type="datetime1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1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C9CD-7A53-A446-90DB-45ED5CE5C1C4}" type="datetime1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8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5B31-0B64-0542-BFD8-AC4A9DCCF3A4}" type="datetime1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6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7A1E-D13D-8741-A0A0-000A27443570}" type="datetime1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C43E-CFA5-6240-A748-1201D9C616D5}" type="datetime1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1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0D5B-6D0F-F64C-9AD0-A8955E0D78D7}" type="datetime1">
              <a:rPr lang="en-US" smtClean="0"/>
              <a:t>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6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0351-52D2-DC47-8B46-5659CAF683CC}" type="datetime1">
              <a:rPr lang="en-US" smtClean="0"/>
              <a:t>2/3/15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E44F-2E0D-DE43-9642-0AFA5ED1CF1B}" type="datetime1">
              <a:rPr lang="en-US" smtClean="0"/>
              <a:t>2/3/15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DB53-5E32-FA47-9222-BB5D700DBAC2}" type="datetime1">
              <a:rPr lang="en-US" smtClean="0"/>
              <a:t>2/3/15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9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C827-3E75-D44D-A71D-AE794004AF73}" type="datetime1">
              <a:rPr lang="en-US" smtClean="0"/>
              <a:t>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4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C5EF-571B-8049-B5F0-AE46AB196ED2}" type="datetime1">
              <a:rPr lang="en-US" smtClean="0"/>
              <a:t>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0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7212F-9810-E942-AD23-409CC200A76B}" type="datetime1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/>
                <a:cs typeface="Times New Roman"/>
              </a:rPr>
              <a:t>CS 540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Times New Roman"/>
                <a:cs typeface="Times New Roman"/>
              </a:rPr>
              <a:t>Database Management Systems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472" y="3886200"/>
            <a:ext cx="7847600" cy="1752600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Lecture </a:t>
            </a:r>
            <a:r>
              <a:rPr lang="en-US" dirty="0" smtClean="0">
                <a:latin typeface="Times New Roman"/>
                <a:cs typeface="Times New Roman"/>
              </a:rPr>
              <a:t>8: Query Optimization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9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E5188EA-1984-0442-B518-98EAF7584EE4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837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Output size estimation: selection</a:t>
            </a:r>
            <a:endParaRPr lang="en-US" sz="3600" dirty="0">
              <a:solidFill>
                <a:srgbClr val="00009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1376"/>
            <a:ext cx="8229600" cy="489478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For relation R(A, B)</a:t>
            </a:r>
          </a:p>
          <a:p>
            <a:pPr lvl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S = </a:t>
            </a:r>
            <a:r>
              <a:rPr lang="en-US" dirty="0" err="1">
                <a:latin typeface="Symbol" charset="0"/>
                <a:ea typeface="ＭＳ Ｐゴシック" charset="0"/>
                <a:cs typeface="ＭＳ Ｐゴシック" charset="0"/>
              </a:rPr>
              <a:t>s</a:t>
            </a:r>
            <a:r>
              <a:rPr lang="en-US" baseline="-25000" dirty="0" err="1">
                <a:latin typeface="Times New Roman" charset="0"/>
                <a:ea typeface="ＭＳ Ｐゴシック" charset="0"/>
                <a:cs typeface="ＭＳ Ｐゴシック" charset="0"/>
              </a:rPr>
              <a:t>A</a:t>
            </a:r>
            <a:r>
              <a:rPr lang="en-US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=a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R)</a:t>
            </a:r>
          </a:p>
          <a:p>
            <a:pPr lvl="2"/>
            <a:r>
              <a:rPr lang="en-US" sz="2000" dirty="0">
                <a:latin typeface="Times New Roman" charset="0"/>
                <a:ea typeface="ＭＳ Ｐゴシック" charset="0"/>
              </a:rPr>
              <a:t>N</a:t>
            </a:r>
            <a:r>
              <a:rPr lang="en-US" sz="2000" dirty="0" smtClean="0">
                <a:latin typeface="Times New Roman" charset="0"/>
                <a:ea typeface="ＭＳ Ｐゴシック" charset="0"/>
              </a:rPr>
              <a:t>CARD</a:t>
            </a:r>
            <a:r>
              <a:rPr lang="en-US" sz="2000" dirty="0" smtClean="0">
                <a:latin typeface="Times New Roman" charset="0"/>
                <a:ea typeface="ＭＳ Ｐゴシック" charset="0"/>
              </a:rPr>
              <a:t>(S) ranges from 0 to NCARD(R) – ICARD(R,A) + 1</a:t>
            </a:r>
          </a:p>
          <a:p>
            <a:pPr lvl="2"/>
            <a:r>
              <a:rPr lang="en-US" sz="2000" dirty="0" smtClean="0">
                <a:latin typeface="Times New Roman" charset="0"/>
                <a:ea typeface="ＭＳ Ｐゴシック" charset="0"/>
              </a:rPr>
              <a:t>consider </a:t>
            </a:r>
            <a:r>
              <a:rPr lang="en-US" sz="2000" dirty="0" smtClean="0">
                <a:latin typeface="Times New Roman" charset="0"/>
                <a:ea typeface="ＭＳ Ｐゴシック" charset="0"/>
              </a:rPr>
              <a:t>its mean: </a:t>
            </a:r>
            <a:r>
              <a:rPr lang="en-US" sz="2000" dirty="0">
                <a:latin typeface="Times New Roman" charset="0"/>
                <a:ea typeface="ＭＳ Ｐゴシック" charset="0"/>
              </a:rPr>
              <a:t>NCARD (</a:t>
            </a:r>
            <a:r>
              <a:rPr lang="en-US" sz="2000" dirty="0" smtClean="0">
                <a:latin typeface="Times New Roman" charset="0"/>
                <a:ea typeface="ＭＳ Ｐゴシック" charset="0"/>
              </a:rPr>
              <a:t>S) </a:t>
            </a:r>
            <a:r>
              <a:rPr lang="en-US" sz="2000" dirty="0">
                <a:latin typeface="Times New Roman" charset="0"/>
                <a:ea typeface="ＭＳ Ｐゴシック" charset="0"/>
              </a:rPr>
              <a:t>= </a:t>
            </a:r>
            <a:r>
              <a:rPr lang="en-US" sz="2000" dirty="0" smtClean="0">
                <a:latin typeface="Times New Roman" charset="0"/>
                <a:ea typeface="ＭＳ Ｐゴシック" charset="0"/>
              </a:rPr>
              <a:t>NCARD(</a:t>
            </a:r>
            <a:r>
              <a:rPr lang="en-US" sz="2000" dirty="0">
                <a:latin typeface="Times New Roman" charset="0"/>
                <a:ea typeface="ＭＳ Ｐゴシック" charset="0"/>
              </a:rPr>
              <a:t>R</a:t>
            </a:r>
            <a:r>
              <a:rPr lang="en-US" sz="2000" dirty="0" smtClean="0">
                <a:latin typeface="Times New Roman" charset="0"/>
                <a:ea typeface="ＭＳ Ｐゴシック" charset="0"/>
              </a:rPr>
              <a:t>) </a:t>
            </a:r>
            <a:r>
              <a:rPr lang="en-US" sz="2000" dirty="0">
                <a:latin typeface="Times New Roman" charset="0"/>
                <a:ea typeface="ＭＳ Ｐゴシック" charset="0"/>
              </a:rPr>
              <a:t>/ ICARD (</a:t>
            </a:r>
            <a:r>
              <a:rPr lang="en-US" sz="2000" dirty="0">
                <a:latin typeface="Times New Roman" charset="0"/>
                <a:ea typeface="ＭＳ Ｐゴシック" charset="0"/>
              </a:rPr>
              <a:t>R,A)</a:t>
            </a:r>
          </a:p>
          <a:p>
            <a:pPr lvl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S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= </a:t>
            </a:r>
            <a:r>
              <a:rPr lang="en-US" dirty="0" err="1">
                <a:latin typeface="Symbol" charset="0"/>
                <a:ea typeface="ＭＳ Ｐゴシック" charset="0"/>
                <a:cs typeface="ＭＳ Ｐゴシック" charset="0"/>
              </a:rPr>
              <a:t>s</a:t>
            </a:r>
            <a:r>
              <a:rPr lang="en-US" baseline="-25000" dirty="0" err="1">
                <a:latin typeface="Times New Roman" charset="0"/>
                <a:ea typeface="ＭＳ Ｐゴシック" charset="0"/>
                <a:cs typeface="ＭＳ Ｐゴシック" charset="0"/>
              </a:rPr>
              <a:t>A</a:t>
            </a:r>
            <a:r>
              <a:rPr lang="en-US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&lt;a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R)</a:t>
            </a:r>
          </a:p>
          <a:p>
            <a:pPr lvl="2"/>
            <a:r>
              <a:rPr lang="en-US" sz="2000" dirty="0" smtClean="0">
                <a:latin typeface="Times New Roman" charset="0"/>
                <a:ea typeface="ＭＳ Ｐゴシック" charset="0"/>
              </a:rPr>
              <a:t>NCARD(S) </a:t>
            </a:r>
            <a:r>
              <a:rPr lang="en-US" sz="2000" dirty="0">
                <a:latin typeface="Times New Roman" charset="0"/>
                <a:ea typeface="ＭＳ Ｐゴシック" charset="0"/>
              </a:rPr>
              <a:t>=  NCARD (R</a:t>
            </a:r>
            <a:r>
              <a:rPr lang="en-US" sz="2000" dirty="0" smtClean="0">
                <a:latin typeface="Times New Roman" charset="0"/>
                <a:ea typeface="ＭＳ Ｐゴシック" charset="0"/>
              </a:rPr>
              <a:t>) * (max(A) - a) / (max(A) – min(A))</a:t>
            </a:r>
            <a:endParaRPr lang="en-US" sz="2000" dirty="0" smtClean="0">
              <a:latin typeface="Times New Roman" charset="0"/>
              <a:ea typeface="ＭＳ Ｐゴシック" charset="0"/>
            </a:endParaRPr>
          </a:p>
          <a:p>
            <a:pPr lvl="2"/>
            <a:r>
              <a:rPr lang="en-US" dirty="0" smtClean="0">
                <a:latin typeface="Times New Roman" charset="0"/>
                <a:ea typeface="ＭＳ Ｐゴシック" charset="0"/>
              </a:rPr>
              <a:t>If not athematic  use magic number</a:t>
            </a:r>
          </a:p>
          <a:p>
            <a:pPr lvl="3"/>
            <a:r>
              <a:rPr lang="en-US" dirty="0" smtClean="0">
                <a:latin typeface="Times New Roman" charset="0"/>
                <a:ea typeface="ＭＳ Ｐゴシック" charset="0"/>
              </a:rPr>
              <a:t> NCARD(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S) </a:t>
            </a:r>
            <a:r>
              <a:rPr lang="en-US" dirty="0">
                <a:latin typeface="Times New Roman" charset="0"/>
                <a:ea typeface="ＭＳ Ｐゴシック" charset="0"/>
              </a:rPr>
              <a:t>= </a:t>
            </a:r>
            <a:r>
              <a:rPr lang="en-US" dirty="0">
                <a:latin typeface="Times New Roman" charset="0"/>
                <a:ea typeface="ＭＳ Ｐゴシック" charset="0"/>
              </a:rPr>
              <a:t>NCARD (</a:t>
            </a:r>
            <a:r>
              <a:rPr lang="en-US" dirty="0">
                <a:latin typeface="Times New Roman" charset="0"/>
                <a:ea typeface="ＭＳ Ｐゴシック" charset="0"/>
              </a:rPr>
              <a:t>R)/3</a:t>
            </a:r>
          </a:p>
          <a:p>
            <a:pPr lvl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S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= </a:t>
            </a:r>
            <a:r>
              <a:rPr lang="en-US" dirty="0" smtClean="0">
                <a:latin typeface="Symbol" charset="0"/>
                <a:ea typeface="ＭＳ Ｐゴシック" charset="0"/>
                <a:cs typeface="ＭＳ Ｐゴシック" charset="0"/>
              </a:rPr>
              <a:t>s </a:t>
            </a:r>
            <a:r>
              <a:rPr lang="en-US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b &lt;A</a:t>
            </a:r>
            <a:r>
              <a:rPr lang="en-US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&lt;a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R)</a:t>
            </a:r>
          </a:p>
          <a:p>
            <a:pPr lvl="2"/>
            <a:r>
              <a:rPr lang="en-US" sz="2000" dirty="0">
                <a:latin typeface="Times New Roman" charset="0"/>
                <a:ea typeface="ＭＳ Ｐゴシック" charset="0"/>
              </a:rPr>
              <a:t>NCARD(S) =  NCARD (R) * </a:t>
            </a:r>
            <a:r>
              <a:rPr lang="en-US" sz="2000" dirty="0" smtClean="0">
                <a:latin typeface="Times New Roman" charset="0"/>
                <a:ea typeface="ＭＳ Ｐゴシック" charset="0"/>
              </a:rPr>
              <a:t>(a </a:t>
            </a:r>
            <a:r>
              <a:rPr lang="en-US" sz="2000" dirty="0">
                <a:latin typeface="Times New Roman" charset="0"/>
                <a:ea typeface="ＭＳ Ｐゴシック" charset="0"/>
              </a:rPr>
              <a:t>- </a:t>
            </a:r>
            <a:r>
              <a:rPr lang="en-US" sz="2000" dirty="0" smtClean="0">
                <a:latin typeface="Times New Roman" charset="0"/>
                <a:ea typeface="ＭＳ Ｐゴシック" charset="0"/>
              </a:rPr>
              <a:t>b) </a:t>
            </a:r>
            <a:r>
              <a:rPr lang="en-US" sz="2000" dirty="0">
                <a:latin typeface="Times New Roman" charset="0"/>
                <a:ea typeface="ＭＳ Ｐゴシック" charset="0"/>
              </a:rPr>
              <a:t>/ (max(A) – min(A)</a:t>
            </a:r>
            <a:r>
              <a:rPr lang="en-US" sz="2000" dirty="0" smtClean="0">
                <a:latin typeface="Times New Roman" charset="0"/>
                <a:ea typeface="ＭＳ Ｐゴシック" charset="0"/>
              </a:rPr>
              <a:t>)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</a:rPr>
              <a:t>If not athematic  use magic number</a:t>
            </a:r>
          </a:p>
          <a:p>
            <a:pPr lvl="3"/>
            <a:r>
              <a:rPr lang="en-US" dirty="0">
                <a:latin typeface="Times New Roman" charset="0"/>
                <a:ea typeface="ＭＳ Ｐゴシック" charset="0"/>
              </a:rPr>
              <a:t> NCARD(S) = NCARD (R)/3</a:t>
            </a:r>
          </a:p>
          <a:p>
            <a:pPr lvl="2"/>
            <a:endParaRPr lang="en-US" sz="2000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953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E5188EA-1984-0442-B518-98EAF7584EE4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837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Output size estimation: selection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1376"/>
            <a:ext cx="8229600" cy="4894788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S = </a:t>
            </a:r>
            <a:r>
              <a:rPr lang="en-US" sz="2800" dirty="0" err="1" smtClean="0">
                <a:latin typeface="Symbo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800" baseline="-25000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800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=1 AND B&lt;10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R)</a:t>
            </a:r>
            <a:endParaRPr lang="en-US" sz="2800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multiply 1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/ICARD(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R,A) for 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equality and 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1/3 for inequality</a:t>
            </a:r>
          </a:p>
          <a:p>
            <a:pPr lvl="1"/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NCARD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R) = 10,000, 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ICARD(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R,A) = 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50</a:t>
            </a:r>
            <a:endParaRPr lang="en-US" sz="2400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T(S) = 10000 / (50 * 3) = 66</a:t>
            </a:r>
          </a:p>
          <a:p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S = </a:t>
            </a:r>
            <a:r>
              <a:rPr lang="en-US" sz="2800" dirty="0" err="1">
                <a:latin typeface="Symbo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800" baseline="-25000" dirty="0" err="1">
                <a:latin typeface="Times New Roman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800" baseline="-25000" dirty="0">
                <a:latin typeface="Times New Roman" charset="0"/>
                <a:ea typeface="ＭＳ Ｐゴシック" charset="0"/>
                <a:cs typeface="ＭＳ Ｐゴシック" charset="0"/>
              </a:rPr>
              <a:t>=1 </a:t>
            </a:r>
            <a:r>
              <a:rPr lang="en-US" sz="2800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2800" baseline="-25000" dirty="0">
                <a:latin typeface="Times New Roman" charset="0"/>
                <a:ea typeface="ＭＳ Ｐゴシック" charset="0"/>
                <a:cs typeface="ＭＳ Ｐゴシック" charset="0"/>
              </a:rPr>
              <a:t>B&lt;10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(R)</a:t>
            </a:r>
          </a:p>
          <a:p>
            <a:pPr lvl="1"/>
            <a:r>
              <a:rPr lang="en-US" sz="2600" dirty="0" smtClean="0">
                <a:latin typeface="Times New Roman" charset="0"/>
                <a:ea typeface="ＭＳ Ｐゴシック" charset="0"/>
                <a:cs typeface="ＭＳ Ｐゴシック" charset="0"/>
              </a:rPr>
              <a:t>sum of estimates of predicates minus their product</a:t>
            </a:r>
          </a:p>
          <a:p>
            <a:pPr lvl="1"/>
            <a:r>
              <a:rPr lang="en-US" sz="2600" dirty="0" smtClean="0">
                <a:latin typeface="Times New Roman" charset="0"/>
                <a:ea typeface="ＭＳ Ｐゴシック" charset="0"/>
                <a:cs typeface="ＭＳ Ｐゴシック" charset="0"/>
              </a:rPr>
              <a:t>NCARD(</a:t>
            </a:r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R) = 10,000, </a:t>
            </a:r>
            <a:r>
              <a:rPr lang="en-US" sz="2600" dirty="0" smtClean="0">
                <a:latin typeface="Times New Roman" charset="0"/>
                <a:ea typeface="ＭＳ Ｐゴシック" charset="0"/>
                <a:cs typeface="ＭＳ Ｐゴシック" charset="0"/>
              </a:rPr>
              <a:t>ICARD(</a:t>
            </a:r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R,A) = </a:t>
            </a:r>
            <a:r>
              <a:rPr lang="en-US" sz="2600" dirty="0" smtClean="0">
                <a:latin typeface="Times New Roman" charset="0"/>
                <a:ea typeface="ＭＳ Ｐゴシック" charset="0"/>
                <a:cs typeface="ＭＳ Ｐゴシック" charset="0"/>
              </a:rPr>
              <a:t>50</a:t>
            </a:r>
          </a:p>
          <a:p>
            <a:pPr lvl="1"/>
            <a:r>
              <a:rPr lang="en-US" sz="2600" dirty="0" smtClean="0">
                <a:latin typeface="Times New Roman" charset="0"/>
                <a:ea typeface="ＭＳ Ｐゴシック" charset="0"/>
                <a:cs typeface="ＭＳ Ｐゴシック" charset="0"/>
              </a:rPr>
              <a:t>NCARD(</a:t>
            </a:r>
            <a:r>
              <a:rPr lang="en-US" sz="2600" dirty="0" smtClean="0">
                <a:latin typeface="Times New Roman" charset="0"/>
                <a:ea typeface="ＭＳ Ｐゴシック" charset="0"/>
                <a:cs typeface="ＭＳ Ｐゴシック" charset="0"/>
              </a:rPr>
              <a:t>S) = 200 + 3333 – 66 = 3467</a:t>
            </a:r>
            <a:endParaRPr lang="en-US" sz="26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457200" lvl="1" indent="0">
              <a:buNone/>
            </a:pPr>
            <a:endParaRPr lang="en-US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442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96794DA-9D74-8341-90A4-E4C5C7BC5BFB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870" y="990600"/>
            <a:ext cx="8686799" cy="5410200"/>
          </a:xfrm>
        </p:spPr>
        <p:txBody>
          <a:bodyPr>
            <a:normAutofit/>
          </a:bodyPr>
          <a:lstStyle/>
          <a:p>
            <a:r>
              <a:rPr lang="en-US" sz="2600" i="1" dirty="0" smtClean="0">
                <a:latin typeface="Times New Roman" charset="0"/>
                <a:ea typeface="ＭＳ Ｐゴシック" charset="0"/>
                <a:cs typeface="ＭＳ Ｐゴシック" charset="0"/>
              </a:rPr>
              <a:t>Containment </a:t>
            </a:r>
            <a:r>
              <a:rPr lang="en-US" sz="2600" i="1" dirty="0">
                <a:latin typeface="Times New Roman" charset="0"/>
                <a:ea typeface="ＭＳ Ｐゴシック" charset="0"/>
                <a:cs typeface="ＭＳ Ｐゴシック" charset="0"/>
              </a:rPr>
              <a:t>of </a:t>
            </a:r>
            <a:r>
              <a:rPr lang="en-US" sz="2600" i="1" dirty="0" smtClean="0">
                <a:latin typeface="Times New Roman" charset="0"/>
                <a:ea typeface="ＭＳ Ｐゴシック" charset="0"/>
                <a:cs typeface="ＭＳ Ｐゴシック" charset="0"/>
              </a:rPr>
              <a:t>values</a:t>
            </a:r>
            <a:r>
              <a:rPr lang="en-US" sz="2600" dirty="0" smtClean="0">
                <a:latin typeface="Times New Roman" charset="0"/>
                <a:ea typeface="ＭＳ Ｐゴシック" charset="0"/>
                <a:cs typeface="ＭＳ Ｐゴシック" charset="0"/>
              </a:rPr>
              <a:t> assumption</a:t>
            </a:r>
            <a:endParaRPr lang="en-US" sz="2600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charset="0"/>
                <a:ea typeface="ＭＳ Ｐゴシック" charset="0"/>
                <a:cs typeface="ＭＳ Ｐゴシック" charset="0"/>
              </a:rPr>
              <a:t> I</a:t>
            </a:r>
            <a:r>
              <a:rPr lang="en-US" sz="2200" dirty="0" smtClean="0">
                <a:latin typeface="Times New Roman" charset="0"/>
                <a:ea typeface="ＭＳ Ｐゴシック" charset="0"/>
                <a:cs typeface="ＭＳ Ｐゴシック" charset="0"/>
              </a:rPr>
              <a:t>CARD</a:t>
            </a:r>
            <a:r>
              <a:rPr lang="en-US" sz="2200" dirty="0" smtClean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200" dirty="0" smtClean="0">
                <a:latin typeface="Times New Roman" charset="0"/>
                <a:ea typeface="ＭＳ Ｐゴシック" charset="0"/>
                <a:cs typeface="ＭＳ Ｐゴシック" charset="0"/>
              </a:rPr>
              <a:t>S,</a:t>
            </a:r>
            <a:r>
              <a:rPr lang="en-US" sz="2200" dirty="0">
                <a:latin typeface="Times New Roman" charset="0"/>
                <a:ea typeface="ＭＳ Ｐゴシック" charset="0"/>
                <a:cs typeface="ＭＳ Ｐゴシック" charset="0"/>
              </a:rPr>
              <a:t>A) &lt;= </a:t>
            </a:r>
            <a:r>
              <a:rPr lang="en-US" sz="2200" dirty="0">
                <a:latin typeface="Times New Roman" charset="0"/>
                <a:ea typeface="ＭＳ Ｐゴシック" charset="0"/>
                <a:cs typeface="ＭＳ Ｐゴシック" charset="0"/>
              </a:rPr>
              <a:t>ICARD (</a:t>
            </a:r>
            <a:r>
              <a:rPr lang="en-US" sz="2200" dirty="0" smtClean="0">
                <a:latin typeface="Times New Roman" charset="0"/>
                <a:ea typeface="ＭＳ Ｐゴシック" charset="0"/>
                <a:cs typeface="ＭＳ Ｐゴシック" charset="0"/>
              </a:rPr>
              <a:t>R,</a:t>
            </a:r>
            <a:r>
              <a:rPr lang="en-US" sz="2200" dirty="0">
                <a:latin typeface="Times New Roman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200" dirty="0" smtClean="0">
                <a:latin typeface="Times New Roman" charset="0"/>
                <a:ea typeface="ＭＳ Ｐゴシック" charset="0"/>
                <a:cs typeface="ＭＳ Ｐゴシック" charset="0"/>
              </a:rPr>
              <a:t>): A </a:t>
            </a:r>
            <a:r>
              <a:rPr lang="en-US" sz="2200" dirty="0">
                <a:latin typeface="Times New Roman" charset="0"/>
                <a:ea typeface="ＭＳ Ｐゴシック" charset="0"/>
                <a:cs typeface="ＭＳ Ｐゴシック" charset="0"/>
              </a:rPr>
              <a:t>values </a:t>
            </a:r>
            <a:r>
              <a:rPr lang="en-US" sz="2200" dirty="0" smtClean="0">
                <a:latin typeface="Times New Roman" charset="0"/>
                <a:ea typeface="ＭＳ Ｐゴシック" charset="0"/>
                <a:cs typeface="ＭＳ Ｐゴシック" charset="0"/>
              </a:rPr>
              <a:t>in S </a:t>
            </a:r>
            <a:r>
              <a:rPr lang="en-US" sz="2200" dirty="0">
                <a:latin typeface="Times New Roman" charset="0"/>
                <a:ea typeface="ＭＳ Ｐゴシック" charset="0"/>
                <a:cs typeface="ＭＳ Ｐゴシック" charset="0"/>
              </a:rPr>
              <a:t>is </a:t>
            </a:r>
            <a:r>
              <a:rPr lang="en-US" sz="2200" dirty="0" smtClean="0">
                <a:latin typeface="Times New Roman" charset="0"/>
                <a:ea typeface="ＭＳ Ｐゴシック" charset="0"/>
                <a:cs typeface="ＭＳ Ｐゴシック" charset="0"/>
              </a:rPr>
              <a:t>a subset of A </a:t>
            </a:r>
            <a:r>
              <a:rPr lang="en-US" sz="2200" dirty="0">
                <a:latin typeface="Times New Roman" charset="0"/>
                <a:ea typeface="ＭＳ Ｐゴシック" charset="0"/>
                <a:cs typeface="ＭＳ Ｐゴシック" charset="0"/>
              </a:rPr>
              <a:t>values </a:t>
            </a:r>
            <a:r>
              <a:rPr lang="en-US" sz="2200" dirty="0" smtClean="0">
                <a:latin typeface="Times New Roman" charset="0"/>
                <a:ea typeface="ＭＳ Ｐゴシック" charset="0"/>
                <a:cs typeface="ＭＳ Ｐゴシック" charset="0"/>
              </a:rPr>
              <a:t>in </a:t>
            </a:r>
            <a:r>
              <a:rPr lang="en-US" sz="2200" dirty="0" smtClean="0">
                <a:latin typeface="Times New Roman" charset="0"/>
                <a:ea typeface="ＭＳ Ｐゴシック" charset="0"/>
                <a:cs typeface="ＭＳ Ｐゴシック" charset="0"/>
              </a:rPr>
              <a:t>R</a:t>
            </a:r>
            <a:endParaRPr lang="en-US" sz="22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600" dirty="0" smtClean="0">
                <a:latin typeface="Times New Roman" charset="0"/>
                <a:ea typeface="ＭＳ Ｐゴシック" charset="0"/>
                <a:cs typeface="ＭＳ Ｐゴシック" charset="0"/>
              </a:rPr>
              <a:t>pecial case: A is a a key in R and a foreign key in S</a:t>
            </a:r>
            <a:endParaRPr lang="en-US" sz="3200" i="1" u="sng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sz="2800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Let’s assume 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ICARD 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S,A) &lt;= 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ICARD (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R,A)</a:t>
            </a:r>
          </a:p>
          <a:p>
            <a:pPr lvl="1"/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Each tuple t in S joins </a:t>
            </a:r>
            <a:r>
              <a:rPr lang="en-US" sz="2600" i="1" dirty="0">
                <a:latin typeface="Times New Roman" charset="0"/>
                <a:ea typeface="ＭＳ Ｐゴシック" charset="0"/>
                <a:cs typeface="ＭＳ Ｐゴシック" charset="0"/>
              </a:rPr>
              <a:t>x</a:t>
            </a:r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 tuple(s) in R</a:t>
            </a:r>
          </a:p>
          <a:p>
            <a:pPr lvl="1"/>
            <a:r>
              <a:rPr lang="en-US" sz="2600" dirty="0">
                <a:latin typeface="Times New Roman" charset="0"/>
                <a:ea typeface="ＭＳ Ｐゴシック" charset="0"/>
              </a:rPr>
              <a:t>consider its mean:  </a:t>
            </a:r>
            <a:r>
              <a:rPr lang="en-US" sz="2600" i="1" dirty="0">
                <a:latin typeface="Times New Roman" charset="0"/>
                <a:ea typeface="ＭＳ Ｐゴシック" charset="0"/>
              </a:rPr>
              <a:t>x</a:t>
            </a:r>
            <a:r>
              <a:rPr lang="en-US" sz="2600" dirty="0">
                <a:latin typeface="Times New Roman" charset="0"/>
                <a:ea typeface="ＭＳ Ｐゴシック" charset="0"/>
              </a:rPr>
              <a:t> =  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NCARD(</a:t>
            </a:r>
            <a:r>
              <a:rPr lang="en-US" sz="2600" dirty="0">
                <a:latin typeface="Times New Roman" charset="0"/>
                <a:ea typeface="ＭＳ Ｐゴシック" charset="0"/>
              </a:rPr>
              <a:t>R) /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ICARD 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(</a:t>
            </a:r>
            <a:r>
              <a:rPr lang="en-US" sz="2600" dirty="0">
                <a:latin typeface="Times New Roman" charset="0"/>
                <a:ea typeface="ＭＳ Ｐゴシック" charset="0"/>
              </a:rPr>
              <a:t>R,A)</a:t>
            </a:r>
          </a:p>
          <a:p>
            <a:pPr lvl="1"/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NCARD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R  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⋈</a:t>
            </a:r>
            <a:r>
              <a:rPr lang="en-US" sz="2400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S) = 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CARD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) * NCARD(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S) / 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ICARD(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R,A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endParaRPr lang="en-US" sz="24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sz="2800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sz="2500" dirty="0">
                <a:latin typeface="Times New Roman" charset="0"/>
                <a:ea typeface="ＭＳ Ｐゴシック" charset="0"/>
                <a:cs typeface="ＭＳ Ｐゴシック" charset="0"/>
              </a:rPr>
              <a:t>NCARD(</a:t>
            </a:r>
            <a:r>
              <a:rPr lang="en-US" sz="2500" dirty="0">
                <a:latin typeface="Times New Roman" charset="0"/>
                <a:ea typeface="ＭＳ Ｐゴシック" charset="0"/>
                <a:cs typeface="ＭＳ Ｐゴシック" charset="0"/>
              </a:rPr>
              <a:t>R  </a:t>
            </a:r>
            <a:r>
              <a:rPr lang="en-US" sz="2500" dirty="0" smtClean="0">
                <a:latin typeface="Times New Roman" charset="0"/>
                <a:ea typeface="ＭＳ Ｐゴシック" charset="0"/>
                <a:cs typeface="ＭＳ Ｐゴシック" charset="0"/>
              </a:rPr>
              <a:t>⋈</a:t>
            </a:r>
            <a:r>
              <a:rPr lang="en-US" sz="2500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500" dirty="0" smtClean="0">
                <a:latin typeface="Times New Roman" charset="0"/>
                <a:ea typeface="ＭＳ Ｐゴシック" charset="0"/>
                <a:cs typeface="ＭＳ Ｐゴシック" charset="0"/>
              </a:rPr>
              <a:t> S</a:t>
            </a:r>
            <a:r>
              <a:rPr lang="en-US" sz="2500" dirty="0">
                <a:latin typeface="Times New Roman" charset="0"/>
                <a:ea typeface="ＭＳ Ｐゴシック" charset="0"/>
                <a:cs typeface="ＭＳ Ｐゴシック" charset="0"/>
              </a:rPr>
              <a:t>) = </a:t>
            </a:r>
            <a:endParaRPr lang="en-US" sz="2500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sz="250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smtClean="0">
                <a:latin typeface="Times New Roman" charset="0"/>
                <a:ea typeface="ＭＳ Ｐゴシック" charset="0"/>
                <a:cs typeface="ＭＳ Ｐゴシック" charset="0"/>
              </a:rPr>
              <a:t>     NCARD </a:t>
            </a:r>
            <a:r>
              <a:rPr lang="en-US" sz="250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500" dirty="0">
                <a:latin typeface="Times New Roman" charset="0"/>
                <a:ea typeface="ＭＳ Ｐゴシック" charset="0"/>
                <a:cs typeface="ＭＳ Ｐゴシック" charset="0"/>
              </a:rPr>
              <a:t>R) </a:t>
            </a:r>
            <a:r>
              <a:rPr lang="en-US" sz="2500" dirty="0" smtClean="0">
                <a:latin typeface="Times New Roman" charset="0"/>
                <a:ea typeface="ＭＳ Ｐゴシック" charset="0"/>
                <a:cs typeface="ＭＳ Ｐゴシック" charset="0"/>
              </a:rPr>
              <a:t>* </a:t>
            </a:r>
            <a:r>
              <a:rPr lang="en-US" sz="2500" dirty="0" smtClean="0">
                <a:latin typeface="Times New Roman" charset="0"/>
                <a:ea typeface="ＭＳ Ｐゴシック" charset="0"/>
                <a:cs typeface="ＭＳ Ｐゴシック" charset="0"/>
              </a:rPr>
              <a:t>NCARD</a:t>
            </a:r>
            <a:r>
              <a:rPr lang="en-US" sz="250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500" dirty="0">
                <a:latin typeface="Times New Roman" charset="0"/>
                <a:ea typeface="ＭＳ Ｐゴシック" charset="0"/>
                <a:cs typeface="ＭＳ Ｐゴシック" charset="0"/>
              </a:rPr>
              <a:t>S) / max</a:t>
            </a:r>
            <a:r>
              <a:rPr lang="en-US" sz="2500" dirty="0" smtClean="0">
                <a:latin typeface="Times New Roman" charset="0"/>
                <a:ea typeface="ＭＳ Ｐゴシック" charset="0"/>
                <a:cs typeface="ＭＳ Ｐゴシック" charset="0"/>
              </a:rPr>
              <a:t>(ICARD</a:t>
            </a:r>
            <a:r>
              <a:rPr lang="en-US" sz="250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500" dirty="0">
                <a:latin typeface="Times New Roman" charset="0"/>
                <a:ea typeface="ＭＳ Ｐゴシック" charset="0"/>
                <a:cs typeface="ＭＳ Ｐゴシック" charset="0"/>
              </a:rPr>
              <a:t>R,A)</a:t>
            </a:r>
            <a:r>
              <a:rPr lang="en-US" sz="2500" dirty="0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500" dirty="0" smtClean="0">
                <a:latin typeface="Times New Roman" charset="0"/>
                <a:ea typeface="ＭＳ Ｐゴシック" charset="0"/>
                <a:cs typeface="ＭＳ Ｐゴシック" charset="0"/>
              </a:rPr>
              <a:t>ICARD</a:t>
            </a:r>
            <a:r>
              <a:rPr lang="en-US" sz="250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500" dirty="0">
                <a:latin typeface="Times New Roman" charset="0"/>
                <a:ea typeface="ＭＳ Ｐゴシック" charset="0"/>
                <a:cs typeface="ＭＳ Ｐゴシック" charset="0"/>
              </a:rPr>
              <a:t>S,A)</a:t>
            </a:r>
            <a:r>
              <a:rPr lang="en-US" sz="2500" dirty="0" smtClean="0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endParaRPr lang="en-US" sz="25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sz="300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3223"/>
            <a:ext cx="8229600" cy="1099075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Output size estimation: join</a:t>
            </a:r>
            <a:endParaRPr lang="en-US" sz="3600" dirty="0">
              <a:solidFill>
                <a:srgbClr val="00009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974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96794DA-9D74-8341-90A4-E4C5C7BC5BFB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870" y="990600"/>
            <a:ext cx="8686799" cy="5410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System- R cost model</a:t>
            </a:r>
            <a:endParaRPr lang="en-US" sz="28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600" dirty="0" smtClean="0">
                <a:latin typeface="Times New Roman" charset="0"/>
                <a:ea typeface="ＭＳ Ｐゴシック" charset="0"/>
                <a:cs typeface="ＭＳ Ｐゴシック" charset="0"/>
              </a:rPr>
              <a:t>Sum of I/O and CPU</a:t>
            </a:r>
            <a:endParaRPr lang="en-US" sz="26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600" dirty="0" smtClean="0">
                <a:latin typeface="Times New Roman" charset="0"/>
                <a:ea typeface="ＭＳ Ｐゴシック" charset="0"/>
              </a:rPr>
              <a:t>#(PAGE) + W *  (RSI calls)</a:t>
            </a:r>
            <a:endParaRPr lang="en-US" sz="2600" dirty="0">
              <a:latin typeface="Times New Roman" charset="0"/>
              <a:ea typeface="ＭＳ Ｐゴシック" charset="0"/>
            </a:endParaRPr>
          </a:p>
          <a:p>
            <a:endParaRPr lang="en-US" sz="2800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3000" dirty="0" smtClean="0">
                <a:latin typeface="Times New Roman" charset="0"/>
                <a:ea typeface="ＭＳ Ｐゴシック" charset="0"/>
                <a:cs typeface="ＭＳ Ｐゴシック" charset="0"/>
              </a:rPr>
              <a:t>Current cost formulas?</a:t>
            </a:r>
            <a:endParaRPr lang="en-US" sz="300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3223"/>
            <a:ext cx="8229600" cy="1099075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Cost estimation</a:t>
            </a:r>
            <a:endParaRPr lang="en-US" sz="3600" dirty="0">
              <a:solidFill>
                <a:srgbClr val="00009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733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Search the plan space</a:t>
            </a:r>
            <a:endParaRPr lang="en-US" sz="36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1311007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>
                <a:latin typeface="Times New Roman"/>
                <a:cs typeface="Times New Roman"/>
              </a:rPr>
              <a:t>Baseline: exhaustive search</a:t>
            </a:r>
          </a:p>
          <a:p>
            <a:pPr lvl="1"/>
            <a:r>
              <a:rPr lang="en-US" sz="3000" dirty="0">
                <a:latin typeface="Times New Roman"/>
                <a:cs typeface="Times New Roman"/>
              </a:rPr>
              <a:t>enumerate all combinations and compare their costs   </a:t>
            </a:r>
          </a:p>
          <a:p>
            <a:pPr lvl="1"/>
            <a:r>
              <a:rPr lang="en-US" sz="3000" dirty="0">
                <a:latin typeface="Times New Roman"/>
                <a:cs typeface="Times New Roman"/>
              </a:rPr>
              <a:t>h</a:t>
            </a:r>
            <a:r>
              <a:rPr lang="en-US" sz="3000" dirty="0" smtClean="0">
                <a:latin typeface="Times New Roman"/>
                <a:cs typeface="Times New Roman"/>
              </a:rPr>
              <a:t>uge space!</a:t>
            </a:r>
            <a:endParaRPr lang="en-US" sz="30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14</a:t>
            </a:fld>
            <a:endParaRPr lang="en-US"/>
          </a:p>
        </p:txBody>
      </p:sp>
      <p:grpSp>
        <p:nvGrpSpPr>
          <p:cNvPr id="56" name="Group 51"/>
          <p:cNvGrpSpPr>
            <a:grpSpLocks/>
          </p:cNvGrpSpPr>
          <p:nvPr/>
        </p:nvGrpSpPr>
        <p:grpSpPr bwMode="auto">
          <a:xfrm>
            <a:off x="643601" y="2302925"/>
            <a:ext cx="3166405" cy="1625600"/>
            <a:chOff x="93" y="2928"/>
            <a:chExt cx="2619" cy="1494"/>
          </a:xfrm>
        </p:grpSpPr>
        <p:sp>
          <p:nvSpPr>
            <p:cNvPr id="57" name="Freeform 52"/>
            <p:cNvSpPr>
              <a:spLocks/>
            </p:cNvSpPr>
            <p:nvPr/>
          </p:nvSpPr>
          <p:spPr bwMode="auto">
            <a:xfrm>
              <a:off x="2046" y="3439"/>
              <a:ext cx="1" cy="88"/>
            </a:xfrm>
            <a:custGeom>
              <a:avLst/>
              <a:gdLst>
                <a:gd name="T0" fmla="*/ 0 w 1"/>
                <a:gd name="T1" fmla="*/ 0 h 88"/>
                <a:gd name="T2" fmla="*/ 0 w 1"/>
                <a:gd name="T3" fmla="*/ 87 h 88"/>
                <a:gd name="T4" fmla="*/ 0 w 1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88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3"/>
            <p:cNvSpPr>
              <a:spLocks/>
            </p:cNvSpPr>
            <p:nvPr/>
          </p:nvSpPr>
          <p:spPr bwMode="auto">
            <a:xfrm>
              <a:off x="2322" y="3439"/>
              <a:ext cx="1" cy="88"/>
            </a:xfrm>
            <a:custGeom>
              <a:avLst/>
              <a:gdLst>
                <a:gd name="T0" fmla="*/ 0 w 1"/>
                <a:gd name="T1" fmla="*/ 0 h 88"/>
                <a:gd name="T2" fmla="*/ 0 w 1"/>
                <a:gd name="T3" fmla="*/ 87 h 88"/>
                <a:gd name="T4" fmla="*/ 0 w 1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88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4"/>
            <p:cNvSpPr>
              <a:spLocks/>
            </p:cNvSpPr>
            <p:nvPr/>
          </p:nvSpPr>
          <p:spPr bwMode="auto">
            <a:xfrm>
              <a:off x="2046" y="3439"/>
              <a:ext cx="277" cy="88"/>
            </a:xfrm>
            <a:custGeom>
              <a:avLst/>
              <a:gdLst>
                <a:gd name="T0" fmla="*/ 0 w 277"/>
                <a:gd name="T1" fmla="*/ 0 h 88"/>
                <a:gd name="T2" fmla="*/ 276 w 277"/>
                <a:gd name="T3" fmla="*/ 87 h 88"/>
                <a:gd name="T4" fmla="*/ 0 w 277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88">
                  <a:moveTo>
                    <a:pt x="0" y="0"/>
                  </a:moveTo>
                  <a:lnTo>
                    <a:pt x="276" y="8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5"/>
            <p:cNvSpPr>
              <a:spLocks/>
            </p:cNvSpPr>
            <p:nvPr/>
          </p:nvSpPr>
          <p:spPr bwMode="auto">
            <a:xfrm>
              <a:off x="2046" y="3439"/>
              <a:ext cx="277" cy="88"/>
            </a:xfrm>
            <a:custGeom>
              <a:avLst/>
              <a:gdLst>
                <a:gd name="T0" fmla="*/ 0 w 277"/>
                <a:gd name="T1" fmla="*/ 87 h 88"/>
                <a:gd name="T2" fmla="*/ 276 w 277"/>
                <a:gd name="T3" fmla="*/ 0 h 88"/>
                <a:gd name="T4" fmla="*/ 0 w 277"/>
                <a:gd name="T5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88">
                  <a:moveTo>
                    <a:pt x="0" y="87"/>
                  </a:moveTo>
                  <a:lnTo>
                    <a:pt x="276" y="0"/>
                  </a:lnTo>
                  <a:lnTo>
                    <a:pt x="0" y="8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6"/>
            <p:cNvSpPr>
              <a:spLocks/>
            </p:cNvSpPr>
            <p:nvPr/>
          </p:nvSpPr>
          <p:spPr bwMode="auto">
            <a:xfrm>
              <a:off x="1371" y="2928"/>
              <a:ext cx="1" cy="89"/>
            </a:xfrm>
            <a:custGeom>
              <a:avLst/>
              <a:gdLst>
                <a:gd name="T0" fmla="*/ 0 w 1"/>
                <a:gd name="T1" fmla="*/ 0 h 89"/>
                <a:gd name="T2" fmla="*/ 0 w 1"/>
                <a:gd name="T3" fmla="*/ 88 h 89"/>
                <a:gd name="T4" fmla="*/ 0 w 1"/>
                <a:gd name="T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89">
                  <a:moveTo>
                    <a:pt x="0" y="0"/>
                  </a:moveTo>
                  <a:lnTo>
                    <a:pt x="0" y="8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7"/>
            <p:cNvSpPr>
              <a:spLocks/>
            </p:cNvSpPr>
            <p:nvPr/>
          </p:nvSpPr>
          <p:spPr bwMode="auto">
            <a:xfrm>
              <a:off x="1647" y="2928"/>
              <a:ext cx="1" cy="89"/>
            </a:xfrm>
            <a:custGeom>
              <a:avLst/>
              <a:gdLst>
                <a:gd name="T0" fmla="*/ 0 w 1"/>
                <a:gd name="T1" fmla="*/ 0 h 89"/>
                <a:gd name="T2" fmla="*/ 0 w 1"/>
                <a:gd name="T3" fmla="*/ 88 h 89"/>
                <a:gd name="T4" fmla="*/ 0 w 1"/>
                <a:gd name="T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89">
                  <a:moveTo>
                    <a:pt x="0" y="0"/>
                  </a:moveTo>
                  <a:lnTo>
                    <a:pt x="0" y="8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8"/>
            <p:cNvSpPr>
              <a:spLocks/>
            </p:cNvSpPr>
            <p:nvPr/>
          </p:nvSpPr>
          <p:spPr bwMode="auto">
            <a:xfrm>
              <a:off x="1371" y="2928"/>
              <a:ext cx="277" cy="89"/>
            </a:xfrm>
            <a:custGeom>
              <a:avLst/>
              <a:gdLst>
                <a:gd name="T0" fmla="*/ 0 w 277"/>
                <a:gd name="T1" fmla="*/ 0 h 89"/>
                <a:gd name="T2" fmla="*/ 276 w 277"/>
                <a:gd name="T3" fmla="*/ 88 h 89"/>
                <a:gd name="T4" fmla="*/ 0 w 277"/>
                <a:gd name="T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89">
                  <a:moveTo>
                    <a:pt x="0" y="0"/>
                  </a:moveTo>
                  <a:lnTo>
                    <a:pt x="276" y="8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9"/>
            <p:cNvSpPr>
              <a:spLocks/>
            </p:cNvSpPr>
            <p:nvPr/>
          </p:nvSpPr>
          <p:spPr bwMode="auto">
            <a:xfrm>
              <a:off x="1371" y="2928"/>
              <a:ext cx="277" cy="89"/>
            </a:xfrm>
            <a:custGeom>
              <a:avLst/>
              <a:gdLst>
                <a:gd name="T0" fmla="*/ 0 w 277"/>
                <a:gd name="T1" fmla="*/ 88 h 89"/>
                <a:gd name="T2" fmla="*/ 276 w 277"/>
                <a:gd name="T3" fmla="*/ 0 h 89"/>
                <a:gd name="T4" fmla="*/ 0 w 277"/>
                <a:gd name="T5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89">
                  <a:moveTo>
                    <a:pt x="0" y="88"/>
                  </a:moveTo>
                  <a:lnTo>
                    <a:pt x="276" y="0"/>
                  </a:lnTo>
                  <a:lnTo>
                    <a:pt x="0" y="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0"/>
            <p:cNvSpPr>
              <a:spLocks/>
            </p:cNvSpPr>
            <p:nvPr/>
          </p:nvSpPr>
          <p:spPr bwMode="auto">
            <a:xfrm>
              <a:off x="1673" y="3517"/>
              <a:ext cx="508" cy="335"/>
            </a:xfrm>
            <a:custGeom>
              <a:avLst/>
              <a:gdLst>
                <a:gd name="T0" fmla="*/ 0 w 508"/>
                <a:gd name="T1" fmla="*/ 334 h 335"/>
                <a:gd name="T2" fmla="*/ 507 w 508"/>
                <a:gd name="T3" fmla="*/ 0 h 335"/>
                <a:gd name="T4" fmla="*/ 0 w 508"/>
                <a:gd name="T5" fmla="*/ 33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8" h="335">
                  <a:moveTo>
                    <a:pt x="0" y="334"/>
                  </a:moveTo>
                  <a:lnTo>
                    <a:pt x="507" y="0"/>
                  </a:lnTo>
                  <a:lnTo>
                    <a:pt x="0" y="3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1"/>
            <p:cNvSpPr>
              <a:spLocks/>
            </p:cNvSpPr>
            <p:nvPr/>
          </p:nvSpPr>
          <p:spPr bwMode="auto">
            <a:xfrm>
              <a:off x="2190" y="3526"/>
              <a:ext cx="422" cy="281"/>
            </a:xfrm>
            <a:custGeom>
              <a:avLst/>
              <a:gdLst>
                <a:gd name="T0" fmla="*/ 0 w 422"/>
                <a:gd name="T1" fmla="*/ 0 h 281"/>
                <a:gd name="T2" fmla="*/ 421 w 422"/>
                <a:gd name="T3" fmla="*/ 280 h 281"/>
                <a:gd name="T4" fmla="*/ 0 w 422"/>
                <a:gd name="T5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2" h="281">
                  <a:moveTo>
                    <a:pt x="0" y="0"/>
                  </a:moveTo>
                  <a:lnTo>
                    <a:pt x="421" y="28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2"/>
            <p:cNvSpPr>
              <a:spLocks/>
            </p:cNvSpPr>
            <p:nvPr/>
          </p:nvSpPr>
          <p:spPr bwMode="auto">
            <a:xfrm>
              <a:off x="631" y="3427"/>
              <a:ext cx="1" cy="88"/>
            </a:xfrm>
            <a:custGeom>
              <a:avLst/>
              <a:gdLst>
                <a:gd name="T0" fmla="*/ 0 w 1"/>
                <a:gd name="T1" fmla="*/ 0 h 88"/>
                <a:gd name="T2" fmla="*/ 0 w 1"/>
                <a:gd name="T3" fmla="*/ 87 h 88"/>
                <a:gd name="T4" fmla="*/ 0 w 1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88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3"/>
            <p:cNvSpPr>
              <a:spLocks/>
            </p:cNvSpPr>
            <p:nvPr/>
          </p:nvSpPr>
          <p:spPr bwMode="auto">
            <a:xfrm>
              <a:off x="908" y="3427"/>
              <a:ext cx="1" cy="88"/>
            </a:xfrm>
            <a:custGeom>
              <a:avLst/>
              <a:gdLst>
                <a:gd name="T0" fmla="*/ 0 w 1"/>
                <a:gd name="T1" fmla="*/ 0 h 88"/>
                <a:gd name="T2" fmla="*/ 0 w 1"/>
                <a:gd name="T3" fmla="*/ 87 h 88"/>
                <a:gd name="T4" fmla="*/ 0 w 1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88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4"/>
            <p:cNvSpPr>
              <a:spLocks/>
            </p:cNvSpPr>
            <p:nvPr/>
          </p:nvSpPr>
          <p:spPr bwMode="auto">
            <a:xfrm>
              <a:off x="631" y="3427"/>
              <a:ext cx="278" cy="88"/>
            </a:xfrm>
            <a:custGeom>
              <a:avLst/>
              <a:gdLst>
                <a:gd name="T0" fmla="*/ 0 w 278"/>
                <a:gd name="T1" fmla="*/ 0 h 88"/>
                <a:gd name="T2" fmla="*/ 277 w 278"/>
                <a:gd name="T3" fmla="*/ 87 h 88"/>
                <a:gd name="T4" fmla="*/ 0 w 278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8" h="88">
                  <a:moveTo>
                    <a:pt x="0" y="0"/>
                  </a:moveTo>
                  <a:lnTo>
                    <a:pt x="277" y="8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65"/>
            <p:cNvSpPr>
              <a:spLocks/>
            </p:cNvSpPr>
            <p:nvPr/>
          </p:nvSpPr>
          <p:spPr bwMode="auto">
            <a:xfrm>
              <a:off x="631" y="3427"/>
              <a:ext cx="278" cy="88"/>
            </a:xfrm>
            <a:custGeom>
              <a:avLst/>
              <a:gdLst>
                <a:gd name="T0" fmla="*/ 0 w 278"/>
                <a:gd name="T1" fmla="*/ 87 h 88"/>
                <a:gd name="T2" fmla="*/ 277 w 278"/>
                <a:gd name="T3" fmla="*/ 0 h 88"/>
                <a:gd name="T4" fmla="*/ 0 w 278"/>
                <a:gd name="T5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8" h="88">
                  <a:moveTo>
                    <a:pt x="0" y="87"/>
                  </a:moveTo>
                  <a:lnTo>
                    <a:pt x="277" y="0"/>
                  </a:lnTo>
                  <a:lnTo>
                    <a:pt x="0" y="8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66"/>
            <p:cNvSpPr>
              <a:spLocks/>
            </p:cNvSpPr>
            <p:nvPr/>
          </p:nvSpPr>
          <p:spPr bwMode="auto">
            <a:xfrm>
              <a:off x="260" y="3530"/>
              <a:ext cx="509" cy="334"/>
            </a:xfrm>
            <a:custGeom>
              <a:avLst/>
              <a:gdLst>
                <a:gd name="T0" fmla="*/ 0 w 509"/>
                <a:gd name="T1" fmla="*/ 333 h 334"/>
                <a:gd name="T2" fmla="*/ 508 w 509"/>
                <a:gd name="T3" fmla="*/ 0 h 334"/>
                <a:gd name="T4" fmla="*/ 0 w 509"/>
                <a:gd name="T5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9" h="334">
                  <a:moveTo>
                    <a:pt x="0" y="333"/>
                  </a:moveTo>
                  <a:lnTo>
                    <a:pt x="508" y="0"/>
                  </a:lnTo>
                  <a:lnTo>
                    <a:pt x="0" y="33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67"/>
            <p:cNvSpPr>
              <a:spLocks/>
            </p:cNvSpPr>
            <p:nvPr/>
          </p:nvSpPr>
          <p:spPr bwMode="auto">
            <a:xfrm>
              <a:off x="777" y="3538"/>
              <a:ext cx="422" cy="282"/>
            </a:xfrm>
            <a:custGeom>
              <a:avLst/>
              <a:gdLst>
                <a:gd name="T0" fmla="*/ 0 w 422"/>
                <a:gd name="T1" fmla="*/ 0 h 282"/>
                <a:gd name="T2" fmla="*/ 421 w 422"/>
                <a:gd name="T3" fmla="*/ 281 h 282"/>
                <a:gd name="T4" fmla="*/ 0 w 422"/>
                <a:gd name="T5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2" h="282">
                  <a:moveTo>
                    <a:pt x="0" y="0"/>
                  </a:moveTo>
                  <a:lnTo>
                    <a:pt x="421" y="28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68"/>
            <p:cNvSpPr>
              <a:spLocks/>
            </p:cNvSpPr>
            <p:nvPr/>
          </p:nvSpPr>
          <p:spPr bwMode="auto">
            <a:xfrm>
              <a:off x="779" y="3057"/>
              <a:ext cx="730" cy="328"/>
            </a:xfrm>
            <a:custGeom>
              <a:avLst/>
              <a:gdLst>
                <a:gd name="T0" fmla="*/ 0 w 730"/>
                <a:gd name="T1" fmla="*/ 327 h 328"/>
                <a:gd name="T2" fmla="*/ 729 w 730"/>
                <a:gd name="T3" fmla="*/ 0 h 328"/>
                <a:gd name="T4" fmla="*/ 0 w 730"/>
                <a:gd name="T5" fmla="*/ 32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0" h="328">
                  <a:moveTo>
                    <a:pt x="0" y="327"/>
                  </a:moveTo>
                  <a:lnTo>
                    <a:pt x="729" y="0"/>
                  </a:lnTo>
                  <a:lnTo>
                    <a:pt x="0" y="32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69"/>
            <p:cNvSpPr>
              <a:spLocks/>
            </p:cNvSpPr>
            <p:nvPr/>
          </p:nvSpPr>
          <p:spPr bwMode="auto">
            <a:xfrm>
              <a:off x="1517" y="3057"/>
              <a:ext cx="654" cy="328"/>
            </a:xfrm>
            <a:custGeom>
              <a:avLst/>
              <a:gdLst>
                <a:gd name="T0" fmla="*/ 0 w 654"/>
                <a:gd name="T1" fmla="*/ 0 h 328"/>
                <a:gd name="T2" fmla="*/ 653 w 654"/>
                <a:gd name="T3" fmla="*/ 327 h 328"/>
                <a:gd name="T4" fmla="*/ 0 w 654"/>
                <a:gd name="T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4" h="328">
                  <a:moveTo>
                    <a:pt x="0" y="0"/>
                  </a:moveTo>
                  <a:lnTo>
                    <a:pt x="653" y="32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Rectangle 70"/>
            <p:cNvSpPr>
              <a:spLocks noChangeArrowheads="1"/>
            </p:cNvSpPr>
            <p:nvPr/>
          </p:nvSpPr>
          <p:spPr bwMode="auto">
            <a:xfrm>
              <a:off x="1543" y="3907"/>
              <a:ext cx="198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6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6" name="Rectangle 71"/>
            <p:cNvSpPr>
              <a:spLocks noChangeArrowheads="1"/>
            </p:cNvSpPr>
            <p:nvPr/>
          </p:nvSpPr>
          <p:spPr bwMode="auto">
            <a:xfrm>
              <a:off x="2502" y="3887"/>
              <a:ext cx="210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6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7" name="Rectangle 72"/>
            <p:cNvSpPr>
              <a:spLocks noChangeArrowheads="1"/>
            </p:cNvSpPr>
            <p:nvPr/>
          </p:nvSpPr>
          <p:spPr bwMode="auto">
            <a:xfrm>
              <a:off x="1116" y="3889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6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" name="Rectangle 73"/>
            <p:cNvSpPr>
              <a:spLocks noChangeArrowheads="1"/>
            </p:cNvSpPr>
            <p:nvPr/>
          </p:nvSpPr>
          <p:spPr bwMode="auto">
            <a:xfrm>
              <a:off x="93" y="3898"/>
              <a:ext cx="214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600" b="1" dirty="0">
                <a:solidFill>
                  <a:srgbClr val="000000"/>
                </a:solidFill>
                <a:latin typeface="Arial" charset="0"/>
              </a:endParaRPr>
            </a:p>
            <a:p>
              <a:endParaRPr lang="en-US" sz="1600" b="1" dirty="0">
                <a:solidFill>
                  <a:srgbClr val="000000"/>
                </a:solidFill>
                <a:latin typeface="Arial" charset="0"/>
              </a:endParaRPr>
            </a:p>
            <a:p>
              <a:endParaRPr lang="en-US" sz="16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125" name="Group 6"/>
          <p:cNvGrpSpPr>
            <a:grpSpLocks/>
          </p:cNvGrpSpPr>
          <p:nvPr/>
        </p:nvGrpSpPr>
        <p:grpSpPr bwMode="auto">
          <a:xfrm>
            <a:off x="4365111" y="2191800"/>
            <a:ext cx="4101555" cy="1618194"/>
            <a:chOff x="2757" y="2928"/>
            <a:chExt cx="2774" cy="1240"/>
          </a:xfrm>
        </p:grpSpPr>
        <p:sp>
          <p:nvSpPr>
            <p:cNvPr id="126" name="Freeform 7"/>
            <p:cNvSpPr>
              <a:spLocks/>
            </p:cNvSpPr>
            <p:nvPr/>
          </p:nvSpPr>
          <p:spPr bwMode="auto">
            <a:xfrm>
              <a:off x="3103" y="3621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8"/>
            <p:cNvSpPr>
              <a:spLocks/>
            </p:cNvSpPr>
            <p:nvPr/>
          </p:nvSpPr>
          <p:spPr bwMode="auto">
            <a:xfrm>
              <a:off x="3267" y="3621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9"/>
            <p:cNvSpPr>
              <a:spLocks/>
            </p:cNvSpPr>
            <p:nvPr/>
          </p:nvSpPr>
          <p:spPr bwMode="auto">
            <a:xfrm>
              <a:off x="3103" y="3621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10"/>
            <p:cNvSpPr>
              <a:spLocks/>
            </p:cNvSpPr>
            <p:nvPr/>
          </p:nvSpPr>
          <p:spPr bwMode="auto">
            <a:xfrm>
              <a:off x="3103" y="3621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11"/>
            <p:cNvSpPr>
              <a:spLocks/>
            </p:cNvSpPr>
            <p:nvPr/>
          </p:nvSpPr>
          <p:spPr bwMode="auto">
            <a:xfrm>
              <a:off x="3409" y="3301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12"/>
            <p:cNvSpPr>
              <a:spLocks/>
            </p:cNvSpPr>
            <p:nvPr/>
          </p:nvSpPr>
          <p:spPr bwMode="auto">
            <a:xfrm>
              <a:off x="3574" y="3301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13"/>
            <p:cNvSpPr>
              <a:spLocks/>
            </p:cNvSpPr>
            <p:nvPr/>
          </p:nvSpPr>
          <p:spPr bwMode="auto">
            <a:xfrm>
              <a:off x="3409" y="3301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14"/>
            <p:cNvSpPr>
              <a:spLocks/>
            </p:cNvSpPr>
            <p:nvPr/>
          </p:nvSpPr>
          <p:spPr bwMode="auto">
            <a:xfrm>
              <a:off x="3409" y="3301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15"/>
            <p:cNvSpPr>
              <a:spLocks/>
            </p:cNvSpPr>
            <p:nvPr/>
          </p:nvSpPr>
          <p:spPr bwMode="auto">
            <a:xfrm>
              <a:off x="3728" y="2939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16"/>
            <p:cNvSpPr>
              <a:spLocks/>
            </p:cNvSpPr>
            <p:nvPr/>
          </p:nvSpPr>
          <p:spPr bwMode="auto">
            <a:xfrm>
              <a:off x="3892" y="2939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17"/>
            <p:cNvSpPr>
              <a:spLocks/>
            </p:cNvSpPr>
            <p:nvPr/>
          </p:nvSpPr>
          <p:spPr bwMode="auto">
            <a:xfrm>
              <a:off x="3728" y="2939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8"/>
            <p:cNvSpPr>
              <a:spLocks/>
            </p:cNvSpPr>
            <p:nvPr/>
          </p:nvSpPr>
          <p:spPr bwMode="auto">
            <a:xfrm>
              <a:off x="3728" y="2939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19"/>
            <p:cNvSpPr>
              <a:spLocks/>
            </p:cNvSpPr>
            <p:nvPr/>
          </p:nvSpPr>
          <p:spPr bwMode="auto">
            <a:xfrm>
              <a:off x="3498" y="3025"/>
              <a:ext cx="304" cy="251"/>
            </a:xfrm>
            <a:custGeom>
              <a:avLst/>
              <a:gdLst>
                <a:gd name="T0" fmla="*/ 0 w 304"/>
                <a:gd name="T1" fmla="*/ 250 h 251"/>
                <a:gd name="T2" fmla="*/ 303 w 304"/>
                <a:gd name="T3" fmla="*/ 0 h 251"/>
                <a:gd name="T4" fmla="*/ 0 w 304"/>
                <a:gd name="T5" fmla="*/ 25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4" h="251">
                  <a:moveTo>
                    <a:pt x="0" y="250"/>
                  </a:moveTo>
                  <a:lnTo>
                    <a:pt x="303" y="0"/>
                  </a:lnTo>
                  <a:lnTo>
                    <a:pt x="0" y="2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20"/>
            <p:cNvSpPr>
              <a:spLocks/>
            </p:cNvSpPr>
            <p:nvPr/>
          </p:nvSpPr>
          <p:spPr bwMode="auto">
            <a:xfrm>
              <a:off x="3806" y="3031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21"/>
            <p:cNvSpPr>
              <a:spLocks/>
            </p:cNvSpPr>
            <p:nvPr/>
          </p:nvSpPr>
          <p:spPr bwMode="auto">
            <a:xfrm>
              <a:off x="3186" y="3365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22"/>
            <p:cNvSpPr>
              <a:spLocks/>
            </p:cNvSpPr>
            <p:nvPr/>
          </p:nvSpPr>
          <p:spPr bwMode="auto">
            <a:xfrm>
              <a:off x="3495" y="3371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23"/>
            <p:cNvSpPr>
              <a:spLocks/>
            </p:cNvSpPr>
            <p:nvPr/>
          </p:nvSpPr>
          <p:spPr bwMode="auto">
            <a:xfrm>
              <a:off x="2880" y="3699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24"/>
            <p:cNvSpPr>
              <a:spLocks/>
            </p:cNvSpPr>
            <p:nvPr/>
          </p:nvSpPr>
          <p:spPr bwMode="auto">
            <a:xfrm>
              <a:off x="3189" y="3705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25"/>
            <p:cNvSpPr>
              <a:spLocks/>
            </p:cNvSpPr>
            <p:nvPr/>
          </p:nvSpPr>
          <p:spPr bwMode="auto">
            <a:xfrm>
              <a:off x="4966" y="3631"/>
              <a:ext cx="1" cy="67"/>
            </a:xfrm>
            <a:custGeom>
              <a:avLst/>
              <a:gdLst>
                <a:gd name="T0" fmla="*/ 0 w 1"/>
                <a:gd name="T1" fmla="*/ 0 h 67"/>
                <a:gd name="T2" fmla="*/ 0 w 1"/>
                <a:gd name="T3" fmla="*/ 66 h 67"/>
                <a:gd name="T4" fmla="*/ 0 w 1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7">
                  <a:moveTo>
                    <a:pt x="0" y="0"/>
                  </a:moveTo>
                  <a:lnTo>
                    <a:pt x="0" y="6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26"/>
            <p:cNvSpPr>
              <a:spLocks/>
            </p:cNvSpPr>
            <p:nvPr/>
          </p:nvSpPr>
          <p:spPr bwMode="auto">
            <a:xfrm>
              <a:off x="5130" y="3631"/>
              <a:ext cx="1" cy="67"/>
            </a:xfrm>
            <a:custGeom>
              <a:avLst/>
              <a:gdLst>
                <a:gd name="T0" fmla="*/ 0 w 1"/>
                <a:gd name="T1" fmla="*/ 0 h 67"/>
                <a:gd name="T2" fmla="*/ 0 w 1"/>
                <a:gd name="T3" fmla="*/ 66 h 67"/>
                <a:gd name="T4" fmla="*/ 0 w 1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7">
                  <a:moveTo>
                    <a:pt x="0" y="0"/>
                  </a:moveTo>
                  <a:lnTo>
                    <a:pt x="0" y="6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27"/>
            <p:cNvSpPr>
              <a:spLocks/>
            </p:cNvSpPr>
            <p:nvPr/>
          </p:nvSpPr>
          <p:spPr bwMode="auto">
            <a:xfrm>
              <a:off x="4966" y="3631"/>
              <a:ext cx="165" cy="67"/>
            </a:xfrm>
            <a:custGeom>
              <a:avLst/>
              <a:gdLst>
                <a:gd name="T0" fmla="*/ 0 w 165"/>
                <a:gd name="T1" fmla="*/ 0 h 67"/>
                <a:gd name="T2" fmla="*/ 164 w 165"/>
                <a:gd name="T3" fmla="*/ 66 h 67"/>
                <a:gd name="T4" fmla="*/ 0 w 165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7">
                  <a:moveTo>
                    <a:pt x="0" y="0"/>
                  </a:moveTo>
                  <a:lnTo>
                    <a:pt x="164" y="6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28"/>
            <p:cNvSpPr>
              <a:spLocks/>
            </p:cNvSpPr>
            <p:nvPr/>
          </p:nvSpPr>
          <p:spPr bwMode="auto">
            <a:xfrm>
              <a:off x="4966" y="3631"/>
              <a:ext cx="165" cy="67"/>
            </a:xfrm>
            <a:custGeom>
              <a:avLst/>
              <a:gdLst>
                <a:gd name="T0" fmla="*/ 0 w 165"/>
                <a:gd name="T1" fmla="*/ 66 h 67"/>
                <a:gd name="T2" fmla="*/ 164 w 165"/>
                <a:gd name="T3" fmla="*/ 0 h 67"/>
                <a:gd name="T4" fmla="*/ 0 w 165"/>
                <a:gd name="T5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7">
                  <a:moveTo>
                    <a:pt x="0" y="66"/>
                  </a:moveTo>
                  <a:lnTo>
                    <a:pt x="164" y="0"/>
                  </a:lnTo>
                  <a:lnTo>
                    <a:pt x="0" y="6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29"/>
            <p:cNvSpPr>
              <a:spLocks/>
            </p:cNvSpPr>
            <p:nvPr/>
          </p:nvSpPr>
          <p:spPr bwMode="auto">
            <a:xfrm>
              <a:off x="4695" y="3290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30"/>
            <p:cNvSpPr>
              <a:spLocks/>
            </p:cNvSpPr>
            <p:nvPr/>
          </p:nvSpPr>
          <p:spPr bwMode="auto">
            <a:xfrm>
              <a:off x="4859" y="3290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31"/>
            <p:cNvSpPr>
              <a:spLocks/>
            </p:cNvSpPr>
            <p:nvPr/>
          </p:nvSpPr>
          <p:spPr bwMode="auto">
            <a:xfrm>
              <a:off x="4695" y="3290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32"/>
            <p:cNvSpPr>
              <a:spLocks/>
            </p:cNvSpPr>
            <p:nvPr/>
          </p:nvSpPr>
          <p:spPr bwMode="auto">
            <a:xfrm>
              <a:off x="4695" y="3290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33"/>
            <p:cNvSpPr>
              <a:spLocks/>
            </p:cNvSpPr>
            <p:nvPr/>
          </p:nvSpPr>
          <p:spPr bwMode="auto">
            <a:xfrm>
              <a:off x="5013" y="2928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34"/>
            <p:cNvSpPr>
              <a:spLocks/>
            </p:cNvSpPr>
            <p:nvPr/>
          </p:nvSpPr>
          <p:spPr bwMode="auto">
            <a:xfrm>
              <a:off x="5178" y="2928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35"/>
            <p:cNvSpPr>
              <a:spLocks/>
            </p:cNvSpPr>
            <p:nvPr/>
          </p:nvSpPr>
          <p:spPr bwMode="auto">
            <a:xfrm>
              <a:off x="5013" y="2928"/>
              <a:ext cx="166" cy="66"/>
            </a:xfrm>
            <a:custGeom>
              <a:avLst/>
              <a:gdLst>
                <a:gd name="T0" fmla="*/ 0 w 166"/>
                <a:gd name="T1" fmla="*/ 0 h 66"/>
                <a:gd name="T2" fmla="*/ 165 w 166"/>
                <a:gd name="T3" fmla="*/ 65 h 66"/>
                <a:gd name="T4" fmla="*/ 0 w 166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" h="66">
                  <a:moveTo>
                    <a:pt x="0" y="0"/>
                  </a:moveTo>
                  <a:lnTo>
                    <a:pt x="165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36"/>
            <p:cNvSpPr>
              <a:spLocks/>
            </p:cNvSpPr>
            <p:nvPr/>
          </p:nvSpPr>
          <p:spPr bwMode="auto">
            <a:xfrm>
              <a:off x="5013" y="2928"/>
              <a:ext cx="166" cy="66"/>
            </a:xfrm>
            <a:custGeom>
              <a:avLst/>
              <a:gdLst>
                <a:gd name="T0" fmla="*/ 0 w 166"/>
                <a:gd name="T1" fmla="*/ 65 h 66"/>
                <a:gd name="T2" fmla="*/ 165 w 166"/>
                <a:gd name="T3" fmla="*/ 0 h 66"/>
                <a:gd name="T4" fmla="*/ 0 w 166"/>
                <a:gd name="T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" h="66">
                  <a:moveTo>
                    <a:pt x="0" y="65"/>
                  </a:moveTo>
                  <a:lnTo>
                    <a:pt x="165" y="0"/>
                  </a:lnTo>
                  <a:lnTo>
                    <a:pt x="0" y="6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37"/>
            <p:cNvSpPr>
              <a:spLocks/>
            </p:cNvSpPr>
            <p:nvPr/>
          </p:nvSpPr>
          <p:spPr bwMode="auto">
            <a:xfrm>
              <a:off x="4782" y="3014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38"/>
            <p:cNvSpPr>
              <a:spLocks/>
            </p:cNvSpPr>
            <p:nvPr/>
          </p:nvSpPr>
          <p:spPr bwMode="auto">
            <a:xfrm>
              <a:off x="5092" y="3020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39"/>
            <p:cNvSpPr>
              <a:spLocks/>
            </p:cNvSpPr>
            <p:nvPr/>
          </p:nvSpPr>
          <p:spPr bwMode="auto">
            <a:xfrm>
              <a:off x="4477" y="3368"/>
              <a:ext cx="304" cy="251"/>
            </a:xfrm>
            <a:custGeom>
              <a:avLst/>
              <a:gdLst>
                <a:gd name="T0" fmla="*/ 0 w 304"/>
                <a:gd name="T1" fmla="*/ 250 h 251"/>
                <a:gd name="T2" fmla="*/ 303 w 304"/>
                <a:gd name="T3" fmla="*/ 0 h 251"/>
                <a:gd name="T4" fmla="*/ 0 w 304"/>
                <a:gd name="T5" fmla="*/ 25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4" h="251">
                  <a:moveTo>
                    <a:pt x="0" y="250"/>
                  </a:moveTo>
                  <a:lnTo>
                    <a:pt x="303" y="0"/>
                  </a:lnTo>
                  <a:lnTo>
                    <a:pt x="0" y="2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40"/>
            <p:cNvSpPr>
              <a:spLocks/>
            </p:cNvSpPr>
            <p:nvPr/>
          </p:nvSpPr>
          <p:spPr bwMode="auto">
            <a:xfrm>
              <a:off x="4786" y="3375"/>
              <a:ext cx="253" cy="210"/>
            </a:xfrm>
            <a:custGeom>
              <a:avLst/>
              <a:gdLst>
                <a:gd name="T0" fmla="*/ 0 w 253"/>
                <a:gd name="T1" fmla="*/ 0 h 210"/>
                <a:gd name="T2" fmla="*/ 252 w 253"/>
                <a:gd name="T3" fmla="*/ 209 h 210"/>
                <a:gd name="T4" fmla="*/ 0 w 253"/>
                <a:gd name="T5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" h="210">
                  <a:moveTo>
                    <a:pt x="0" y="0"/>
                  </a:moveTo>
                  <a:lnTo>
                    <a:pt x="252" y="2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41"/>
            <p:cNvSpPr>
              <a:spLocks/>
            </p:cNvSpPr>
            <p:nvPr/>
          </p:nvSpPr>
          <p:spPr bwMode="auto">
            <a:xfrm>
              <a:off x="4744" y="3708"/>
              <a:ext cx="304" cy="251"/>
            </a:xfrm>
            <a:custGeom>
              <a:avLst/>
              <a:gdLst>
                <a:gd name="T0" fmla="*/ 0 w 304"/>
                <a:gd name="T1" fmla="*/ 250 h 251"/>
                <a:gd name="T2" fmla="*/ 303 w 304"/>
                <a:gd name="T3" fmla="*/ 0 h 251"/>
                <a:gd name="T4" fmla="*/ 0 w 304"/>
                <a:gd name="T5" fmla="*/ 25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4" h="251">
                  <a:moveTo>
                    <a:pt x="0" y="250"/>
                  </a:moveTo>
                  <a:lnTo>
                    <a:pt x="303" y="0"/>
                  </a:lnTo>
                  <a:lnTo>
                    <a:pt x="0" y="2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42"/>
            <p:cNvSpPr>
              <a:spLocks/>
            </p:cNvSpPr>
            <p:nvPr/>
          </p:nvSpPr>
          <p:spPr bwMode="auto">
            <a:xfrm>
              <a:off x="5053" y="371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Rectangle 43"/>
            <p:cNvSpPr>
              <a:spLocks noChangeArrowheads="1"/>
            </p:cNvSpPr>
            <p:nvPr/>
          </p:nvSpPr>
          <p:spPr bwMode="auto">
            <a:xfrm>
              <a:off x="3368" y="3929"/>
              <a:ext cx="209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b="1" dirty="0" smtClean="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63" name="Rectangle 44"/>
            <p:cNvSpPr>
              <a:spLocks noChangeArrowheads="1"/>
            </p:cNvSpPr>
            <p:nvPr/>
          </p:nvSpPr>
          <p:spPr bwMode="auto">
            <a:xfrm>
              <a:off x="2757" y="3936"/>
              <a:ext cx="21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b="1" dirty="0" smtClean="0">
                  <a:latin typeface="Arial" charset="0"/>
                </a:rPr>
                <a:t>R</a:t>
              </a:r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64" name="Rectangle 45"/>
            <p:cNvSpPr>
              <a:spLocks noChangeArrowheads="1"/>
            </p:cNvSpPr>
            <p:nvPr/>
          </p:nvSpPr>
          <p:spPr bwMode="auto">
            <a:xfrm>
              <a:off x="3680" y="3578"/>
              <a:ext cx="201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b="1" dirty="0" smtClean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65" name="Rectangle 46"/>
            <p:cNvSpPr>
              <a:spLocks noChangeArrowheads="1"/>
            </p:cNvSpPr>
            <p:nvPr/>
          </p:nvSpPr>
          <p:spPr bwMode="auto">
            <a:xfrm>
              <a:off x="4030" y="3246"/>
              <a:ext cx="21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b="1" dirty="0" smtClean="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66" name="Rectangle 47"/>
            <p:cNvSpPr>
              <a:spLocks noChangeArrowheads="1"/>
            </p:cNvSpPr>
            <p:nvPr/>
          </p:nvSpPr>
          <p:spPr bwMode="auto">
            <a:xfrm>
              <a:off x="5232" y="3938"/>
              <a:ext cx="209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b="1" dirty="0" smtClean="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67" name="Rectangle 48"/>
            <p:cNvSpPr>
              <a:spLocks noChangeArrowheads="1"/>
            </p:cNvSpPr>
            <p:nvPr/>
          </p:nvSpPr>
          <p:spPr bwMode="auto">
            <a:xfrm>
              <a:off x="4621" y="3945"/>
              <a:ext cx="21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b="1" dirty="0" smtClean="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68" name="Rectangle 49"/>
            <p:cNvSpPr>
              <a:spLocks noChangeArrowheads="1"/>
            </p:cNvSpPr>
            <p:nvPr/>
          </p:nvSpPr>
          <p:spPr bwMode="auto">
            <a:xfrm>
              <a:off x="4376" y="3614"/>
              <a:ext cx="201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b="1" dirty="0" smtClean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69" name="Rectangle 50"/>
            <p:cNvSpPr>
              <a:spLocks noChangeArrowheads="1"/>
            </p:cNvSpPr>
            <p:nvPr/>
          </p:nvSpPr>
          <p:spPr bwMode="auto">
            <a:xfrm>
              <a:off x="5315" y="3236"/>
              <a:ext cx="21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b="1" dirty="0" smtClean="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70" name="Content Placeholder 2"/>
          <p:cNvSpPr txBox="1">
            <a:spLocks/>
          </p:cNvSpPr>
          <p:nvPr/>
        </p:nvSpPr>
        <p:spPr>
          <a:xfrm>
            <a:off x="219654" y="3938320"/>
            <a:ext cx="8730532" cy="2547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System-R 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style (</a:t>
            </a:r>
            <a:r>
              <a:rPr lang="en-US" sz="2800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Selinger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 style)</a:t>
            </a:r>
            <a:endParaRPr lang="en-US" sz="2800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dynamic programming</a:t>
            </a:r>
          </a:p>
          <a:p>
            <a:pPr lvl="1"/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bottom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up construction of the 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plan</a:t>
            </a:r>
          </a:p>
          <a:p>
            <a:pPr lvl="2"/>
            <a:r>
              <a:rPr lang="en-US" sz="2000" dirty="0" smtClean="0">
                <a:latin typeface="Times New Roman" charset="0"/>
                <a:ea typeface="ＭＳ Ｐゴシック" charset="0"/>
                <a:cs typeface="ＭＳ Ｐゴシック" charset="0"/>
              </a:rPr>
              <a:t>start </a:t>
            </a:r>
            <a:r>
              <a:rPr lang="en-US" sz="2000" dirty="0">
                <a:latin typeface="Times New Roman" charset="0"/>
                <a:ea typeface="ＭＳ Ｐゴシック" charset="0"/>
                <a:cs typeface="ＭＳ Ｐゴシック" charset="0"/>
              </a:rPr>
              <a:t>from the base tables and work up the tree to form a </a:t>
            </a:r>
            <a:r>
              <a:rPr lang="en-US" sz="2000" dirty="0" smtClean="0">
                <a:latin typeface="Times New Roman" charset="0"/>
                <a:ea typeface="ＭＳ Ｐゴシック" charset="0"/>
                <a:cs typeface="ＭＳ Ｐゴシック" charset="0"/>
              </a:rPr>
              <a:t>plan</a:t>
            </a:r>
          </a:p>
          <a:p>
            <a:pPr lvl="2"/>
            <a:r>
              <a:rPr lang="en-US" sz="2000" dirty="0"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2000" dirty="0" smtClean="0">
                <a:latin typeface="Times New Roman" charset="0"/>
                <a:ea typeface="ＭＳ Ｐゴシック" charset="0"/>
                <a:cs typeface="ＭＳ Ｐゴシック" charset="0"/>
              </a:rPr>
              <a:t>ompute the cost of larger plans based on its sub-trees.</a:t>
            </a:r>
          </a:p>
          <a:p>
            <a:pPr lvl="2"/>
            <a:r>
              <a:rPr lang="en-US" sz="2000" dirty="0" smtClean="0">
                <a:latin typeface="Times New Roman" charset="0"/>
                <a:ea typeface="ＭＳ Ｐゴシック" charset="0"/>
                <a:cs typeface="ＭＳ Ｐゴシック" charset="0"/>
              </a:rPr>
              <a:t>greedily remove sub-trees that are </a:t>
            </a:r>
            <a:r>
              <a:rPr lang="en-US" sz="2000" dirty="0" smtClean="0">
                <a:latin typeface="Times New Roman" charset="0"/>
                <a:ea typeface="ＭＳ Ｐゴシック" charset="0"/>
                <a:cs typeface="ＭＳ Ｐゴシック" charset="0"/>
              </a:rPr>
              <a:t>costly (locally optimal)</a:t>
            </a:r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4390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7385779-7E4A-2442-B70D-60CE9D50D0D4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509"/>
            <a:ext cx="8229600" cy="927624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Dynamic p</a:t>
            </a:r>
            <a:r>
              <a:rPr lang="en-US" sz="3600" dirty="0" smtClean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rogramming</a:t>
            </a:r>
            <a:endParaRPr lang="en-US" sz="3600" dirty="0">
              <a:solidFill>
                <a:srgbClr val="00009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34531"/>
            <a:ext cx="8229600" cy="51440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latin typeface="Times New Roman" charset="0"/>
                <a:ea typeface="ＭＳ Ｐゴシック" charset="0"/>
              </a:rPr>
              <a:t>Step </a:t>
            </a:r>
            <a:r>
              <a:rPr lang="en-US" sz="2600" dirty="0">
                <a:latin typeface="Times New Roman" charset="0"/>
                <a:ea typeface="ＭＳ Ｐゴシック" charset="0"/>
              </a:rPr>
              <a:t>1: 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best plans for </a:t>
            </a:r>
            <a:r>
              <a:rPr lang="en-US" sz="2600" dirty="0">
                <a:latin typeface="Times New Roman" charset="0"/>
                <a:ea typeface="ＭＳ Ｐゴシック" charset="0"/>
              </a:rPr>
              <a:t>{R1}, {R2}, …, {</a:t>
            </a:r>
            <a:r>
              <a:rPr lang="en-US" sz="2600" dirty="0" err="1">
                <a:latin typeface="Times New Roman" charset="0"/>
                <a:ea typeface="ＭＳ Ｐゴシック" charset="0"/>
              </a:rPr>
              <a:t>Rn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Times New Roman" charset="0"/>
                <a:ea typeface="ＭＳ Ｐゴシック" charset="0"/>
              </a:rPr>
              <a:t>Step </a:t>
            </a:r>
            <a:r>
              <a:rPr lang="en-US" sz="2600" dirty="0">
                <a:latin typeface="Times New Roman" charset="0"/>
                <a:ea typeface="ＭＳ Ｐゴシック" charset="0"/>
              </a:rPr>
              <a:t>2: 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best plans for </a:t>
            </a:r>
            <a:r>
              <a:rPr lang="en-US" sz="2600" dirty="0">
                <a:latin typeface="Times New Roman" charset="0"/>
                <a:ea typeface="ＭＳ Ｐゴシック" charset="0"/>
              </a:rPr>
              <a:t>{R1,R2}, {R1,R3}, …, {Rn-1, </a:t>
            </a:r>
            <a:r>
              <a:rPr lang="en-US" sz="2600" dirty="0" err="1">
                <a:latin typeface="Times New Roman" charset="0"/>
                <a:ea typeface="ＭＳ Ｐゴシック" charset="0"/>
              </a:rPr>
              <a:t>Rn</a:t>
            </a:r>
            <a:r>
              <a:rPr lang="en-US" sz="2600" dirty="0">
                <a:latin typeface="Times New Roman" charset="0"/>
                <a:ea typeface="ＭＳ Ｐゴシック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Times New Roman" charset="0"/>
                <a:ea typeface="ＭＳ Ｐゴシック" charset="0"/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Times New Roman" charset="0"/>
                <a:ea typeface="ＭＳ Ｐゴシック" charset="0"/>
              </a:rPr>
              <a:t>Step n: 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best plan for </a:t>
            </a:r>
            <a:r>
              <a:rPr lang="en-US" sz="2600" dirty="0">
                <a:latin typeface="Times New Roman" charset="0"/>
                <a:ea typeface="ＭＳ Ｐゴシック" charset="0"/>
              </a:rPr>
              <a:t>{R1, …, </a:t>
            </a:r>
            <a:r>
              <a:rPr lang="en-US" sz="2600" dirty="0" err="1">
                <a:latin typeface="Times New Roman" charset="0"/>
                <a:ea typeface="ＭＳ Ｐゴシック" charset="0"/>
              </a:rPr>
              <a:t>Rn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sz="2600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264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B4ADA65-1EB2-3443-A2AF-33346C4B9121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991600" cy="54102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charset="0"/>
                <a:ea typeface="ＭＳ Ｐゴシック" charset="0"/>
                <a:cs typeface="ＭＳ Ｐゴシック" charset="0"/>
              </a:rPr>
              <a:t>Step 1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: For each {</a:t>
            </a:r>
            <a:r>
              <a:rPr lang="en-US" sz="2800" dirty="0" err="1">
                <a:latin typeface="Times New Roman" charset="0"/>
                <a:ea typeface="ＭＳ Ｐゴシック" charset="0"/>
                <a:cs typeface="ＭＳ Ｐゴシック" charset="0"/>
              </a:rPr>
              <a:t>Ri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}:</a:t>
            </a:r>
            <a:endParaRPr lang="en-US" sz="28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s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ize</a:t>
            </a:r>
            <a:r>
              <a:rPr lang="en-US" sz="2600" dirty="0">
                <a:latin typeface="Times New Roman" charset="0"/>
                <a:ea typeface="ＭＳ Ｐゴシック" charset="0"/>
              </a:rPr>
              <a:t>({</a:t>
            </a:r>
            <a:r>
              <a:rPr lang="en-US" sz="2600" dirty="0" err="1">
                <a:latin typeface="Times New Roman" charset="0"/>
                <a:ea typeface="ＭＳ Ｐゴシック" charset="0"/>
              </a:rPr>
              <a:t>Ri</a:t>
            </a:r>
            <a:r>
              <a:rPr lang="en-US" sz="2600" dirty="0">
                <a:latin typeface="Times New Roman" charset="0"/>
                <a:ea typeface="ＭＳ Ｐゴシック" charset="0"/>
              </a:rPr>
              <a:t>}) = B(</a:t>
            </a:r>
            <a:r>
              <a:rPr lang="en-US" sz="2600" dirty="0" err="1">
                <a:latin typeface="Times New Roman" charset="0"/>
                <a:ea typeface="ＭＳ Ｐゴシック" charset="0"/>
              </a:rPr>
              <a:t>Ri</a:t>
            </a:r>
            <a:r>
              <a:rPr lang="en-US" sz="2600" dirty="0">
                <a:latin typeface="Times New Roman" charset="0"/>
                <a:ea typeface="ＭＳ Ｐゴシック" charset="0"/>
              </a:rPr>
              <a:t>)</a:t>
            </a:r>
          </a:p>
          <a:p>
            <a:pPr lvl="1"/>
            <a:r>
              <a:rPr lang="en-US" sz="2600" dirty="0">
                <a:latin typeface="Times New Roman" charset="0"/>
                <a:ea typeface="ＭＳ Ｐゴシック" charset="0"/>
              </a:rPr>
              <a:t>p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lan</a:t>
            </a:r>
            <a:r>
              <a:rPr lang="en-US" sz="2600" dirty="0">
                <a:latin typeface="Times New Roman" charset="0"/>
                <a:ea typeface="ＭＳ Ｐゴシック" charset="0"/>
              </a:rPr>
              <a:t>({</a:t>
            </a:r>
            <a:r>
              <a:rPr lang="en-US" sz="2600" dirty="0" err="1">
                <a:latin typeface="Times New Roman" charset="0"/>
                <a:ea typeface="ＭＳ Ｐゴシック" charset="0"/>
              </a:rPr>
              <a:t>Ri</a:t>
            </a:r>
            <a:r>
              <a:rPr lang="en-US" sz="2600" dirty="0">
                <a:latin typeface="Times New Roman" charset="0"/>
                <a:ea typeface="ＭＳ Ｐゴシック" charset="0"/>
              </a:rPr>
              <a:t>}) = </a:t>
            </a:r>
            <a:r>
              <a:rPr lang="en-US" sz="2600" dirty="0" err="1">
                <a:latin typeface="Times New Roman" charset="0"/>
                <a:ea typeface="ＭＳ Ｐゴシック" charset="0"/>
              </a:rPr>
              <a:t>Ri</a:t>
            </a:r>
            <a:endParaRPr lang="en-US" sz="2600" dirty="0">
              <a:latin typeface="Times New Roman" charset="0"/>
              <a:ea typeface="ＭＳ Ｐゴシック" charset="0"/>
            </a:endParaRPr>
          </a:p>
          <a:p>
            <a:pPr lvl="1"/>
            <a:r>
              <a:rPr lang="en-US" sz="2600" dirty="0">
                <a:latin typeface="Times New Roman" charset="0"/>
                <a:ea typeface="ＭＳ Ｐゴシック" charset="0"/>
              </a:rPr>
              <a:t>c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ost</a:t>
            </a:r>
            <a:r>
              <a:rPr lang="en-US" sz="2600" dirty="0">
                <a:latin typeface="Times New Roman" charset="0"/>
                <a:ea typeface="ＭＳ Ｐゴシック" charset="0"/>
              </a:rPr>
              <a:t>({</a:t>
            </a:r>
            <a:r>
              <a:rPr lang="en-US" sz="2600" dirty="0" err="1">
                <a:latin typeface="Times New Roman" charset="0"/>
                <a:ea typeface="ＭＳ Ｐゴシック" charset="0"/>
              </a:rPr>
              <a:t>Ri</a:t>
            </a:r>
            <a:r>
              <a:rPr lang="en-US" sz="2600" dirty="0">
                <a:latin typeface="Times New Roman" charset="0"/>
                <a:ea typeface="ＭＳ Ｐゴシック" charset="0"/>
              </a:rPr>
              <a:t>}) = 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cost of access to </a:t>
            </a:r>
            <a:r>
              <a:rPr lang="en-US" sz="2600" dirty="0" err="1" smtClean="0">
                <a:latin typeface="Times New Roman" charset="0"/>
                <a:ea typeface="ＭＳ Ｐゴシック" charset="0"/>
              </a:rPr>
              <a:t>Ri</a:t>
            </a:r>
            <a:endParaRPr lang="en-US" sz="2600" dirty="0">
              <a:latin typeface="Times New Roman" charset="0"/>
              <a:ea typeface="ＭＳ Ｐゴシック" charset="0"/>
            </a:endParaRPr>
          </a:p>
          <a:p>
            <a:pPr lvl="2"/>
            <a:r>
              <a:rPr lang="en-US" sz="2600" dirty="0">
                <a:latin typeface="Times New Roman" charset="0"/>
                <a:ea typeface="ＭＳ Ｐゴシック" charset="0"/>
              </a:rPr>
              <a:t>e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.g. B(</a:t>
            </a:r>
            <a:r>
              <a:rPr lang="en-US" sz="2600" dirty="0" err="1" smtClean="0">
                <a:latin typeface="Times New Roman" charset="0"/>
                <a:ea typeface="ＭＳ Ｐゴシック" charset="0"/>
              </a:rPr>
              <a:t>Ri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) if no index</a:t>
            </a:r>
            <a:r>
              <a:rPr lang="en-US" sz="2600" dirty="0">
                <a:latin typeface="Times New Roman" charset="0"/>
                <a:ea typeface="ＭＳ Ｐゴシック" charset="0"/>
              </a:rPr>
              <a:t> 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on </a:t>
            </a:r>
            <a:r>
              <a:rPr lang="en-US" sz="2600" dirty="0" err="1" smtClean="0">
                <a:latin typeface="Times New Roman" charset="0"/>
                <a:ea typeface="ＭＳ Ｐゴシック" charset="0"/>
              </a:rPr>
              <a:t>Ri</a:t>
            </a:r>
            <a:endParaRPr lang="en-US" sz="2600" dirty="0">
              <a:latin typeface="Times New Roman" charset="0"/>
              <a:ea typeface="ＭＳ Ｐゴシック" charset="0"/>
            </a:endParaRPr>
          </a:p>
          <a:p>
            <a:r>
              <a:rPr lang="en-US" sz="2800" b="1" dirty="0">
                <a:latin typeface="Times New Roman" charset="0"/>
                <a:ea typeface="ＭＳ Ｐゴシック" charset="0"/>
                <a:cs typeface="ＭＳ Ｐゴシック" charset="0"/>
              </a:rPr>
              <a:t>Step 2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: For each {</a:t>
            </a:r>
            <a:r>
              <a:rPr lang="en-US" sz="2800" dirty="0" err="1">
                <a:latin typeface="Times New Roman" charset="0"/>
                <a:ea typeface="ＭＳ Ｐゴシック" charset="0"/>
                <a:cs typeface="ＭＳ Ｐゴシック" charset="0"/>
              </a:rPr>
              <a:t>Ri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800" dirty="0" err="1">
                <a:latin typeface="Times New Roman" charset="0"/>
                <a:ea typeface="ＭＳ Ｐゴシック" charset="0"/>
                <a:cs typeface="ＭＳ Ｐゴシック" charset="0"/>
              </a:rPr>
              <a:t>Rj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}:</a:t>
            </a:r>
            <a:endParaRPr lang="en-US" sz="28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600" dirty="0" smtClean="0">
                <a:latin typeface="Times New Roman" charset="0"/>
                <a:ea typeface="ＭＳ Ｐゴシック" charset="0"/>
              </a:rPr>
              <a:t>size</a:t>
            </a:r>
            <a:r>
              <a:rPr lang="en-US" sz="2600" dirty="0">
                <a:latin typeface="Times New Roman" charset="0"/>
                <a:ea typeface="ＭＳ Ｐゴシック" charset="0"/>
              </a:rPr>
              <a:t>({</a:t>
            </a:r>
            <a:r>
              <a:rPr lang="en-US" sz="2600" dirty="0" err="1">
                <a:latin typeface="Times New Roman" charset="0"/>
                <a:ea typeface="ＭＳ Ｐゴシック" charset="0"/>
              </a:rPr>
              <a:t>Ri,Rj</a:t>
            </a:r>
            <a:r>
              <a:rPr lang="en-US" sz="2600" dirty="0">
                <a:latin typeface="Times New Roman" charset="0"/>
                <a:ea typeface="ＭＳ Ｐゴシック" charset="0"/>
              </a:rPr>
              <a:t>}) = estimate of 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the size </a:t>
            </a:r>
            <a:r>
              <a:rPr lang="en-US" sz="2600" dirty="0">
                <a:latin typeface="Times New Roman" charset="0"/>
                <a:ea typeface="ＭＳ Ｐゴシック" charset="0"/>
              </a:rPr>
              <a:t>of 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join</a:t>
            </a:r>
            <a:endParaRPr lang="en-US" altLang="ja-JP" sz="2600" dirty="0">
              <a:latin typeface="Times New Roman" charset="0"/>
              <a:ea typeface="ＭＳ Ｐゴシック" charset="0"/>
            </a:endParaRPr>
          </a:p>
          <a:p>
            <a:pPr lvl="1"/>
            <a:r>
              <a:rPr lang="en-US" sz="2600" dirty="0">
                <a:latin typeface="Times New Roman" charset="0"/>
                <a:ea typeface="ＭＳ Ｐゴシック" charset="0"/>
              </a:rPr>
              <a:t>p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lan</a:t>
            </a:r>
            <a:r>
              <a:rPr lang="en-US" sz="2600" dirty="0">
                <a:latin typeface="Times New Roman" charset="0"/>
                <a:ea typeface="ＭＳ Ｐゴシック" charset="0"/>
              </a:rPr>
              <a:t>({</a:t>
            </a:r>
            <a:r>
              <a:rPr lang="en-US" sz="2600" dirty="0" err="1">
                <a:latin typeface="Times New Roman" charset="0"/>
                <a:ea typeface="ＭＳ Ｐゴシック" charset="0"/>
              </a:rPr>
              <a:t>Ri,Rj</a:t>
            </a:r>
            <a:r>
              <a:rPr lang="en-US" sz="2600" dirty="0">
                <a:latin typeface="Times New Roman" charset="0"/>
                <a:ea typeface="ＭＳ Ｐゴシック" charset="0"/>
              </a:rPr>
              <a:t>}) = 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join algorithm</a:t>
            </a:r>
            <a:endParaRPr lang="en-US" sz="2600" dirty="0">
              <a:latin typeface="Times New Roman" charset="0"/>
              <a:ea typeface="ＭＳ Ｐゴシック" charset="0"/>
            </a:endParaRPr>
          </a:p>
          <a:p>
            <a:pPr lvl="1"/>
            <a:r>
              <a:rPr lang="en-US" sz="2600" dirty="0">
                <a:latin typeface="Times New Roman" charset="0"/>
                <a:ea typeface="ＭＳ Ｐゴシック" charset="0"/>
              </a:rPr>
              <a:t>c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ost </a:t>
            </a:r>
            <a:r>
              <a:rPr lang="en-US" sz="2600" dirty="0">
                <a:latin typeface="Times New Roman" charset="0"/>
                <a:ea typeface="ＭＳ Ｐゴシック" charset="0"/>
              </a:rPr>
              <a:t>= 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cost function of size </a:t>
            </a:r>
            <a:r>
              <a:rPr lang="en-US" sz="2600" dirty="0">
                <a:latin typeface="Times New Roman" charset="0"/>
                <a:ea typeface="ＭＳ Ｐゴシック" charset="0"/>
              </a:rPr>
              <a:t>of </a:t>
            </a:r>
            <a:r>
              <a:rPr lang="en-US" sz="2600" dirty="0" err="1">
                <a:latin typeface="Times New Roman" charset="0"/>
                <a:ea typeface="ＭＳ Ｐゴシック" charset="0"/>
              </a:rPr>
              <a:t>Ri</a:t>
            </a:r>
            <a:r>
              <a:rPr lang="en-US" sz="2600" dirty="0">
                <a:latin typeface="Times New Roman" charset="0"/>
                <a:ea typeface="ＭＳ Ｐゴシック" charset="0"/>
              </a:rPr>
              <a:t> 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sz="2600" dirty="0" err="1" smtClean="0">
                <a:latin typeface="Times New Roman" charset="0"/>
                <a:ea typeface="ＭＳ Ｐゴシック" charset="0"/>
              </a:rPr>
              <a:t>Rj</a:t>
            </a:r>
            <a:endParaRPr lang="en-US" sz="2600" dirty="0" smtClean="0">
              <a:latin typeface="Times New Roman" charset="0"/>
              <a:ea typeface="ＭＳ Ｐゴシック" charset="0"/>
            </a:endParaRPr>
          </a:p>
          <a:p>
            <a:pPr lvl="2"/>
            <a:r>
              <a:rPr lang="en-US" sz="2200" dirty="0" smtClean="0">
                <a:latin typeface="Times New Roman" charset="0"/>
                <a:ea typeface="ＭＳ Ｐゴシック" charset="0"/>
              </a:rPr>
              <a:t>#I/O access of the chosen join algorithm</a:t>
            </a:r>
            <a:endParaRPr lang="en-US" sz="2200" dirty="0" smtClean="0">
              <a:latin typeface="Times New Roman" charset="0"/>
              <a:ea typeface="ＭＳ Ｐゴシック" charset="0"/>
            </a:endParaRPr>
          </a:p>
          <a:p>
            <a:pPr lvl="1"/>
            <a:r>
              <a:rPr lang="en-US" sz="2600" dirty="0">
                <a:latin typeface="Times New Roman" charset="0"/>
                <a:ea typeface="ＭＳ Ｐゴシック" charset="0"/>
              </a:rPr>
              <a:t>plan({</a:t>
            </a:r>
            <a:r>
              <a:rPr lang="en-US" sz="2600" dirty="0" err="1">
                <a:latin typeface="Times New Roman" charset="0"/>
                <a:ea typeface="ＭＳ Ｐゴシック" charset="0"/>
              </a:rPr>
              <a:t>Ri,Rj</a:t>
            </a:r>
            <a:r>
              <a:rPr lang="en-US" sz="2600" dirty="0">
                <a:latin typeface="Times New Roman" charset="0"/>
                <a:ea typeface="ＭＳ Ｐゴシック" charset="0"/>
              </a:rPr>
              <a:t>}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): the join algorithm with smallest cost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509"/>
            <a:ext cx="8229600" cy="92762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Dynamic </a:t>
            </a:r>
            <a:r>
              <a:rPr lang="en-US" sz="3800" dirty="0" smtClean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Programming</a:t>
            </a:r>
            <a:endParaRPr lang="en-US" sz="3800" dirty="0">
              <a:solidFill>
                <a:srgbClr val="00009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475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CE1E878-13D9-E946-A9AF-10C521575348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982134"/>
            <a:ext cx="8432800" cy="514403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charset="0"/>
                <a:ea typeface="ＭＳ Ｐゴシック" charset="0"/>
                <a:cs typeface="ＭＳ Ｐゴシック" charset="0"/>
              </a:rPr>
              <a:t>Step </a:t>
            </a:r>
            <a:r>
              <a:rPr lang="en-US" sz="2800" b="1" dirty="0" err="1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: For each 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S </a:t>
            </a:r>
            <a:r>
              <a:rPr lang="en-US" sz="2800" dirty="0">
                <a:latin typeface="Times New Roman" charset="0"/>
                <a:ea typeface="Batang" charset="0"/>
                <a:cs typeface="Batang" charset="0"/>
              </a:rPr>
              <a:t>⊆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 {R1, …, </a:t>
            </a:r>
            <a:r>
              <a:rPr lang="en-US" sz="2800" dirty="0" err="1">
                <a:latin typeface="Times New Roman" charset="0"/>
                <a:ea typeface="ＭＳ Ｐゴシック" charset="0"/>
                <a:cs typeface="ＭＳ Ｐゴシック" charset="0"/>
              </a:rPr>
              <a:t>Rn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} of cardinality </a:t>
            </a:r>
            <a:r>
              <a:rPr lang="en-US" sz="2800" dirty="0" err="1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 do: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c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ompute </a:t>
            </a:r>
            <a:r>
              <a:rPr lang="en-US" dirty="0">
                <a:latin typeface="Times New Roman" charset="0"/>
                <a:ea typeface="ＭＳ Ｐゴシック" charset="0"/>
              </a:rPr>
              <a:t>Size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(S)  </a:t>
            </a:r>
            <a:endParaRPr lang="en-US" dirty="0">
              <a:latin typeface="Times New Roman" charset="0"/>
              <a:ea typeface="ＭＳ Ｐゴシック" charset="0"/>
            </a:endParaRP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f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or </a:t>
            </a:r>
            <a:r>
              <a:rPr lang="en-US" dirty="0">
                <a:latin typeface="Times New Roman" charset="0"/>
                <a:ea typeface="ＭＳ Ｐゴシック" charset="0"/>
              </a:rPr>
              <a:t>every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S</a:t>
            </a:r>
            <a:r>
              <a:rPr lang="en-US" baseline="-25000" dirty="0" smtClean="0">
                <a:latin typeface="Times New Roman" charset="0"/>
                <a:ea typeface="ＭＳ Ｐゴシック" charset="0"/>
              </a:rPr>
              <a:t>1 </a:t>
            </a:r>
            <a:r>
              <a:rPr lang="en-US" altLang="ja-JP" dirty="0" smtClean="0">
                <a:latin typeface="Times New Roman" charset="0"/>
                <a:ea typeface="ＭＳ Ｐゴシック" charset="0"/>
              </a:rPr>
              <a:t>,S</a:t>
            </a:r>
            <a:r>
              <a:rPr lang="en-US" altLang="ja-JP" baseline="-25000" dirty="0" smtClean="0">
                <a:latin typeface="Times New Roman" charset="0"/>
                <a:ea typeface="ＭＳ Ｐゴシック" charset="0"/>
              </a:rPr>
              <a:t>2</a:t>
            </a:r>
            <a:r>
              <a:rPr lang="en-US" altLang="ja-JP" dirty="0" smtClean="0">
                <a:latin typeface="Times New Roman" charset="0"/>
                <a:ea typeface="ＭＳ Ｐゴシック" charset="0"/>
              </a:rPr>
              <a:t>  </a:t>
            </a:r>
            <a:r>
              <a:rPr lang="en-US" altLang="ja-JP" dirty="0" err="1" smtClean="0">
                <a:latin typeface="Times New Roman" charset="0"/>
                <a:ea typeface="ＭＳ Ｐゴシック" charset="0"/>
              </a:rPr>
              <a:t>s.t.</a:t>
            </a:r>
            <a:r>
              <a:rPr lang="en-US" altLang="ja-JP" dirty="0" smtClean="0">
                <a:latin typeface="Times New Roman" charset="0"/>
                <a:ea typeface="ＭＳ Ｐゴシック" charset="0"/>
              </a:rPr>
              <a:t>  S </a:t>
            </a:r>
            <a:r>
              <a:rPr lang="en-US" altLang="ja-JP" dirty="0">
                <a:latin typeface="Times New Roman" charset="0"/>
                <a:ea typeface="ＭＳ Ｐゴシック" charset="0"/>
              </a:rPr>
              <a:t>= </a:t>
            </a:r>
            <a:r>
              <a:rPr lang="en-US" altLang="ja-JP" dirty="0" smtClean="0">
                <a:latin typeface="Times New Roman" charset="0"/>
                <a:ea typeface="ＭＳ Ｐゴシック" charset="0"/>
              </a:rPr>
              <a:t>S</a:t>
            </a:r>
            <a:r>
              <a:rPr lang="en-US" altLang="ja-JP" baseline="-25000" dirty="0">
                <a:latin typeface="Times New Roman" charset="0"/>
                <a:ea typeface="ＭＳ Ｐゴシック" charset="0"/>
              </a:rPr>
              <a:t>1</a:t>
            </a:r>
            <a:r>
              <a:rPr lang="en-US" altLang="ja-JP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altLang="ja-JP" dirty="0">
                <a:latin typeface="Times New Roman" charset="0"/>
                <a:ea typeface="ＭＳ Ｐゴシック" charset="0"/>
                <a:sym typeface="Symbol" charset="0"/>
              </a:rPr>
              <a:t></a:t>
            </a:r>
            <a:r>
              <a:rPr lang="en-US" altLang="ja-JP" dirty="0">
                <a:latin typeface="Times New Roman" charset="0"/>
                <a:ea typeface="ＭＳ Ｐゴシック" charset="0"/>
              </a:rPr>
              <a:t> </a:t>
            </a:r>
            <a:r>
              <a:rPr lang="en-US" altLang="ja-JP" dirty="0" smtClean="0">
                <a:latin typeface="Times New Roman" charset="0"/>
                <a:ea typeface="ＭＳ Ｐゴシック" charset="0"/>
              </a:rPr>
              <a:t>S</a:t>
            </a:r>
            <a:r>
              <a:rPr lang="en-US" altLang="ja-JP" baseline="-25000" dirty="0">
                <a:latin typeface="Times New Roman" charset="0"/>
                <a:ea typeface="ＭＳ Ｐゴシック" charset="0"/>
              </a:rPr>
              <a:t>2</a:t>
            </a:r>
            <a:r>
              <a:rPr lang="en-US" altLang="ja-JP" dirty="0">
                <a:latin typeface="Times New Roman" charset="0"/>
                <a:ea typeface="ＭＳ Ｐゴシック" charset="0"/>
              </a:rPr>
              <a:t/>
            </a:r>
            <a:br>
              <a:rPr lang="en-US" altLang="ja-JP" dirty="0">
                <a:latin typeface="Times New Roman" charset="0"/>
                <a:ea typeface="ＭＳ Ｐゴシック" charset="0"/>
              </a:rPr>
            </a:br>
            <a:r>
              <a:rPr lang="en-US" altLang="ja-JP" dirty="0">
                <a:latin typeface="Times New Roman" charset="0"/>
                <a:ea typeface="ＭＳ Ｐゴシック" charset="0"/>
              </a:rPr>
              <a:t>c</a:t>
            </a:r>
            <a:r>
              <a:rPr lang="en-US" altLang="ja-JP" dirty="0" smtClean="0">
                <a:latin typeface="Times New Roman" charset="0"/>
                <a:ea typeface="ＭＳ Ｐゴシック" charset="0"/>
              </a:rPr>
              <a:t> = </a:t>
            </a:r>
            <a:r>
              <a:rPr lang="en-US" altLang="ja-JP" dirty="0">
                <a:latin typeface="Times New Roman" charset="0"/>
                <a:ea typeface="ＭＳ Ｐゴシック" charset="0"/>
              </a:rPr>
              <a:t>cost</a:t>
            </a:r>
            <a:r>
              <a:rPr lang="en-US" altLang="ja-JP" dirty="0" smtClean="0">
                <a:latin typeface="Times New Roman" charset="0"/>
                <a:ea typeface="ＭＳ Ｐゴシック" charset="0"/>
              </a:rPr>
              <a:t>(</a:t>
            </a:r>
            <a:r>
              <a:rPr lang="en-US" dirty="0">
                <a:latin typeface="Times New Roman" charset="0"/>
                <a:ea typeface="ＭＳ Ｐゴシック" charset="0"/>
              </a:rPr>
              <a:t>S</a:t>
            </a:r>
            <a:r>
              <a:rPr lang="en-US" baseline="-25000" dirty="0">
                <a:latin typeface="Times New Roman" charset="0"/>
                <a:ea typeface="ＭＳ Ｐゴシック" charset="0"/>
              </a:rPr>
              <a:t>1</a:t>
            </a:r>
            <a:r>
              <a:rPr lang="en-US" altLang="ja-JP" dirty="0" smtClean="0">
                <a:latin typeface="Times New Roman" charset="0"/>
                <a:ea typeface="ＭＳ Ｐゴシック" charset="0"/>
              </a:rPr>
              <a:t>) </a:t>
            </a:r>
            <a:r>
              <a:rPr lang="en-US" altLang="ja-JP" dirty="0">
                <a:latin typeface="Times New Roman" charset="0"/>
                <a:ea typeface="ＭＳ Ｐゴシック" charset="0"/>
              </a:rPr>
              <a:t>+ cost</a:t>
            </a:r>
            <a:r>
              <a:rPr lang="en-US" altLang="ja-JP" dirty="0" smtClean="0">
                <a:latin typeface="Times New Roman" charset="0"/>
                <a:ea typeface="ＭＳ Ｐゴシック" charset="0"/>
              </a:rPr>
              <a:t>(</a:t>
            </a:r>
            <a:r>
              <a:rPr lang="en-US" altLang="ja-JP" dirty="0">
                <a:latin typeface="Times New Roman" charset="0"/>
                <a:ea typeface="ＭＳ Ｐゴシック" charset="0"/>
              </a:rPr>
              <a:t>S</a:t>
            </a:r>
            <a:r>
              <a:rPr lang="en-US" altLang="ja-JP" baseline="-25000" dirty="0">
                <a:latin typeface="Times New Roman" charset="0"/>
                <a:ea typeface="ＭＳ Ｐゴシック" charset="0"/>
              </a:rPr>
              <a:t>2</a:t>
            </a:r>
            <a:r>
              <a:rPr lang="en-US" altLang="ja-JP" dirty="0" smtClean="0">
                <a:latin typeface="Times New Roman" charset="0"/>
                <a:ea typeface="ＭＳ Ｐゴシック" charset="0"/>
              </a:rPr>
              <a:t>) </a:t>
            </a:r>
            <a:r>
              <a:rPr lang="en-US" altLang="ja-JP" dirty="0">
                <a:latin typeface="Times New Roman" charset="0"/>
                <a:ea typeface="ＭＳ Ｐゴシック" charset="0"/>
              </a:rPr>
              <a:t>+ </a:t>
            </a:r>
            <a:r>
              <a:rPr lang="en-US" altLang="ja-JP" dirty="0" smtClean="0">
                <a:latin typeface="Times New Roman" charset="0"/>
                <a:ea typeface="ＭＳ Ｐゴシック" charset="0"/>
              </a:rPr>
              <a:t>cost(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S</a:t>
            </a:r>
            <a:r>
              <a:rPr lang="en-US" baseline="-25000" dirty="0" smtClean="0">
                <a:latin typeface="Times New Roman" charset="0"/>
                <a:ea typeface="ＭＳ Ｐゴシック" charset="0"/>
              </a:rPr>
              <a:t>1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⋈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altLang="ja-JP" dirty="0" smtClean="0">
                <a:latin typeface="Times New Roman" charset="0"/>
                <a:ea typeface="ＭＳ Ｐゴシック" charset="0"/>
              </a:rPr>
              <a:t>S</a:t>
            </a:r>
            <a:r>
              <a:rPr lang="en-US" altLang="ja-JP" baseline="-25000" dirty="0" smtClean="0">
                <a:latin typeface="Times New Roman" charset="0"/>
                <a:ea typeface="ＭＳ Ｐゴシック" charset="0"/>
              </a:rPr>
              <a:t>2</a:t>
            </a:r>
            <a:r>
              <a:rPr lang="en-US" altLang="ja-JP" dirty="0" smtClean="0">
                <a:latin typeface="Times New Roman" charset="0"/>
                <a:ea typeface="ＭＳ Ｐゴシック" charset="0"/>
              </a:rPr>
              <a:t>)</a:t>
            </a:r>
            <a:endParaRPr lang="en-US" altLang="ja-JP" dirty="0">
              <a:latin typeface="Times New Roman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Times New Roman" charset="0"/>
                <a:ea typeface="ＭＳ Ｐゴシック" charset="0"/>
              </a:rPr>
              <a:t>cost(S) </a:t>
            </a:r>
            <a:r>
              <a:rPr lang="en-US" dirty="0">
                <a:latin typeface="Times New Roman" charset="0"/>
                <a:ea typeface="ＭＳ Ｐゴシック" charset="0"/>
              </a:rPr>
              <a:t>= the smallest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C</a:t>
            </a:r>
            <a:endParaRPr lang="en-US" dirty="0">
              <a:latin typeface="Times New Roman" charset="0"/>
              <a:ea typeface="ＭＳ Ｐゴシック" charset="0"/>
            </a:endParaRP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p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lan(S) </a:t>
            </a:r>
            <a:r>
              <a:rPr lang="en-US" dirty="0">
                <a:latin typeface="Times New Roman" charset="0"/>
                <a:ea typeface="ＭＳ Ｐゴシック" charset="0"/>
              </a:rPr>
              <a:t>= the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plan for cost(S)</a:t>
            </a:r>
            <a:endParaRPr lang="en-US" dirty="0">
              <a:latin typeface="Times New Roman" charset="0"/>
              <a:ea typeface="ＭＳ Ｐゴシック" charset="0"/>
            </a:endParaRPr>
          </a:p>
          <a:p>
            <a:pPr lvl="1"/>
            <a:endParaRPr lang="en-US" dirty="0">
              <a:latin typeface="Times New Roman" charset="0"/>
              <a:ea typeface="ＭＳ Ｐゴシック" charset="0"/>
            </a:endParaRPr>
          </a:p>
          <a:p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Return 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Plan({R1, …, </a:t>
            </a:r>
            <a:r>
              <a:rPr lang="en-US" sz="2800" dirty="0" err="1">
                <a:latin typeface="Times New Roman" charset="0"/>
                <a:ea typeface="ＭＳ Ｐゴシック" charset="0"/>
                <a:cs typeface="ＭＳ Ｐゴシック" charset="0"/>
              </a:rPr>
              <a:t>Rn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})</a:t>
            </a:r>
          </a:p>
          <a:p>
            <a:endParaRPr lang="en-US" b="1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509"/>
            <a:ext cx="8229600" cy="92762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Dynamic p</a:t>
            </a:r>
            <a:r>
              <a:rPr lang="en-US" sz="3800" dirty="0" smtClean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rogramming</a:t>
            </a:r>
            <a:endParaRPr lang="en-US" sz="3800" dirty="0">
              <a:solidFill>
                <a:srgbClr val="00009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52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39842A4-99FA-B946-AF2F-EA6CC9F7B999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0668"/>
            <a:ext cx="8229600" cy="502549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Let’s assume that the cost of each join is the size of its intermediate results.</a:t>
            </a:r>
          </a:p>
          <a:p>
            <a:pPr lvl="1"/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600" dirty="0" smtClean="0">
                <a:latin typeface="Times New Roman" charset="0"/>
                <a:ea typeface="ＭＳ Ｐゴシック" charset="0"/>
                <a:cs typeface="ＭＳ Ｐゴシック" charset="0"/>
              </a:rPr>
              <a:t>o simplify the example</a:t>
            </a:r>
          </a:p>
          <a:p>
            <a:pPr lvl="1"/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o</a:t>
            </a:r>
            <a:r>
              <a:rPr lang="en-US" sz="2600" dirty="0" smtClean="0">
                <a:latin typeface="Times New Roman" charset="0"/>
                <a:ea typeface="ＭＳ Ｐゴシック" charset="0"/>
                <a:cs typeface="ＭＳ Ｐゴシック" charset="0"/>
              </a:rPr>
              <a:t>ther cost measures, #I/O access, are possible.</a:t>
            </a:r>
          </a:p>
          <a:p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cost( R ) 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= 0   (no intermediate results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</a:p>
          <a:p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cost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R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⋈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S)  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= 0       (no intermediate results)</a:t>
            </a:r>
          </a:p>
          <a:p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cost( (R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⋈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S)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⋈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T) 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/>
            </a:r>
            <a:b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    = 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cost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R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⋈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S) 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+ 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cost(T) 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+ </a:t>
            </a:r>
            <a:r>
              <a:rPr lang="en-US" sz="280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size</a:t>
            </a:r>
            <a:r>
              <a:rPr lang="en-US" sz="28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 R </a:t>
            </a:r>
            <a:r>
              <a:rPr lang="en-US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⋈</a:t>
            </a:r>
            <a:r>
              <a:rPr lang="en-US" sz="280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 ) </a:t>
            </a:r>
          </a:p>
          <a:p>
            <a:pPr marL="0" indent="0">
              <a:buNone/>
            </a:pP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       = 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size(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R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⋈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S)</a:t>
            </a:r>
            <a:endParaRPr lang="en-US" sz="280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509"/>
            <a:ext cx="8229600" cy="92762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Dynamic p</a:t>
            </a:r>
            <a:r>
              <a:rPr lang="en-US" sz="3800" dirty="0" smtClean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rogramming: example</a:t>
            </a:r>
            <a:endParaRPr lang="en-US" sz="3800" dirty="0">
              <a:solidFill>
                <a:srgbClr val="00009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286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7004387-34D5-3749-929B-5193652D1FAF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8400"/>
            <a:ext cx="8229600" cy="4957763"/>
          </a:xfrm>
        </p:spPr>
        <p:txBody>
          <a:bodyPr/>
          <a:lstStyle/>
          <a:p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Relations: R, S, T, U</a:t>
            </a:r>
          </a:p>
          <a:p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Number of tuples: 2000, 5000, 3000, 1000</a:t>
            </a:r>
          </a:p>
          <a:p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We use a toy size estimation method:</a:t>
            </a:r>
          </a:p>
          <a:p>
            <a:pPr lvl="1"/>
            <a:r>
              <a:rPr lang="en-US" sz="2600" dirty="0" smtClean="0">
                <a:latin typeface="Times New Roman" charset="0"/>
                <a:ea typeface="ＭＳ Ｐゴシック" charset="0"/>
                <a:cs typeface="ＭＳ Ｐゴシック" charset="0"/>
              </a:rPr>
              <a:t>size (</a:t>
            </a:r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A ⋈ B) = </a:t>
            </a:r>
            <a:r>
              <a:rPr lang="en-US" sz="2600" dirty="0" smtClean="0">
                <a:latin typeface="Times New Roman" charset="0"/>
                <a:ea typeface="ＭＳ Ｐゴシック" charset="0"/>
                <a:cs typeface="ＭＳ Ｐゴシック" charset="0"/>
              </a:rPr>
              <a:t>0.01 * T</a:t>
            </a:r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(A</a:t>
            </a:r>
            <a:r>
              <a:rPr lang="en-US" sz="2600" dirty="0" smtClean="0">
                <a:latin typeface="Times New Roman" charset="0"/>
                <a:ea typeface="ＭＳ Ｐゴシック" charset="0"/>
                <a:cs typeface="ＭＳ Ｐゴシック" charset="0"/>
              </a:rPr>
              <a:t>) * T</a:t>
            </a:r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(B)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509"/>
            <a:ext cx="8229600" cy="92762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Dynamic p</a:t>
            </a:r>
            <a:r>
              <a:rPr lang="en-US" sz="3800" dirty="0" smtClean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rogramming: example</a:t>
            </a:r>
            <a:endParaRPr lang="en-US" sz="3800" dirty="0">
              <a:solidFill>
                <a:srgbClr val="00009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809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906" name="Rectangle 2"/>
          <p:cNvSpPr>
            <a:spLocks noChangeArrowheads="1"/>
          </p:cNvSpPr>
          <p:nvPr/>
        </p:nvSpPr>
        <p:spPr bwMode="auto">
          <a:xfrm>
            <a:off x="4352925" y="4129088"/>
            <a:ext cx="4205288" cy="13938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590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41"/>
            <a:ext cx="8229600" cy="775229"/>
          </a:xfrm>
        </p:spPr>
        <p:txBody>
          <a:bodyPr/>
          <a:lstStyle/>
          <a:p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DBMS Architecture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275908" name="Text Box 4"/>
          <p:cNvSpPr txBox="1">
            <a:spLocks noChangeArrowheads="1"/>
          </p:cNvSpPr>
          <p:nvPr/>
        </p:nvSpPr>
        <p:spPr bwMode="auto">
          <a:xfrm>
            <a:off x="1489075" y="3595688"/>
            <a:ext cx="2286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sz="1800">
                <a:latin typeface="Times New Roman" charset="0"/>
              </a:rPr>
              <a:t>Query Executor</a:t>
            </a:r>
          </a:p>
        </p:txBody>
      </p:sp>
      <p:sp>
        <p:nvSpPr>
          <p:cNvPr id="1275909" name="Text Box 5"/>
          <p:cNvSpPr txBox="1">
            <a:spLocks noChangeArrowheads="1"/>
          </p:cNvSpPr>
          <p:nvPr/>
        </p:nvSpPr>
        <p:spPr bwMode="auto">
          <a:xfrm>
            <a:off x="1489075" y="4722813"/>
            <a:ext cx="2286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sz="1800">
                <a:latin typeface="Times New Roman" charset="0"/>
              </a:rPr>
              <a:t>Buffer Manager</a:t>
            </a:r>
          </a:p>
        </p:txBody>
      </p:sp>
      <p:sp>
        <p:nvSpPr>
          <p:cNvPr id="1275910" name="Text Box 6"/>
          <p:cNvSpPr txBox="1">
            <a:spLocks noChangeArrowheads="1"/>
          </p:cNvSpPr>
          <p:nvPr/>
        </p:nvSpPr>
        <p:spPr bwMode="auto">
          <a:xfrm>
            <a:off x="1489075" y="5287963"/>
            <a:ext cx="2286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sz="1800">
                <a:latin typeface="Times New Roman" charset="0"/>
              </a:rPr>
              <a:t>Storage Manager</a:t>
            </a:r>
          </a:p>
        </p:txBody>
      </p:sp>
      <p:sp>
        <p:nvSpPr>
          <p:cNvPr id="1275911" name="AutoShape 7"/>
          <p:cNvSpPr>
            <a:spLocks noChangeArrowheads="1"/>
          </p:cNvSpPr>
          <p:nvPr/>
        </p:nvSpPr>
        <p:spPr bwMode="auto">
          <a:xfrm>
            <a:off x="1600200" y="5880100"/>
            <a:ext cx="2133600" cy="520700"/>
          </a:xfrm>
          <a:prstGeom prst="can">
            <a:avLst>
              <a:gd name="adj" fmla="val 25000"/>
            </a:avLst>
          </a:prstGeom>
          <a:solidFill>
            <a:schemeClr val="accent6"/>
          </a:solidFill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Storage</a:t>
            </a:r>
          </a:p>
        </p:txBody>
      </p:sp>
      <p:sp>
        <p:nvSpPr>
          <p:cNvPr id="1275912" name="Text Box 8"/>
          <p:cNvSpPr txBox="1">
            <a:spLocks noChangeArrowheads="1"/>
          </p:cNvSpPr>
          <p:nvPr/>
        </p:nvSpPr>
        <p:spPr bwMode="auto">
          <a:xfrm>
            <a:off x="4764088" y="2003425"/>
            <a:ext cx="2143125" cy="3762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Transaction Manager</a:t>
            </a:r>
          </a:p>
        </p:txBody>
      </p:sp>
      <p:sp>
        <p:nvSpPr>
          <p:cNvPr id="1275913" name="Text Box 9"/>
          <p:cNvSpPr txBox="1">
            <a:spLocks noChangeArrowheads="1"/>
          </p:cNvSpPr>
          <p:nvPr/>
        </p:nvSpPr>
        <p:spPr bwMode="auto">
          <a:xfrm>
            <a:off x="7204075" y="2959100"/>
            <a:ext cx="1260475" cy="6508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Logging &amp; </a:t>
            </a:r>
          </a:p>
          <a:p>
            <a:r>
              <a:rPr lang="en-US" sz="1800">
                <a:latin typeface="Times New Roman" charset="0"/>
              </a:rPr>
              <a:t>Recovery</a:t>
            </a:r>
          </a:p>
        </p:txBody>
      </p:sp>
      <p:sp>
        <p:nvSpPr>
          <p:cNvPr id="1275914" name="Text Box 10"/>
          <p:cNvSpPr txBox="1">
            <a:spLocks noChangeArrowheads="1"/>
          </p:cNvSpPr>
          <p:nvPr/>
        </p:nvSpPr>
        <p:spPr bwMode="auto">
          <a:xfrm>
            <a:off x="4764088" y="3063875"/>
            <a:ext cx="1533525" cy="3762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Lock Manager</a:t>
            </a:r>
          </a:p>
        </p:txBody>
      </p:sp>
      <p:sp>
        <p:nvSpPr>
          <p:cNvPr id="1275915" name="Oval 11"/>
          <p:cNvSpPr>
            <a:spLocks noChangeArrowheads="1"/>
          </p:cNvSpPr>
          <p:nvPr/>
        </p:nvSpPr>
        <p:spPr bwMode="auto">
          <a:xfrm>
            <a:off x="4824413" y="4419600"/>
            <a:ext cx="1206500" cy="65087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latin typeface="Times New Roman" charset="0"/>
              </a:rPr>
              <a:t>Buffers</a:t>
            </a:r>
          </a:p>
        </p:txBody>
      </p:sp>
      <p:sp>
        <p:nvSpPr>
          <p:cNvPr id="1275916" name="Oval 12"/>
          <p:cNvSpPr>
            <a:spLocks noChangeArrowheads="1"/>
          </p:cNvSpPr>
          <p:nvPr/>
        </p:nvSpPr>
        <p:spPr bwMode="auto">
          <a:xfrm>
            <a:off x="6588125" y="4384675"/>
            <a:ext cx="1366838" cy="65087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latin typeface="Times New Roman" charset="0"/>
              </a:rPr>
              <a:t>Lock Tables</a:t>
            </a:r>
          </a:p>
        </p:txBody>
      </p:sp>
      <p:sp>
        <p:nvSpPr>
          <p:cNvPr id="1275917" name="Text Box 13"/>
          <p:cNvSpPr txBox="1">
            <a:spLocks noChangeArrowheads="1"/>
          </p:cNvSpPr>
          <p:nvPr/>
        </p:nvSpPr>
        <p:spPr bwMode="auto">
          <a:xfrm>
            <a:off x="6543675" y="5041900"/>
            <a:ext cx="1952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Main Memory</a:t>
            </a:r>
          </a:p>
        </p:txBody>
      </p:sp>
      <p:sp>
        <p:nvSpPr>
          <p:cNvPr id="1275918" name="Text Box 14"/>
          <p:cNvSpPr txBox="1">
            <a:spLocks noChangeArrowheads="1"/>
          </p:cNvSpPr>
          <p:nvPr/>
        </p:nvSpPr>
        <p:spPr bwMode="auto">
          <a:xfrm>
            <a:off x="1992313" y="1015998"/>
            <a:ext cx="35321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Times New Roman" charset="0"/>
              </a:rPr>
              <a:t>User/Web Forms</a:t>
            </a:r>
            <a:r>
              <a:rPr lang="en-US" dirty="0" smtClean="0">
                <a:latin typeface="Times New Roman" charset="0"/>
              </a:rPr>
              <a:t>/Applications/</a:t>
            </a:r>
            <a:r>
              <a:rPr lang="en-US" dirty="0">
                <a:latin typeface="Times New Roman" charset="0"/>
              </a:rPr>
              <a:t>DBA</a:t>
            </a:r>
          </a:p>
        </p:txBody>
      </p:sp>
      <p:sp>
        <p:nvSpPr>
          <p:cNvPr id="1275919" name="Line 15"/>
          <p:cNvSpPr>
            <a:spLocks noChangeShapeType="1"/>
          </p:cNvSpPr>
          <p:nvPr/>
        </p:nvSpPr>
        <p:spPr bwMode="auto">
          <a:xfrm flipV="1">
            <a:off x="217488" y="1703388"/>
            <a:ext cx="8737600" cy="9525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5920" name="Line 16"/>
          <p:cNvSpPr>
            <a:spLocks noChangeShapeType="1"/>
          </p:cNvSpPr>
          <p:nvPr/>
        </p:nvSpPr>
        <p:spPr bwMode="auto">
          <a:xfrm flipV="1">
            <a:off x="217488" y="5811838"/>
            <a:ext cx="8737600" cy="9525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5921" name="Line 17"/>
          <p:cNvSpPr>
            <a:spLocks noChangeShapeType="1"/>
          </p:cNvSpPr>
          <p:nvPr/>
        </p:nvSpPr>
        <p:spPr bwMode="auto">
          <a:xfrm>
            <a:off x="2657475" y="1373188"/>
            <a:ext cx="0" cy="509587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5922" name="Text Box 18"/>
          <p:cNvSpPr txBox="1">
            <a:spLocks noChangeArrowheads="1"/>
          </p:cNvSpPr>
          <p:nvPr/>
        </p:nvSpPr>
        <p:spPr bwMode="auto">
          <a:xfrm>
            <a:off x="2695575" y="1366838"/>
            <a:ext cx="704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latin typeface="Times New Roman" charset="0"/>
              </a:rPr>
              <a:t>query</a:t>
            </a:r>
          </a:p>
        </p:txBody>
      </p:sp>
      <p:sp>
        <p:nvSpPr>
          <p:cNvPr id="1275923" name="Line 19"/>
          <p:cNvSpPr>
            <a:spLocks noChangeShapeType="1"/>
          </p:cNvSpPr>
          <p:nvPr/>
        </p:nvSpPr>
        <p:spPr bwMode="auto">
          <a:xfrm>
            <a:off x="5648325" y="1384300"/>
            <a:ext cx="0" cy="509588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5924" name="Text Box 20"/>
          <p:cNvSpPr txBox="1">
            <a:spLocks noChangeArrowheads="1"/>
          </p:cNvSpPr>
          <p:nvPr/>
        </p:nvSpPr>
        <p:spPr bwMode="auto">
          <a:xfrm>
            <a:off x="5686425" y="137795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latin typeface="Times New Roman" charset="0"/>
              </a:rPr>
              <a:t>transaction</a:t>
            </a:r>
          </a:p>
        </p:txBody>
      </p:sp>
      <p:sp>
        <p:nvSpPr>
          <p:cNvPr id="1275925" name="Text Box 21"/>
          <p:cNvSpPr txBox="1">
            <a:spLocks noChangeArrowheads="1"/>
          </p:cNvSpPr>
          <p:nvPr/>
        </p:nvSpPr>
        <p:spPr bwMode="auto">
          <a:xfrm>
            <a:off x="1511300" y="3032125"/>
            <a:ext cx="2286000" cy="40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 sz="1800" dirty="0">
                <a:latin typeface="Times New Roman" charset="0"/>
              </a:rPr>
              <a:t>Query Optimizer</a:t>
            </a:r>
          </a:p>
        </p:txBody>
      </p:sp>
      <p:sp>
        <p:nvSpPr>
          <p:cNvPr id="1275926" name="Text Box 22"/>
          <p:cNvSpPr txBox="1">
            <a:spLocks noChangeArrowheads="1"/>
          </p:cNvSpPr>
          <p:nvPr/>
        </p:nvSpPr>
        <p:spPr bwMode="auto">
          <a:xfrm>
            <a:off x="1511300" y="2468563"/>
            <a:ext cx="2286000" cy="40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 sz="1800" dirty="0">
                <a:latin typeface="Times New Roman" charset="0"/>
              </a:rPr>
              <a:t>Query Rewriter</a:t>
            </a:r>
          </a:p>
        </p:txBody>
      </p:sp>
      <p:sp>
        <p:nvSpPr>
          <p:cNvPr id="1275927" name="Text Box 23"/>
          <p:cNvSpPr txBox="1">
            <a:spLocks noChangeArrowheads="1"/>
          </p:cNvSpPr>
          <p:nvPr/>
        </p:nvSpPr>
        <p:spPr bwMode="auto">
          <a:xfrm>
            <a:off x="1511300" y="1905000"/>
            <a:ext cx="2286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sz="1800">
                <a:latin typeface="Times New Roman" charset="0"/>
              </a:rPr>
              <a:t>Query Parser</a:t>
            </a:r>
          </a:p>
        </p:txBody>
      </p:sp>
      <p:sp>
        <p:nvSpPr>
          <p:cNvPr id="1275928" name="Text Box 24"/>
          <p:cNvSpPr txBox="1">
            <a:spLocks noChangeArrowheads="1"/>
          </p:cNvSpPr>
          <p:nvPr/>
        </p:nvSpPr>
        <p:spPr bwMode="auto">
          <a:xfrm>
            <a:off x="1489075" y="4159250"/>
            <a:ext cx="2286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sz="1800">
                <a:latin typeface="Times New Roman" charset="0"/>
              </a:rPr>
              <a:t>Files &amp; Access Methods</a:t>
            </a:r>
          </a:p>
        </p:txBody>
      </p:sp>
      <p:grpSp>
        <p:nvGrpSpPr>
          <p:cNvPr id="1275935" name="Group 31"/>
          <p:cNvGrpSpPr>
            <a:grpSpLocks/>
          </p:cNvGrpSpPr>
          <p:nvPr/>
        </p:nvGrpSpPr>
        <p:grpSpPr bwMode="auto">
          <a:xfrm>
            <a:off x="1219200" y="3505200"/>
            <a:ext cx="4876802" cy="2952750"/>
            <a:chOff x="768" y="2592"/>
            <a:chExt cx="3072" cy="1488"/>
          </a:xfrm>
        </p:grpSpPr>
        <p:sp>
          <p:nvSpPr>
            <p:cNvPr id="1275929" name="AutoShape 25"/>
            <p:cNvSpPr>
              <a:spLocks noChangeArrowheads="1"/>
            </p:cNvSpPr>
            <p:nvPr/>
          </p:nvSpPr>
          <p:spPr bwMode="auto">
            <a:xfrm>
              <a:off x="768" y="2592"/>
              <a:ext cx="1776" cy="148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5930" name="Text Box 26"/>
            <p:cNvSpPr txBox="1">
              <a:spLocks noChangeArrowheads="1"/>
            </p:cNvSpPr>
            <p:nvPr/>
          </p:nvSpPr>
          <p:spPr bwMode="auto">
            <a:xfrm>
              <a:off x="2939" y="3840"/>
              <a:ext cx="901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imes New Roman"/>
                  <a:cs typeface="Times New Roman"/>
                </a:rPr>
                <a:t>Past lectures</a:t>
              </a:r>
            </a:p>
          </p:txBody>
        </p:sp>
        <p:sp>
          <p:nvSpPr>
            <p:cNvPr id="1275931" name="Line 27"/>
            <p:cNvSpPr>
              <a:spLocks noChangeShapeType="1"/>
            </p:cNvSpPr>
            <p:nvPr/>
          </p:nvSpPr>
          <p:spPr bwMode="auto">
            <a:xfrm flipH="1" flipV="1">
              <a:off x="2592" y="3840"/>
              <a:ext cx="33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5939" name="Group 35"/>
          <p:cNvGrpSpPr>
            <a:grpSpLocks/>
          </p:cNvGrpSpPr>
          <p:nvPr/>
        </p:nvGrpSpPr>
        <p:grpSpPr bwMode="auto">
          <a:xfrm>
            <a:off x="254007" y="1828800"/>
            <a:ext cx="1431925" cy="1600200"/>
            <a:chOff x="160" y="1152"/>
            <a:chExt cx="902" cy="1008"/>
          </a:xfrm>
        </p:grpSpPr>
        <p:grpSp>
          <p:nvGrpSpPr>
            <p:cNvPr id="1275938" name="Group 34"/>
            <p:cNvGrpSpPr>
              <a:grpSpLocks/>
            </p:cNvGrpSpPr>
            <p:nvPr/>
          </p:nvGrpSpPr>
          <p:grpSpPr bwMode="auto">
            <a:xfrm>
              <a:off x="160" y="1152"/>
              <a:ext cx="902" cy="701"/>
              <a:chOff x="160" y="1152"/>
              <a:chExt cx="902" cy="701"/>
            </a:xfrm>
          </p:grpSpPr>
          <p:sp>
            <p:nvSpPr>
              <p:cNvPr id="1275932" name="Text Box 28"/>
              <p:cNvSpPr txBox="1">
                <a:spLocks noChangeArrowheads="1"/>
              </p:cNvSpPr>
              <p:nvPr/>
            </p:nvSpPr>
            <p:spPr bwMode="auto">
              <a:xfrm>
                <a:off x="160" y="1152"/>
                <a:ext cx="902" cy="4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100" b="1" dirty="0">
                    <a:latin typeface="Times New Roman"/>
                    <a:cs typeface="Times New Roman"/>
                  </a:rPr>
                  <a:t>Today</a:t>
                </a:r>
                <a:r>
                  <a:rPr lang="ja-JP" altLang="en-US" sz="2100" b="1" dirty="0">
                    <a:latin typeface="Times New Roman"/>
                    <a:cs typeface="Times New Roman"/>
                  </a:rPr>
                  <a:t>’</a:t>
                </a:r>
                <a:r>
                  <a:rPr lang="en-US" sz="2100" b="1" dirty="0">
                    <a:latin typeface="Times New Roman"/>
                    <a:cs typeface="Times New Roman"/>
                  </a:rPr>
                  <a:t>s </a:t>
                </a:r>
              </a:p>
              <a:p>
                <a:r>
                  <a:rPr lang="en-US" sz="2100" b="1" dirty="0">
                    <a:latin typeface="Times New Roman"/>
                    <a:cs typeface="Times New Roman"/>
                  </a:rPr>
                  <a:t>lecture</a:t>
                </a:r>
              </a:p>
            </p:txBody>
          </p:sp>
          <p:sp>
            <p:nvSpPr>
              <p:cNvPr id="1275934" name="Line 30"/>
              <p:cNvSpPr>
                <a:spLocks noChangeShapeType="1"/>
              </p:cNvSpPr>
              <p:nvPr/>
            </p:nvSpPr>
            <p:spPr bwMode="auto">
              <a:xfrm>
                <a:off x="672" y="1632"/>
                <a:ext cx="72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75937" name="AutoShape 33"/>
            <p:cNvSpPr>
              <a:spLocks/>
            </p:cNvSpPr>
            <p:nvPr/>
          </p:nvSpPr>
          <p:spPr bwMode="auto">
            <a:xfrm>
              <a:off x="816" y="1584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240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17438CE-91F4-DF43-9567-30156855D609}" type="slidenum">
              <a:rPr lang="en-US" sz="1400"/>
              <a:pPr/>
              <a:t>20</a:t>
            </a:fld>
            <a:endParaRPr lang="en-US" sz="1400"/>
          </a:p>
        </p:txBody>
      </p:sp>
      <p:graphicFrame>
        <p:nvGraphicFramePr>
          <p:cNvPr id="325325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868014"/>
              </p:ext>
            </p:extLst>
          </p:nvPr>
        </p:nvGraphicFramePr>
        <p:xfrm>
          <a:off x="2209800" y="152400"/>
          <a:ext cx="4267200" cy="645478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  <a:gridCol w="1066800"/>
              </a:tblGrid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Query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Size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Plan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RTU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RSTU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525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154086F-4FE4-2F41-8BA1-8C3FE967B757}" type="slidenum">
              <a:rPr lang="en-US" sz="1400"/>
              <a:pPr/>
              <a:t>21</a:t>
            </a:fld>
            <a:endParaRPr lang="en-US" sz="1400"/>
          </a:p>
        </p:txBody>
      </p:sp>
      <p:graphicFrame>
        <p:nvGraphicFramePr>
          <p:cNvPr id="325427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915786"/>
              </p:ext>
            </p:extLst>
          </p:nvPr>
        </p:nvGraphicFramePr>
        <p:xfrm>
          <a:off x="2209800" y="152400"/>
          <a:ext cx="5486400" cy="645478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</a:tblGrid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Query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Size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Plan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RTU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RSTU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627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154086F-4FE4-2F41-8BA1-8C3FE967B757}" type="slidenum">
              <a:rPr lang="en-US" sz="1400"/>
              <a:pPr/>
              <a:t>22</a:t>
            </a:fld>
            <a:endParaRPr lang="en-US" sz="1400"/>
          </a:p>
        </p:txBody>
      </p:sp>
      <p:graphicFrame>
        <p:nvGraphicFramePr>
          <p:cNvPr id="325427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398609"/>
              </p:ext>
            </p:extLst>
          </p:nvPr>
        </p:nvGraphicFramePr>
        <p:xfrm>
          <a:off x="2209800" y="152400"/>
          <a:ext cx="5486400" cy="645478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</a:tblGrid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Query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Size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Plan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S(RT)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S(UR)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RTU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0.6M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T(UR)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1.5M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S(UT)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RSTU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014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154086F-4FE4-2F41-8BA1-8C3FE967B757}" type="slidenum">
              <a:rPr lang="en-US" sz="1400"/>
              <a:pPr/>
              <a:t>23</a:t>
            </a:fld>
            <a:endParaRPr lang="en-US" sz="1400"/>
          </a:p>
        </p:txBody>
      </p:sp>
      <p:graphicFrame>
        <p:nvGraphicFramePr>
          <p:cNvPr id="325427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95054"/>
              </p:ext>
            </p:extLst>
          </p:nvPr>
        </p:nvGraphicFramePr>
        <p:xfrm>
          <a:off x="2209800" y="152400"/>
          <a:ext cx="5486400" cy="645478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</a:tblGrid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Query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Size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Plan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S(RT)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S(UR)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RTU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0.6M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T(UR)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1.5M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S(UT)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RSTU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(US)(RT)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696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66E571A-1A8B-7E46-A56D-4B4E0331C43C}" type="slidenum">
              <a:rPr lang="en-US" sz="1400"/>
              <a:pPr/>
              <a:t>24</a:t>
            </a:fld>
            <a:endParaRPr lang="en-US" sz="1400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39334"/>
            <a:ext cx="8153400" cy="92128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Times New Roman" charset="0"/>
                <a:ea typeface="ＭＳ Ｐゴシック" charset="0"/>
              </a:rPr>
              <a:t>The algorithm requires exponential computation!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Times New Roman" charset="0"/>
                <a:ea typeface="ＭＳ Ｐゴシック" charset="0"/>
              </a:rPr>
              <a:t>System-R style considers only left-deep joins</a:t>
            </a:r>
            <a:endParaRPr lang="en-US" sz="2800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latin typeface="Times New Roman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latin typeface="Times New Roman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latin typeface="Times New Roman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latin typeface="Times New Roman" charset="0"/>
              <a:ea typeface="ＭＳ Ｐゴシック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509"/>
            <a:ext cx="8229600" cy="1096958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Reducing search space</a:t>
            </a:r>
            <a:endParaRPr lang="en-US" sz="3600" dirty="0">
              <a:solidFill>
                <a:srgbClr val="00009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1" name="Group 6"/>
          <p:cNvGrpSpPr>
            <a:grpSpLocks/>
          </p:cNvGrpSpPr>
          <p:nvPr/>
        </p:nvGrpSpPr>
        <p:grpSpPr bwMode="auto">
          <a:xfrm>
            <a:off x="4610100" y="2648991"/>
            <a:ext cx="4403725" cy="1968500"/>
            <a:chOff x="2757" y="2928"/>
            <a:chExt cx="2774" cy="1240"/>
          </a:xfrm>
        </p:grpSpPr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3103" y="3621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3267" y="3621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3103" y="3621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3103" y="3621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auto">
            <a:xfrm>
              <a:off x="3409" y="3301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auto">
            <a:xfrm>
              <a:off x="3574" y="3301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auto">
            <a:xfrm>
              <a:off x="3409" y="3301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auto">
            <a:xfrm>
              <a:off x="3409" y="3301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auto">
            <a:xfrm>
              <a:off x="3728" y="2939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6"/>
            <p:cNvSpPr>
              <a:spLocks/>
            </p:cNvSpPr>
            <p:nvPr/>
          </p:nvSpPr>
          <p:spPr bwMode="auto">
            <a:xfrm>
              <a:off x="3892" y="2939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7"/>
            <p:cNvSpPr>
              <a:spLocks/>
            </p:cNvSpPr>
            <p:nvPr/>
          </p:nvSpPr>
          <p:spPr bwMode="auto">
            <a:xfrm>
              <a:off x="3728" y="2939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auto">
            <a:xfrm>
              <a:off x="3728" y="2939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9"/>
            <p:cNvSpPr>
              <a:spLocks/>
            </p:cNvSpPr>
            <p:nvPr/>
          </p:nvSpPr>
          <p:spPr bwMode="auto">
            <a:xfrm>
              <a:off x="3498" y="3025"/>
              <a:ext cx="304" cy="251"/>
            </a:xfrm>
            <a:custGeom>
              <a:avLst/>
              <a:gdLst>
                <a:gd name="T0" fmla="*/ 0 w 304"/>
                <a:gd name="T1" fmla="*/ 250 h 251"/>
                <a:gd name="T2" fmla="*/ 303 w 304"/>
                <a:gd name="T3" fmla="*/ 0 h 251"/>
                <a:gd name="T4" fmla="*/ 0 w 304"/>
                <a:gd name="T5" fmla="*/ 25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4" h="251">
                  <a:moveTo>
                    <a:pt x="0" y="250"/>
                  </a:moveTo>
                  <a:lnTo>
                    <a:pt x="303" y="0"/>
                  </a:lnTo>
                  <a:lnTo>
                    <a:pt x="0" y="2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auto">
            <a:xfrm>
              <a:off x="3806" y="3031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21"/>
            <p:cNvSpPr>
              <a:spLocks/>
            </p:cNvSpPr>
            <p:nvPr/>
          </p:nvSpPr>
          <p:spPr bwMode="auto">
            <a:xfrm>
              <a:off x="3186" y="3365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22"/>
            <p:cNvSpPr>
              <a:spLocks/>
            </p:cNvSpPr>
            <p:nvPr/>
          </p:nvSpPr>
          <p:spPr bwMode="auto">
            <a:xfrm>
              <a:off x="3495" y="3371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3"/>
            <p:cNvSpPr>
              <a:spLocks/>
            </p:cNvSpPr>
            <p:nvPr/>
          </p:nvSpPr>
          <p:spPr bwMode="auto">
            <a:xfrm>
              <a:off x="2880" y="3699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4"/>
            <p:cNvSpPr>
              <a:spLocks/>
            </p:cNvSpPr>
            <p:nvPr/>
          </p:nvSpPr>
          <p:spPr bwMode="auto">
            <a:xfrm>
              <a:off x="3189" y="3705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25"/>
            <p:cNvSpPr>
              <a:spLocks/>
            </p:cNvSpPr>
            <p:nvPr/>
          </p:nvSpPr>
          <p:spPr bwMode="auto">
            <a:xfrm>
              <a:off x="4966" y="3631"/>
              <a:ext cx="1" cy="67"/>
            </a:xfrm>
            <a:custGeom>
              <a:avLst/>
              <a:gdLst>
                <a:gd name="T0" fmla="*/ 0 w 1"/>
                <a:gd name="T1" fmla="*/ 0 h 67"/>
                <a:gd name="T2" fmla="*/ 0 w 1"/>
                <a:gd name="T3" fmla="*/ 66 h 67"/>
                <a:gd name="T4" fmla="*/ 0 w 1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7">
                  <a:moveTo>
                    <a:pt x="0" y="0"/>
                  </a:moveTo>
                  <a:lnTo>
                    <a:pt x="0" y="6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26"/>
            <p:cNvSpPr>
              <a:spLocks/>
            </p:cNvSpPr>
            <p:nvPr/>
          </p:nvSpPr>
          <p:spPr bwMode="auto">
            <a:xfrm>
              <a:off x="5130" y="3631"/>
              <a:ext cx="1" cy="67"/>
            </a:xfrm>
            <a:custGeom>
              <a:avLst/>
              <a:gdLst>
                <a:gd name="T0" fmla="*/ 0 w 1"/>
                <a:gd name="T1" fmla="*/ 0 h 67"/>
                <a:gd name="T2" fmla="*/ 0 w 1"/>
                <a:gd name="T3" fmla="*/ 66 h 67"/>
                <a:gd name="T4" fmla="*/ 0 w 1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7">
                  <a:moveTo>
                    <a:pt x="0" y="0"/>
                  </a:moveTo>
                  <a:lnTo>
                    <a:pt x="0" y="6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27"/>
            <p:cNvSpPr>
              <a:spLocks/>
            </p:cNvSpPr>
            <p:nvPr/>
          </p:nvSpPr>
          <p:spPr bwMode="auto">
            <a:xfrm>
              <a:off x="4966" y="3631"/>
              <a:ext cx="165" cy="67"/>
            </a:xfrm>
            <a:custGeom>
              <a:avLst/>
              <a:gdLst>
                <a:gd name="T0" fmla="*/ 0 w 165"/>
                <a:gd name="T1" fmla="*/ 0 h 67"/>
                <a:gd name="T2" fmla="*/ 164 w 165"/>
                <a:gd name="T3" fmla="*/ 66 h 67"/>
                <a:gd name="T4" fmla="*/ 0 w 165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7">
                  <a:moveTo>
                    <a:pt x="0" y="0"/>
                  </a:moveTo>
                  <a:lnTo>
                    <a:pt x="164" y="6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28"/>
            <p:cNvSpPr>
              <a:spLocks/>
            </p:cNvSpPr>
            <p:nvPr/>
          </p:nvSpPr>
          <p:spPr bwMode="auto">
            <a:xfrm>
              <a:off x="4966" y="3631"/>
              <a:ext cx="165" cy="67"/>
            </a:xfrm>
            <a:custGeom>
              <a:avLst/>
              <a:gdLst>
                <a:gd name="T0" fmla="*/ 0 w 165"/>
                <a:gd name="T1" fmla="*/ 66 h 67"/>
                <a:gd name="T2" fmla="*/ 164 w 165"/>
                <a:gd name="T3" fmla="*/ 0 h 67"/>
                <a:gd name="T4" fmla="*/ 0 w 165"/>
                <a:gd name="T5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7">
                  <a:moveTo>
                    <a:pt x="0" y="66"/>
                  </a:moveTo>
                  <a:lnTo>
                    <a:pt x="164" y="0"/>
                  </a:lnTo>
                  <a:lnTo>
                    <a:pt x="0" y="6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695" y="3290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4859" y="3290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4695" y="3290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4695" y="3290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33"/>
            <p:cNvSpPr>
              <a:spLocks/>
            </p:cNvSpPr>
            <p:nvPr/>
          </p:nvSpPr>
          <p:spPr bwMode="auto">
            <a:xfrm>
              <a:off x="5013" y="2928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34"/>
            <p:cNvSpPr>
              <a:spLocks/>
            </p:cNvSpPr>
            <p:nvPr/>
          </p:nvSpPr>
          <p:spPr bwMode="auto">
            <a:xfrm>
              <a:off x="5178" y="2928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5013" y="2928"/>
              <a:ext cx="166" cy="66"/>
            </a:xfrm>
            <a:custGeom>
              <a:avLst/>
              <a:gdLst>
                <a:gd name="T0" fmla="*/ 0 w 166"/>
                <a:gd name="T1" fmla="*/ 0 h 66"/>
                <a:gd name="T2" fmla="*/ 165 w 166"/>
                <a:gd name="T3" fmla="*/ 65 h 66"/>
                <a:gd name="T4" fmla="*/ 0 w 166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" h="66">
                  <a:moveTo>
                    <a:pt x="0" y="0"/>
                  </a:moveTo>
                  <a:lnTo>
                    <a:pt x="165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5013" y="2928"/>
              <a:ext cx="166" cy="66"/>
            </a:xfrm>
            <a:custGeom>
              <a:avLst/>
              <a:gdLst>
                <a:gd name="T0" fmla="*/ 0 w 166"/>
                <a:gd name="T1" fmla="*/ 65 h 66"/>
                <a:gd name="T2" fmla="*/ 165 w 166"/>
                <a:gd name="T3" fmla="*/ 0 h 66"/>
                <a:gd name="T4" fmla="*/ 0 w 166"/>
                <a:gd name="T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" h="66">
                  <a:moveTo>
                    <a:pt x="0" y="65"/>
                  </a:moveTo>
                  <a:lnTo>
                    <a:pt x="165" y="0"/>
                  </a:lnTo>
                  <a:lnTo>
                    <a:pt x="0" y="6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4782" y="3014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5092" y="3020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477" y="3368"/>
              <a:ext cx="304" cy="251"/>
            </a:xfrm>
            <a:custGeom>
              <a:avLst/>
              <a:gdLst>
                <a:gd name="T0" fmla="*/ 0 w 304"/>
                <a:gd name="T1" fmla="*/ 250 h 251"/>
                <a:gd name="T2" fmla="*/ 303 w 304"/>
                <a:gd name="T3" fmla="*/ 0 h 251"/>
                <a:gd name="T4" fmla="*/ 0 w 304"/>
                <a:gd name="T5" fmla="*/ 25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4" h="251">
                  <a:moveTo>
                    <a:pt x="0" y="250"/>
                  </a:moveTo>
                  <a:lnTo>
                    <a:pt x="303" y="0"/>
                  </a:lnTo>
                  <a:lnTo>
                    <a:pt x="0" y="2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40"/>
            <p:cNvSpPr>
              <a:spLocks/>
            </p:cNvSpPr>
            <p:nvPr/>
          </p:nvSpPr>
          <p:spPr bwMode="auto">
            <a:xfrm>
              <a:off x="4786" y="3375"/>
              <a:ext cx="253" cy="210"/>
            </a:xfrm>
            <a:custGeom>
              <a:avLst/>
              <a:gdLst>
                <a:gd name="T0" fmla="*/ 0 w 253"/>
                <a:gd name="T1" fmla="*/ 0 h 210"/>
                <a:gd name="T2" fmla="*/ 252 w 253"/>
                <a:gd name="T3" fmla="*/ 209 h 210"/>
                <a:gd name="T4" fmla="*/ 0 w 253"/>
                <a:gd name="T5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" h="210">
                  <a:moveTo>
                    <a:pt x="0" y="0"/>
                  </a:moveTo>
                  <a:lnTo>
                    <a:pt x="252" y="2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4744" y="3708"/>
              <a:ext cx="304" cy="251"/>
            </a:xfrm>
            <a:custGeom>
              <a:avLst/>
              <a:gdLst>
                <a:gd name="T0" fmla="*/ 0 w 304"/>
                <a:gd name="T1" fmla="*/ 250 h 251"/>
                <a:gd name="T2" fmla="*/ 303 w 304"/>
                <a:gd name="T3" fmla="*/ 0 h 251"/>
                <a:gd name="T4" fmla="*/ 0 w 304"/>
                <a:gd name="T5" fmla="*/ 25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4" h="251">
                  <a:moveTo>
                    <a:pt x="0" y="250"/>
                  </a:moveTo>
                  <a:lnTo>
                    <a:pt x="303" y="0"/>
                  </a:lnTo>
                  <a:lnTo>
                    <a:pt x="0" y="2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5053" y="371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Rectangle 43"/>
            <p:cNvSpPr>
              <a:spLocks noChangeArrowheads="1"/>
            </p:cNvSpPr>
            <p:nvPr/>
          </p:nvSpPr>
          <p:spPr bwMode="auto">
            <a:xfrm>
              <a:off x="3368" y="3929"/>
              <a:ext cx="209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b="1" dirty="0" smtClean="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9" name="Rectangle 44"/>
            <p:cNvSpPr>
              <a:spLocks noChangeArrowheads="1"/>
            </p:cNvSpPr>
            <p:nvPr/>
          </p:nvSpPr>
          <p:spPr bwMode="auto">
            <a:xfrm>
              <a:off x="2757" y="3936"/>
              <a:ext cx="21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b="1" dirty="0" smtClean="0">
                  <a:latin typeface="Arial" charset="0"/>
                </a:rPr>
                <a:t>R</a:t>
              </a:r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0" name="Rectangle 45"/>
            <p:cNvSpPr>
              <a:spLocks noChangeArrowheads="1"/>
            </p:cNvSpPr>
            <p:nvPr/>
          </p:nvSpPr>
          <p:spPr bwMode="auto">
            <a:xfrm>
              <a:off x="3680" y="3578"/>
              <a:ext cx="201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b="1" dirty="0" smtClean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1" name="Rectangle 46"/>
            <p:cNvSpPr>
              <a:spLocks noChangeArrowheads="1"/>
            </p:cNvSpPr>
            <p:nvPr/>
          </p:nvSpPr>
          <p:spPr bwMode="auto">
            <a:xfrm>
              <a:off x="4030" y="3246"/>
              <a:ext cx="21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b="1" dirty="0" smtClean="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2" name="Rectangle 47"/>
            <p:cNvSpPr>
              <a:spLocks noChangeArrowheads="1"/>
            </p:cNvSpPr>
            <p:nvPr/>
          </p:nvSpPr>
          <p:spPr bwMode="auto">
            <a:xfrm>
              <a:off x="5232" y="3938"/>
              <a:ext cx="209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b="1" dirty="0" smtClean="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3" name="Rectangle 48"/>
            <p:cNvSpPr>
              <a:spLocks noChangeArrowheads="1"/>
            </p:cNvSpPr>
            <p:nvPr/>
          </p:nvSpPr>
          <p:spPr bwMode="auto">
            <a:xfrm>
              <a:off x="4621" y="3945"/>
              <a:ext cx="21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b="1" dirty="0" smtClean="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4" name="Rectangle 49"/>
            <p:cNvSpPr>
              <a:spLocks noChangeArrowheads="1"/>
            </p:cNvSpPr>
            <p:nvPr/>
          </p:nvSpPr>
          <p:spPr bwMode="auto">
            <a:xfrm>
              <a:off x="4376" y="3614"/>
              <a:ext cx="201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b="1" dirty="0" smtClean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5" name="Rectangle 50"/>
            <p:cNvSpPr>
              <a:spLocks noChangeArrowheads="1"/>
            </p:cNvSpPr>
            <p:nvPr/>
          </p:nvSpPr>
          <p:spPr bwMode="auto">
            <a:xfrm>
              <a:off x="5315" y="3236"/>
              <a:ext cx="21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b="1" dirty="0" smtClean="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6" name="Group 51"/>
          <p:cNvGrpSpPr>
            <a:grpSpLocks/>
          </p:cNvGrpSpPr>
          <p:nvPr/>
        </p:nvGrpSpPr>
        <p:grpSpPr bwMode="auto">
          <a:xfrm>
            <a:off x="381000" y="2709317"/>
            <a:ext cx="3725382" cy="2170626"/>
            <a:chOff x="93" y="2928"/>
            <a:chExt cx="2635" cy="1572"/>
          </a:xfrm>
        </p:grpSpPr>
        <p:sp>
          <p:nvSpPr>
            <p:cNvPr id="97" name="Freeform 52"/>
            <p:cNvSpPr>
              <a:spLocks/>
            </p:cNvSpPr>
            <p:nvPr/>
          </p:nvSpPr>
          <p:spPr bwMode="auto">
            <a:xfrm>
              <a:off x="2046" y="3439"/>
              <a:ext cx="1" cy="88"/>
            </a:xfrm>
            <a:custGeom>
              <a:avLst/>
              <a:gdLst>
                <a:gd name="T0" fmla="*/ 0 w 1"/>
                <a:gd name="T1" fmla="*/ 0 h 88"/>
                <a:gd name="T2" fmla="*/ 0 w 1"/>
                <a:gd name="T3" fmla="*/ 87 h 88"/>
                <a:gd name="T4" fmla="*/ 0 w 1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88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53"/>
            <p:cNvSpPr>
              <a:spLocks/>
            </p:cNvSpPr>
            <p:nvPr/>
          </p:nvSpPr>
          <p:spPr bwMode="auto">
            <a:xfrm>
              <a:off x="2322" y="3439"/>
              <a:ext cx="1" cy="88"/>
            </a:xfrm>
            <a:custGeom>
              <a:avLst/>
              <a:gdLst>
                <a:gd name="T0" fmla="*/ 0 w 1"/>
                <a:gd name="T1" fmla="*/ 0 h 88"/>
                <a:gd name="T2" fmla="*/ 0 w 1"/>
                <a:gd name="T3" fmla="*/ 87 h 88"/>
                <a:gd name="T4" fmla="*/ 0 w 1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88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54"/>
            <p:cNvSpPr>
              <a:spLocks/>
            </p:cNvSpPr>
            <p:nvPr/>
          </p:nvSpPr>
          <p:spPr bwMode="auto">
            <a:xfrm>
              <a:off x="2046" y="3439"/>
              <a:ext cx="277" cy="88"/>
            </a:xfrm>
            <a:custGeom>
              <a:avLst/>
              <a:gdLst>
                <a:gd name="T0" fmla="*/ 0 w 277"/>
                <a:gd name="T1" fmla="*/ 0 h 88"/>
                <a:gd name="T2" fmla="*/ 276 w 277"/>
                <a:gd name="T3" fmla="*/ 87 h 88"/>
                <a:gd name="T4" fmla="*/ 0 w 277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88">
                  <a:moveTo>
                    <a:pt x="0" y="0"/>
                  </a:moveTo>
                  <a:lnTo>
                    <a:pt x="276" y="8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55"/>
            <p:cNvSpPr>
              <a:spLocks/>
            </p:cNvSpPr>
            <p:nvPr/>
          </p:nvSpPr>
          <p:spPr bwMode="auto">
            <a:xfrm>
              <a:off x="2046" y="3439"/>
              <a:ext cx="277" cy="88"/>
            </a:xfrm>
            <a:custGeom>
              <a:avLst/>
              <a:gdLst>
                <a:gd name="T0" fmla="*/ 0 w 277"/>
                <a:gd name="T1" fmla="*/ 87 h 88"/>
                <a:gd name="T2" fmla="*/ 276 w 277"/>
                <a:gd name="T3" fmla="*/ 0 h 88"/>
                <a:gd name="T4" fmla="*/ 0 w 277"/>
                <a:gd name="T5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88">
                  <a:moveTo>
                    <a:pt x="0" y="87"/>
                  </a:moveTo>
                  <a:lnTo>
                    <a:pt x="276" y="0"/>
                  </a:lnTo>
                  <a:lnTo>
                    <a:pt x="0" y="8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56"/>
            <p:cNvSpPr>
              <a:spLocks/>
            </p:cNvSpPr>
            <p:nvPr/>
          </p:nvSpPr>
          <p:spPr bwMode="auto">
            <a:xfrm>
              <a:off x="1371" y="2928"/>
              <a:ext cx="1" cy="89"/>
            </a:xfrm>
            <a:custGeom>
              <a:avLst/>
              <a:gdLst>
                <a:gd name="T0" fmla="*/ 0 w 1"/>
                <a:gd name="T1" fmla="*/ 0 h 89"/>
                <a:gd name="T2" fmla="*/ 0 w 1"/>
                <a:gd name="T3" fmla="*/ 88 h 89"/>
                <a:gd name="T4" fmla="*/ 0 w 1"/>
                <a:gd name="T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89">
                  <a:moveTo>
                    <a:pt x="0" y="0"/>
                  </a:moveTo>
                  <a:lnTo>
                    <a:pt x="0" y="8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57"/>
            <p:cNvSpPr>
              <a:spLocks/>
            </p:cNvSpPr>
            <p:nvPr/>
          </p:nvSpPr>
          <p:spPr bwMode="auto">
            <a:xfrm>
              <a:off x="1647" y="2928"/>
              <a:ext cx="1" cy="89"/>
            </a:xfrm>
            <a:custGeom>
              <a:avLst/>
              <a:gdLst>
                <a:gd name="T0" fmla="*/ 0 w 1"/>
                <a:gd name="T1" fmla="*/ 0 h 89"/>
                <a:gd name="T2" fmla="*/ 0 w 1"/>
                <a:gd name="T3" fmla="*/ 88 h 89"/>
                <a:gd name="T4" fmla="*/ 0 w 1"/>
                <a:gd name="T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89">
                  <a:moveTo>
                    <a:pt x="0" y="0"/>
                  </a:moveTo>
                  <a:lnTo>
                    <a:pt x="0" y="8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58"/>
            <p:cNvSpPr>
              <a:spLocks/>
            </p:cNvSpPr>
            <p:nvPr/>
          </p:nvSpPr>
          <p:spPr bwMode="auto">
            <a:xfrm>
              <a:off x="1371" y="2928"/>
              <a:ext cx="277" cy="89"/>
            </a:xfrm>
            <a:custGeom>
              <a:avLst/>
              <a:gdLst>
                <a:gd name="T0" fmla="*/ 0 w 277"/>
                <a:gd name="T1" fmla="*/ 0 h 89"/>
                <a:gd name="T2" fmla="*/ 276 w 277"/>
                <a:gd name="T3" fmla="*/ 88 h 89"/>
                <a:gd name="T4" fmla="*/ 0 w 277"/>
                <a:gd name="T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89">
                  <a:moveTo>
                    <a:pt x="0" y="0"/>
                  </a:moveTo>
                  <a:lnTo>
                    <a:pt x="276" y="8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59"/>
            <p:cNvSpPr>
              <a:spLocks/>
            </p:cNvSpPr>
            <p:nvPr/>
          </p:nvSpPr>
          <p:spPr bwMode="auto">
            <a:xfrm>
              <a:off x="1371" y="2928"/>
              <a:ext cx="277" cy="89"/>
            </a:xfrm>
            <a:custGeom>
              <a:avLst/>
              <a:gdLst>
                <a:gd name="T0" fmla="*/ 0 w 277"/>
                <a:gd name="T1" fmla="*/ 88 h 89"/>
                <a:gd name="T2" fmla="*/ 276 w 277"/>
                <a:gd name="T3" fmla="*/ 0 h 89"/>
                <a:gd name="T4" fmla="*/ 0 w 277"/>
                <a:gd name="T5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89">
                  <a:moveTo>
                    <a:pt x="0" y="88"/>
                  </a:moveTo>
                  <a:lnTo>
                    <a:pt x="276" y="0"/>
                  </a:lnTo>
                  <a:lnTo>
                    <a:pt x="0" y="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60"/>
            <p:cNvSpPr>
              <a:spLocks/>
            </p:cNvSpPr>
            <p:nvPr/>
          </p:nvSpPr>
          <p:spPr bwMode="auto">
            <a:xfrm>
              <a:off x="1673" y="3517"/>
              <a:ext cx="508" cy="335"/>
            </a:xfrm>
            <a:custGeom>
              <a:avLst/>
              <a:gdLst>
                <a:gd name="T0" fmla="*/ 0 w 508"/>
                <a:gd name="T1" fmla="*/ 334 h 335"/>
                <a:gd name="T2" fmla="*/ 507 w 508"/>
                <a:gd name="T3" fmla="*/ 0 h 335"/>
                <a:gd name="T4" fmla="*/ 0 w 508"/>
                <a:gd name="T5" fmla="*/ 33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8" h="335">
                  <a:moveTo>
                    <a:pt x="0" y="334"/>
                  </a:moveTo>
                  <a:lnTo>
                    <a:pt x="507" y="0"/>
                  </a:lnTo>
                  <a:lnTo>
                    <a:pt x="0" y="3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61"/>
            <p:cNvSpPr>
              <a:spLocks/>
            </p:cNvSpPr>
            <p:nvPr/>
          </p:nvSpPr>
          <p:spPr bwMode="auto">
            <a:xfrm>
              <a:off x="2190" y="3526"/>
              <a:ext cx="422" cy="281"/>
            </a:xfrm>
            <a:custGeom>
              <a:avLst/>
              <a:gdLst>
                <a:gd name="T0" fmla="*/ 0 w 422"/>
                <a:gd name="T1" fmla="*/ 0 h 281"/>
                <a:gd name="T2" fmla="*/ 421 w 422"/>
                <a:gd name="T3" fmla="*/ 280 h 281"/>
                <a:gd name="T4" fmla="*/ 0 w 422"/>
                <a:gd name="T5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2" h="281">
                  <a:moveTo>
                    <a:pt x="0" y="0"/>
                  </a:moveTo>
                  <a:lnTo>
                    <a:pt x="421" y="28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62"/>
            <p:cNvSpPr>
              <a:spLocks/>
            </p:cNvSpPr>
            <p:nvPr/>
          </p:nvSpPr>
          <p:spPr bwMode="auto">
            <a:xfrm>
              <a:off x="631" y="3427"/>
              <a:ext cx="1" cy="88"/>
            </a:xfrm>
            <a:custGeom>
              <a:avLst/>
              <a:gdLst>
                <a:gd name="T0" fmla="*/ 0 w 1"/>
                <a:gd name="T1" fmla="*/ 0 h 88"/>
                <a:gd name="T2" fmla="*/ 0 w 1"/>
                <a:gd name="T3" fmla="*/ 87 h 88"/>
                <a:gd name="T4" fmla="*/ 0 w 1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88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63"/>
            <p:cNvSpPr>
              <a:spLocks/>
            </p:cNvSpPr>
            <p:nvPr/>
          </p:nvSpPr>
          <p:spPr bwMode="auto">
            <a:xfrm>
              <a:off x="908" y="3427"/>
              <a:ext cx="1" cy="88"/>
            </a:xfrm>
            <a:custGeom>
              <a:avLst/>
              <a:gdLst>
                <a:gd name="T0" fmla="*/ 0 w 1"/>
                <a:gd name="T1" fmla="*/ 0 h 88"/>
                <a:gd name="T2" fmla="*/ 0 w 1"/>
                <a:gd name="T3" fmla="*/ 87 h 88"/>
                <a:gd name="T4" fmla="*/ 0 w 1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88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64"/>
            <p:cNvSpPr>
              <a:spLocks/>
            </p:cNvSpPr>
            <p:nvPr/>
          </p:nvSpPr>
          <p:spPr bwMode="auto">
            <a:xfrm>
              <a:off x="631" y="3427"/>
              <a:ext cx="278" cy="88"/>
            </a:xfrm>
            <a:custGeom>
              <a:avLst/>
              <a:gdLst>
                <a:gd name="T0" fmla="*/ 0 w 278"/>
                <a:gd name="T1" fmla="*/ 0 h 88"/>
                <a:gd name="T2" fmla="*/ 277 w 278"/>
                <a:gd name="T3" fmla="*/ 87 h 88"/>
                <a:gd name="T4" fmla="*/ 0 w 278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8" h="88">
                  <a:moveTo>
                    <a:pt x="0" y="0"/>
                  </a:moveTo>
                  <a:lnTo>
                    <a:pt x="277" y="8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65"/>
            <p:cNvSpPr>
              <a:spLocks/>
            </p:cNvSpPr>
            <p:nvPr/>
          </p:nvSpPr>
          <p:spPr bwMode="auto">
            <a:xfrm>
              <a:off x="631" y="3427"/>
              <a:ext cx="278" cy="88"/>
            </a:xfrm>
            <a:custGeom>
              <a:avLst/>
              <a:gdLst>
                <a:gd name="T0" fmla="*/ 0 w 278"/>
                <a:gd name="T1" fmla="*/ 87 h 88"/>
                <a:gd name="T2" fmla="*/ 277 w 278"/>
                <a:gd name="T3" fmla="*/ 0 h 88"/>
                <a:gd name="T4" fmla="*/ 0 w 278"/>
                <a:gd name="T5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8" h="88">
                  <a:moveTo>
                    <a:pt x="0" y="87"/>
                  </a:moveTo>
                  <a:lnTo>
                    <a:pt x="277" y="0"/>
                  </a:lnTo>
                  <a:lnTo>
                    <a:pt x="0" y="8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66"/>
            <p:cNvSpPr>
              <a:spLocks/>
            </p:cNvSpPr>
            <p:nvPr/>
          </p:nvSpPr>
          <p:spPr bwMode="auto">
            <a:xfrm>
              <a:off x="260" y="3530"/>
              <a:ext cx="509" cy="334"/>
            </a:xfrm>
            <a:custGeom>
              <a:avLst/>
              <a:gdLst>
                <a:gd name="T0" fmla="*/ 0 w 509"/>
                <a:gd name="T1" fmla="*/ 333 h 334"/>
                <a:gd name="T2" fmla="*/ 508 w 509"/>
                <a:gd name="T3" fmla="*/ 0 h 334"/>
                <a:gd name="T4" fmla="*/ 0 w 509"/>
                <a:gd name="T5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9" h="334">
                  <a:moveTo>
                    <a:pt x="0" y="333"/>
                  </a:moveTo>
                  <a:lnTo>
                    <a:pt x="508" y="0"/>
                  </a:lnTo>
                  <a:lnTo>
                    <a:pt x="0" y="33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67"/>
            <p:cNvSpPr>
              <a:spLocks/>
            </p:cNvSpPr>
            <p:nvPr/>
          </p:nvSpPr>
          <p:spPr bwMode="auto">
            <a:xfrm>
              <a:off x="777" y="3538"/>
              <a:ext cx="422" cy="282"/>
            </a:xfrm>
            <a:custGeom>
              <a:avLst/>
              <a:gdLst>
                <a:gd name="T0" fmla="*/ 0 w 422"/>
                <a:gd name="T1" fmla="*/ 0 h 282"/>
                <a:gd name="T2" fmla="*/ 421 w 422"/>
                <a:gd name="T3" fmla="*/ 281 h 282"/>
                <a:gd name="T4" fmla="*/ 0 w 422"/>
                <a:gd name="T5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2" h="282">
                  <a:moveTo>
                    <a:pt x="0" y="0"/>
                  </a:moveTo>
                  <a:lnTo>
                    <a:pt x="421" y="28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68"/>
            <p:cNvSpPr>
              <a:spLocks/>
            </p:cNvSpPr>
            <p:nvPr/>
          </p:nvSpPr>
          <p:spPr bwMode="auto">
            <a:xfrm>
              <a:off x="779" y="3057"/>
              <a:ext cx="730" cy="328"/>
            </a:xfrm>
            <a:custGeom>
              <a:avLst/>
              <a:gdLst>
                <a:gd name="T0" fmla="*/ 0 w 730"/>
                <a:gd name="T1" fmla="*/ 327 h 328"/>
                <a:gd name="T2" fmla="*/ 729 w 730"/>
                <a:gd name="T3" fmla="*/ 0 h 328"/>
                <a:gd name="T4" fmla="*/ 0 w 730"/>
                <a:gd name="T5" fmla="*/ 32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0" h="328">
                  <a:moveTo>
                    <a:pt x="0" y="327"/>
                  </a:moveTo>
                  <a:lnTo>
                    <a:pt x="729" y="0"/>
                  </a:lnTo>
                  <a:lnTo>
                    <a:pt x="0" y="32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69"/>
            <p:cNvSpPr>
              <a:spLocks/>
            </p:cNvSpPr>
            <p:nvPr/>
          </p:nvSpPr>
          <p:spPr bwMode="auto">
            <a:xfrm>
              <a:off x="1517" y="3057"/>
              <a:ext cx="654" cy="328"/>
            </a:xfrm>
            <a:custGeom>
              <a:avLst/>
              <a:gdLst>
                <a:gd name="T0" fmla="*/ 0 w 654"/>
                <a:gd name="T1" fmla="*/ 0 h 328"/>
                <a:gd name="T2" fmla="*/ 653 w 654"/>
                <a:gd name="T3" fmla="*/ 327 h 328"/>
                <a:gd name="T4" fmla="*/ 0 w 654"/>
                <a:gd name="T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4" h="328">
                  <a:moveTo>
                    <a:pt x="0" y="0"/>
                  </a:moveTo>
                  <a:lnTo>
                    <a:pt x="653" y="32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Rectangle 70"/>
            <p:cNvSpPr>
              <a:spLocks noChangeArrowheads="1"/>
            </p:cNvSpPr>
            <p:nvPr/>
          </p:nvSpPr>
          <p:spPr bwMode="auto">
            <a:xfrm>
              <a:off x="1543" y="3907"/>
              <a:ext cx="222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6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6" name="Rectangle 71"/>
            <p:cNvSpPr>
              <a:spLocks noChangeArrowheads="1"/>
            </p:cNvSpPr>
            <p:nvPr/>
          </p:nvSpPr>
          <p:spPr bwMode="auto">
            <a:xfrm>
              <a:off x="2492" y="3887"/>
              <a:ext cx="236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6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7" name="Rectangle 72"/>
            <p:cNvSpPr>
              <a:spLocks noChangeArrowheads="1"/>
            </p:cNvSpPr>
            <p:nvPr/>
          </p:nvSpPr>
          <p:spPr bwMode="auto">
            <a:xfrm>
              <a:off x="1116" y="3889"/>
              <a:ext cx="228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6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8" name="Rectangle 73"/>
            <p:cNvSpPr>
              <a:spLocks noChangeArrowheads="1"/>
            </p:cNvSpPr>
            <p:nvPr/>
          </p:nvSpPr>
          <p:spPr bwMode="auto">
            <a:xfrm>
              <a:off x="93" y="3898"/>
              <a:ext cx="240" cy="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600" b="1" dirty="0">
                <a:solidFill>
                  <a:srgbClr val="000000"/>
                </a:solidFill>
                <a:latin typeface="Arial" charset="0"/>
              </a:endParaRPr>
            </a:p>
            <a:p>
              <a:endParaRPr lang="en-US" sz="1600" b="1" dirty="0">
                <a:solidFill>
                  <a:srgbClr val="000000"/>
                </a:solidFill>
                <a:latin typeface="Arial" charset="0"/>
              </a:endParaRPr>
            </a:p>
            <a:p>
              <a:endParaRPr lang="en-US" sz="16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19" name="Rectangle 74"/>
          <p:cNvSpPr>
            <a:spLocks noChangeArrowheads="1"/>
          </p:cNvSpPr>
          <p:nvPr/>
        </p:nvSpPr>
        <p:spPr bwMode="auto">
          <a:xfrm>
            <a:off x="4572000" y="2404516"/>
            <a:ext cx="2438400" cy="23622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Rectangle 3"/>
          <p:cNvSpPr txBox="1">
            <a:spLocks noChangeArrowheads="1"/>
          </p:cNvSpPr>
          <p:nvPr/>
        </p:nvSpPr>
        <p:spPr>
          <a:xfrm>
            <a:off x="220134" y="5079999"/>
            <a:ext cx="8633884" cy="167534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500" dirty="0">
                <a:latin typeface="Times New Roman"/>
                <a:cs typeface="Times New Roman"/>
              </a:rPr>
              <a:t>Left-deep trees allow us to generate all </a:t>
            </a:r>
            <a:r>
              <a:rPr lang="en-US" sz="6500" i="1" dirty="0">
                <a:solidFill>
                  <a:schemeClr val="accent2"/>
                </a:solidFill>
                <a:latin typeface="Times New Roman"/>
                <a:cs typeface="Times New Roman"/>
              </a:rPr>
              <a:t>fully pipelined </a:t>
            </a:r>
            <a:r>
              <a:rPr lang="en-US" sz="6500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plans</a:t>
            </a:r>
            <a:endParaRPr lang="en-US" sz="6500" dirty="0" smtClean="0">
              <a:latin typeface="Times New Roman"/>
              <a:cs typeface="Times New Roman"/>
            </a:endParaRPr>
          </a:p>
          <a:p>
            <a:pPr lvl="1"/>
            <a:r>
              <a:rPr lang="en-US" sz="6000" dirty="0" smtClean="0">
                <a:latin typeface="Times New Roman"/>
                <a:cs typeface="Times New Roman"/>
              </a:rPr>
              <a:t>Intermediate </a:t>
            </a:r>
            <a:r>
              <a:rPr lang="en-US" sz="6000" dirty="0">
                <a:latin typeface="Times New Roman"/>
                <a:cs typeface="Times New Roman"/>
              </a:rPr>
              <a:t>results not written to temporary </a:t>
            </a:r>
            <a:r>
              <a:rPr lang="en-US" sz="6000" dirty="0" smtClean="0">
                <a:latin typeface="Times New Roman"/>
                <a:cs typeface="Times New Roman"/>
              </a:rPr>
              <a:t>files.</a:t>
            </a:r>
          </a:p>
          <a:p>
            <a:r>
              <a:rPr lang="en-US" sz="6500" dirty="0" smtClean="0">
                <a:latin typeface="Times New Roman"/>
                <a:cs typeface="Times New Roman"/>
              </a:rPr>
              <a:t>Not </a:t>
            </a:r>
            <a:r>
              <a:rPr lang="en-US" sz="6500" dirty="0">
                <a:latin typeface="Times New Roman"/>
                <a:cs typeface="Times New Roman"/>
              </a:rPr>
              <a:t>all left-deep trees are fully pipelined (e.g., SM join).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Times New Roman" charset="0"/>
                <a:ea typeface="ＭＳ Ｐゴシック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US" sz="2800" dirty="0" smtClean="0">
              <a:latin typeface="Times New Roman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latin typeface="Times New Roman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latin typeface="Times New Roman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842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66E571A-1A8B-7E46-A56D-4B4E0331C43C}" type="slidenum">
              <a:rPr lang="en-US" sz="1400"/>
              <a:pPr/>
              <a:t>25</a:t>
            </a:fld>
            <a:endParaRPr lang="en-US" sz="1400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1467"/>
            <a:ext cx="8153400" cy="4690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Times New Roman" charset="0"/>
                <a:ea typeface="ＭＳ Ｐゴシック" charset="0"/>
              </a:rPr>
              <a:t>System R-style ignores plans with </a:t>
            </a:r>
            <a:r>
              <a:rPr lang="en-US" sz="2800" dirty="0">
                <a:latin typeface="Times New Roman" charset="0"/>
                <a:ea typeface="ＭＳ Ｐゴシック" charset="0"/>
              </a:rPr>
              <a:t>C</a:t>
            </a:r>
            <a:r>
              <a:rPr lang="en-US" altLang="ja-JP" sz="2800" dirty="0" smtClean="0">
                <a:latin typeface="Times New Roman" charset="0"/>
                <a:ea typeface="ＭＳ Ｐゴシック" charset="0"/>
              </a:rPr>
              <a:t>artesian products</a:t>
            </a:r>
          </a:p>
          <a:p>
            <a:pPr lvl="1">
              <a:lnSpc>
                <a:spcPct val="90000"/>
              </a:lnSpc>
            </a:pPr>
            <a:r>
              <a:rPr lang="en-US" altLang="ja-JP" sz="2600" dirty="0" smtClean="0">
                <a:latin typeface="Times New Roman" charset="0"/>
                <a:ea typeface="ＭＳ Ｐゴシック" charset="0"/>
              </a:rPr>
              <a:t>The size of a Cartesian product is generally larger than (natural) joins.</a:t>
            </a:r>
          </a:p>
          <a:p>
            <a:pPr>
              <a:lnSpc>
                <a:spcPct val="90000"/>
              </a:lnSpc>
            </a:pPr>
            <a:r>
              <a:rPr lang="en-US" altLang="ja-JP" sz="2800" b="1" dirty="0" smtClean="0">
                <a:latin typeface="Times New Roman" charset="0"/>
                <a:ea typeface="ＭＳ Ｐゴシック" charset="0"/>
              </a:rPr>
              <a:t>Example:</a:t>
            </a:r>
            <a:r>
              <a:rPr lang="en-US" altLang="ja-JP" sz="2800" dirty="0" smtClean="0">
                <a:latin typeface="Times New Roman" charset="0"/>
                <a:ea typeface="ＭＳ Ｐゴシック" charset="0"/>
              </a:rPr>
              <a:t> R</a:t>
            </a:r>
            <a:r>
              <a:rPr lang="en-US" altLang="ja-JP" sz="2800" dirty="0">
                <a:latin typeface="Times New Roman" charset="0"/>
                <a:ea typeface="ＭＳ Ｐゴシック" charset="0"/>
              </a:rPr>
              <a:t>(A,B), S(B,C), </a:t>
            </a:r>
            <a:r>
              <a:rPr lang="en-US" altLang="ja-JP" sz="2800" dirty="0" smtClean="0">
                <a:latin typeface="Times New Roman" charset="0"/>
                <a:ea typeface="ＭＳ Ｐゴシック" charset="0"/>
              </a:rPr>
              <a:t>U(</a:t>
            </a:r>
            <a:r>
              <a:rPr lang="en-US" altLang="ja-JP" sz="2800" dirty="0">
                <a:latin typeface="Times New Roman" charset="0"/>
                <a:ea typeface="ＭＳ Ｐゴシック" charset="0"/>
              </a:rPr>
              <a:t>C,D)</a:t>
            </a:r>
            <a:br>
              <a:rPr lang="en-US" altLang="ja-JP" sz="2800" dirty="0">
                <a:latin typeface="Times New Roman" charset="0"/>
                <a:ea typeface="ＭＳ Ｐゴシック" charset="0"/>
              </a:rPr>
            </a:br>
            <a:r>
              <a:rPr lang="en-US" altLang="ja-JP" sz="2800" dirty="0" smtClean="0">
                <a:latin typeface="Times New Roman" charset="0"/>
                <a:ea typeface="ＭＳ Ｐゴシック" charset="0"/>
              </a:rPr>
              <a:t>  </a:t>
            </a:r>
            <a:r>
              <a:rPr lang="en-US" altLang="ja-JP" sz="2800" dirty="0">
                <a:latin typeface="Times New Roman" charset="0"/>
                <a:ea typeface="ＭＳ Ｐゴシック" charset="0"/>
              </a:rPr>
              <a:t> </a:t>
            </a:r>
            <a:r>
              <a:rPr lang="en-US" altLang="ja-JP" sz="2800" dirty="0" smtClean="0">
                <a:latin typeface="Times New Roman" charset="0"/>
                <a:ea typeface="ＭＳ Ｐゴシック" charset="0"/>
              </a:rPr>
              <a:t> (</a:t>
            </a:r>
            <a:r>
              <a:rPr lang="en-US" altLang="ja-JP" sz="2800" dirty="0">
                <a:latin typeface="Times New Roman" charset="0"/>
                <a:ea typeface="ＭＳ Ｐゴシック" charset="0"/>
              </a:rPr>
              <a:t>R 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⋈</a:t>
            </a:r>
            <a:r>
              <a:rPr lang="en-US" altLang="ja-JP" sz="2800" dirty="0" smtClean="0">
                <a:latin typeface="Times New Roman" charset="0"/>
                <a:ea typeface="ＭＳ Ｐゴシック" charset="0"/>
              </a:rPr>
              <a:t> U) 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⋈</a:t>
            </a:r>
            <a:r>
              <a:rPr lang="en-US" altLang="ja-JP" sz="2800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altLang="ja-JP" sz="2800" dirty="0">
                <a:latin typeface="Times New Roman" charset="0"/>
                <a:ea typeface="ＭＳ Ｐゴシック" charset="0"/>
              </a:rPr>
              <a:t>S has a </a:t>
            </a:r>
            <a:r>
              <a:rPr lang="en-US" altLang="ja-JP" sz="2800" dirty="0" smtClean="0">
                <a:latin typeface="Times New Roman" charset="0"/>
                <a:ea typeface="ＭＳ Ｐゴシック" charset="0"/>
              </a:rPr>
              <a:t>Cartesian product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latin typeface="Times New Roman" charset="0"/>
                <a:ea typeface="ＭＳ Ｐゴシック" charset="0"/>
              </a:rPr>
              <a:t>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  pick </a:t>
            </a:r>
            <a:r>
              <a:rPr lang="en-US" altLang="ja-JP" dirty="0">
                <a:latin typeface="Times New Roman" charset="0"/>
                <a:ea typeface="ＭＳ Ｐゴシック" charset="0"/>
              </a:rPr>
              <a:t>(R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⋈</a:t>
            </a:r>
            <a:r>
              <a:rPr lang="en-US" altLang="ja-JP" dirty="0" smtClean="0">
                <a:latin typeface="Times New Roman" charset="0"/>
                <a:ea typeface="ＭＳ Ｐゴシック" charset="0"/>
              </a:rPr>
              <a:t> S)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⋈</a:t>
            </a:r>
            <a:r>
              <a:rPr lang="en-US" altLang="ja-JP" dirty="0" smtClean="0">
                <a:latin typeface="Times New Roman" charset="0"/>
                <a:ea typeface="ＭＳ Ｐゴシック" charset="0"/>
              </a:rPr>
              <a:t> U instead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509"/>
            <a:ext cx="8229600" cy="1096958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Reducing search space</a:t>
            </a:r>
            <a:endParaRPr lang="en-US" sz="3600" dirty="0">
              <a:solidFill>
                <a:srgbClr val="00009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516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66E571A-1A8B-7E46-A56D-4B4E0331C43C}" type="slidenum">
              <a:rPr lang="en-US" sz="1400"/>
              <a:pPr/>
              <a:t>26</a:t>
            </a:fld>
            <a:endParaRPr lang="en-US" sz="1400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1467"/>
            <a:ext cx="8153400" cy="4690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Times New Roman" charset="0"/>
                <a:ea typeface="ＭＳ Ｐゴシック" charset="0"/>
              </a:rPr>
              <a:t>The importance of query optimization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Times New Roman" charset="0"/>
                <a:ea typeface="ＭＳ Ｐゴシック" charset="0"/>
              </a:rPr>
              <a:t>difference between fast and slow plans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Times New Roman" charset="0"/>
                <a:ea typeface="ＭＳ Ｐゴシック" charset="0"/>
              </a:rPr>
              <a:t>Query optimization problem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Times New Roman" charset="0"/>
                <a:ea typeface="ＭＳ Ｐゴシック" charset="0"/>
              </a:rPr>
              <a:t>find the fast plans efficiently. 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Times New Roman" charset="0"/>
                <a:ea typeface="ＭＳ Ｐゴシック" charset="0"/>
              </a:rPr>
              <a:t>The components of a cost-based (system R style) query optimizer:</a:t>
            </a:r>
          </a:p>
          <a:p>
            <a:pPr lvl="1">
              <a:lnSpc>
                <a:spcPct val="90000"/>
              </a:lnSpc>
            </a:pPr>
            <a:r>
              <a:rPr lang="en-US" altLang="ja-JP" dirty="0" smtClean="0">
                <a:latin typeface="Times New Roman" charset="0"/>
                <a:ea typeface="ＭＳ Ｐゴシック" charset="0"/>
              </a:rPr>
              <a:t>plan space definition</a:t>
            </a:r>
          </a:p>
          <a:p>
            <a:pPr lvl="1">
              <a:lnSpc>
                <a:spcPct val="90000"/>
              </a:lnSpc>
            </a:pPr>
            <a:r>
              <a:rPr lang="en-US" altLang="ja-JP" dirty="0" smtClean="0">
                <a:latin typeface="Times New Roman" charset="0"/>
                <a:ea typeface="ＭＳ Ｐゴシック" charset="0"/>
              </a:rPr>
              <a:t>cost estimation</a:t>
            </a:r>
          </a:p>
          <a:p>
            <a:pPr lvl="1">
              <a:lnSpc>
                <a:spcPct val="90000"/>
              </a:lnSpc>
            </a:pPr>
            <a:r>
              <a:rPr lang="en-US" altLang="ja-JP" dirty="0" smtClean="0">
                <a:latin typeface="Times New Roman" charset="0"/>
                <a:ea typeface="ＭＳ Ｐゴシック" charset="0"/>
              </a:rPr>
              <a:t>search algorithm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509"/>
            <a:ext cx="8229600" cy="1096958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What you should know</a:t>
            </a:r>
            <a:endParaRPr lang="en-US" sz="3600" dirty="0">
              <a:solidFill>
                <a:srgbClr val="00009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552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0090"/>
                </a:solidFill>
                <a:latin typeface="Times New Roman"/>
                <a:cs typeface="Times New Roman"/>
              </a:rPr>
              <a:t>Many query plans to execute a SQL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124" y="788719"/>
            <a:ext cx="8730532" cy="68447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643601" y="1659471"/>
            <a:ext cx="3166405" cy="1625600"/>
            <a:chOff x="93" y="2928"/>
            <a:chExt cx="2619" cy="1494"/>
          </a:xfrm>
        </p:grpSpPr>
        <p:sp>
          <p:nvSpPr>
            <p:cNvPr id="6" name="Freeform 52"/>
            <p:cNvSpPr>
              <a:spLocks/>
            </p:cNvSpPr>
            <p:nvPr/>
          </p:nvSpPr>
          <p:spPr bwMode="auto">
            <a:xfrm>
              <a:off x="2046" y="3439"/>
              <a:ext cx="1" cy="88"/>
            </a:xfrm>
            <a:custGeom>
              <a:avLst/>
              <a:gdLst>
                <a:gd name="T0" fmla="*/ 0 w 1"/>
                <a:gd name="T1" fmla="*/ 0 h 88"/>
                <a:gd name="T2" fmla="*/ 0 w 1"/>
                <a:gd name="T3" fmla="*/ 87 h 88"/>
                <a:gd name="T4" fmla="*/ 0 w 1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88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53"/>
            <p:cNvSpPr>
              <a:spLocks/>
            </p:cNvSpPr>
            <p:nvPr/>
          </p:nvSpPr>
          <p:spPr bwMode="auto">
            <a:xfrm>
              <a:off x="2322" y="3439"/>
              <a:ext cx="1" cy="88"/>
            </a:xfrm>
            <a:custGeom>
              <a:avLst/>
              <a:gdLst>
                <a:gd name="T0" fmla="*/ 0 w 1"/>
                <a:gd name="T1" fmla="*/ 0 h 88"/>
                <a:gd name="T2" fmla="*/ 0 w 1"/>
                <a:gd name="T3" fmla="*/ 87 h 88"/>
                <a:gd name="T4" fmla="*/ 0 w 1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88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54"/>
            <p:cNvSpPr>
              <a:spLocks/>
            </p:cNvSpPr>
            <p:nvPr/>
          </p:nvSpPr>
          <p:spPr bwMode="auto">
            <a:xfrm>
              <a:off x="2046" y="3439"/>
              <a:ext cx="277" cy="88"/>
            </a:xfrm>
            <a:custGeom>
              <a:avLst/>
              <a:gdLst>
                <a:gd name="T0" fmla="*/ 0 w 277"/>
                <a:gd name="T1" fmla="*/ 0 h 88"/>
                <a:gd name="T2" fmla="*/ 276 w 277"/>
                <a:gd name="T3" fmla="*/ 87 h 88"/>
                <a:gd name="T4" fmla="*/ 0 w 277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88">
                  <a:moveTo>
                    <a:pt x="0" y="0"/>
                  </a:moveTo>
                  <a:lnTo>
                    <a:pt x="276" y="8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55"/>
            <p:cNvSpPr>
              <a:spLocks/>
            </p:cNvSpPr>
            <p:nvPr/>
          </p:nvSpPr>
          <p:spPr bwMode="auto">
            <a:xfrm>
              <a:off x="2046" y="3439"/>
              <a:ext cx="277" cy="88"/>
            </a:xfrm>
            <a:custGeom>
              <a:avLst/>
              <a:gdLst>
                <a:gd name="T0" fmla="*/ 0 w 277"/>
                <a:gd name="T1" fmla="*/ 87 h 88"/>
                <a:gd name="T2" fmla="*/ 276 w 277"/>
                <a:gd name="T3" fmla="*/ 0 h 88"/>
                <a:gd name="T4" fmla="*/ 0 w 277"/>
                <a:gd name="T5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88">
                  <a:moveTo>
                    <a:pt x="0" y="87"/>
                  </a:moveTo>
                  <a:lnTo>
                    <a:pt x="276" y="0"/>
                  </a:lnTo>
                  <a:lnTo>
                    <a:pt x="0" y="8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56"/>
            <p:cNvSpPr>
              <a:spLocks/>
            </p:cNvSpPr>
            <p:nvPr/>
          </p:nvSpPr>
          <p:spPr bwMode="auto">
            <a:xfrm>
              <a:off x="1371" y="2928"/>
              <a:ext cx="1" cy="89"/>
            </a:xfrm>
            <a:custGeom>
              <a:avLst/>
              <a:gdLst>
                <a:gd name="T0" fmla="*/ 0 w 1"/>
                <a:gd name="T1" fmla="*/ 0 h 89"/>
                <a:gd name="T2" fmla="*/ 0 w 1"/>
                <a:gd name="T3" fmla="*/ 88 h 89"/>
                <a:gd name="T4" fmla="*/ 0 w 1"/>
                <a:gd name="T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89">
                  <a:moveTo>
                    <a:pt x="0" y="0"/>
                  </a:moveTo>
                  <a:lnTo>
                    <a:pt x="0" y="8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57"/>
            <p:cNvSpPr>
              <a:spLocks/>
            </p:cNvSpPr>
            <p:nvPr/>
          </p:nvSpPr>
          <p:spPr bwMode="auto">
            <a:xfrm>
              <a:off x="1647" y="2928"/>
              <a:ext cx="1" cy="89"/>
            </a:xfrm>
            <a:custGeom>
              <a:avLst/>
              <a:gdLst>
                <a:gd name="T0" fmla="*/ 0 w 1"/>
                <a:gd name="T1" fmla="*/ 0 h 89"/>
                <a:gd name="T2" fmla="*/ 0 w 1"/>
                <a:gd name="T3" fmla="*/ 88 h 89"/>
                <a:gd name="T4" fmla="*/ 0 w 1"/>
                <a:gd name="T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89">
                  <a:moveTo>
                    <a:pt x="0" y="0"/>
                  </a:moveTo>
                  <a:lnTo>
                    <a:pt x="0" y="8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58"/>
            <p:cNvSpPr>
              <a:spLocks/>
            </p:cNvSpPr>
            <p:nvPr/>
          </p:nvSpPr>
          <p:spPr bwMode="auto">
            <a:xfrm>
              <a:off x="1371" y="2928"/>
              <a:ext cx="277" cy="89"/>
            </a:xfrm>
            <a:custGeom>
              <a:avLst/>
              <a:gdLst>
                <a:gd name="T0" fmla="*/ 0 w 277"/>
                <a:gd name="T1" fmla="*/ 0 h 89"/>
                <a:gd name="T2" fmla="*/ 276 w 277"/>
                <a:gd name="T3" fmla="*/ 88 h 89"/>
                <a:gd name="T4" fmla="*/ 0 w 277"/>
                <a:gd name="T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89">
                  <a:moveTo>
                    <a:pt x="0" y="0"/>
                  </a:moveTo>
                  <a:lnTo>
                    <a:pt x="276" y="8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9"/>
            <p:cNvSpPr>
              <a:spLocks/>
            </p:cNvSpPr>
            <p:nvPr/>
          </p:nvSpPr>
          <p:spPr bwMode="auto">
            <a:xfrm>
              <a:off x="1371" y="2928"/>
              <a:ext cx="277" cy="89"/>
            </a:xfrm>
            <a:custGeom>
              <a:avLst/>
              <a:gdLst>
                <a:gd name="T0" fmla="*/ 0 w 277"/>
                <a:gd name="T1" fmla="*/ 88 h 89"/>
                <a:gd name="T2" fmla="*/ 276 w 277"/>
                <a:gd name="T3" fmla="*/ 0 h 89"/>
                <a:gd name="T4" fmla="*/ 0 w 277"/>
                <a:gd name="T5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89">
                  <a:moveTo>
                    <a:pt x="0" y="88"/>
                  </a:moveTo>
                  <a:lnTo>
                    <a:pt x="276" y="0"/>
                  </a:lnTo>
                  <a:lnTo>
                    <a:pt x="0" y="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0"/>
            <p:cNvSpPr>
              <a:spLocks/>
            </p:cNvSpPr>
            <p:nvPr/>
          </p:nvSpPr>
          <p:spPr bwMode="auto">
            <a:xfrm>
              <a:off x="1673" y="3517"/>
              <a:ext cx="508" cy="335"/>
            </a:xfrm>
            <a:custGeom>
              <a:avLst/>
              <a:gdLst>
                <a:gd name="T0" fmla="*/ 0 w 508"/>
                <a:gd name="T1" fmla="*/ 334 h 335"/>
                <a:gd name="T2" fmla="*/ 507 w 508"/>
                <a:gd name="T3" fmla="*/ 0 h 335"/>
                <a:gd name="T4" fmla="*/ 0 w 508"/>
                <a:gd name="T5" fmla="*/ 33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8" h="335">
                  <a:moveTo>
                    <a:pt x="0" y="334"/>
                  </a:moveTo>
                  <a:lnTo>
                    <a:pt x="507" y="0"/>
                  </a:lnTo>
                  <a:lnTo>
                    <a:pt x="0" y="3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1"/>
            <p:cNvSpPr>
              <a:spLocks/>
            </p:cNvSpPr>
            <p:nvPr/>
          </p:nvSpPr>
          <p:spPr bwMode="auto">
            <a:xfrm>
              <a:off x="2190" y="3526"/>
              <a:ext cx="422" cy="281"/>
            </a:xfrm>
            <a:custGeom>
              <a:avLst/>
              <a:gdLst>
                <a:gd name="T0" fmla="*/ 0 w 422"/>
                <a:gd name="T1" fmla="*/ 0 h 281"/>
                <a:gd name="T2" fmla="*/ 421 w 422"/>
                <a:gd name="T3" fmla="*/ 280 h 281"/>
                <a:gd name="T4" fmla="*/ 0 w 422"/>
                <a:gd name="T5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2" h="281">
                  <a:moveTo>
                    <a:pt x="0" y="0"/>
                  </a:moveTo>
                  <a:lnTo>
                    <a:pt x="421" y="28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62"/>
            <p:cNvSpPr>
              <a:spLocks/>
            </p:cNvSpPr>
            <p:nvPr/>
          </p:nvSpPr>
          <p:spPr bwMode="auto">
            <a:xfrm>
              <a:off x="631" y="3427"/>
              <a:ext cx="1" cy="88"/>
            </a:xfrm>
            <a:custGeom>
              <a:avLst/>
              <a:gdLst>
                <a:gd name="T0" fmla="*/ 0 w 1"/>
                <a:gd name="T1" fmla="*/ 0 h 88"/>
                <a:gd name="T2" fmla="*/ 0 w 1"/>
                <a:gd name="T3" fmla="*/ 87 h 88"/>
                <a:gd name="T4" fmla="*/ 0 w 1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88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63"/>
            <p:cNvSpPr>
              <a:spLocks/>
            </p:cNvSpPr>
            <p:nvPr/>
          </p:nvSpPr>
          <p:spPr bwMode="auto">
            <a:xfrm>
              <a:off x="908" y="3427"/>
              <a:ext cx="1" cy="88"/>
            </a:xfrm>
            <a:custGeom>
              <a:avLst/>
              <a:gdLst>
                <a:gd name="T0" fmla="*/ 0 w 1"/>
                <a:gd name="T1" fmla="*/ 0 h 88"/>
                <a:gd name="T2" fmla="*/ 0 w 1"/>
                <a:gd name="T3" fmla="*/ 87 h 88"/>
                <a:gd name="T4" fmla="*/ 0 w 1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88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64"/>
            <p:cNvSpPr>
              <a:spLocks/>
            </p:cNvSpPr>
            <p:nvPr/>
          </p:nvSpPr>
          <p:spPr bwMode="auto">
            <a:xfrm>
              <a:off x="631" y="3427"/>
              <a:ext cx="278" cy="88"/>
            </a:xfrm>
            <a:custGeom>
              <a:avLst/>
              <a:gdLst>
                <a:gd name="T0" fmla="*/ 0 w 278"/>
                <a:gd name="T1" fmla="*/ 0 h 88"/>
                <a:gd name="T2" fmla="*/ 277 w 278"/>
                <a:gd name="T3" fmla="*/ 87 h 88"/>
                <a:gd name="T4" fmla="*/ 0 w 278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8" h="88">
                  <a:moveTo>
                    <a:pt x="0" y="0"/>
                  </a:moveTo>
                  <a:lnTo>
                    <a:pt x="277" y="8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65"/>
            <p:cNvSpPr>
              <a:spLocks/>
            </p:cNvSpPr>
            <p:nvPr/>
          </p:nvSpPr>
          <p:spPr bwMode="auto">
            <a:xfrm>
              <a:off x="631" y="3427"/>
              <a:ext cx="278" cy="88"/>
            </a:xfrm>
            <a:custGeom>
              <a:avLst/>
              <a:gdLst>
                <a:gd name="T0" fmla="*/ 0 w 278"/>
                <a:gd name="T1" fmla="*/ 87 h 88"/>
                <a:gd name="T2" fmla="*/ 277 w 278"/>
                <a:gd name="T3" fmla="*/ 0 h 88"/>
                <a:gd name="T4" fmla="*/ 0 w 278"/>
                <a:gd name="T5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8" h="88">
                  <a:moveTo>
                    <a:pt x="0" y="87"/>
                  </a:moveTo>
                  <a:lnTo>
                    <a:pt x="277" y="0"/>
                  </a:lnTo>
                  <a:lnTo>
                    <a:pt x="0" y="8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66"/>
            <p:cNvSpPr>
              <a:spLocks/>
            </p:cNvSpPr>
            <p:nvPr/>
          </p:nvSpPr>
          <p:spPr bwMode="auto">
            <a:xfrm>
              <a:off x="260" y="3530"/>
              <a:ext cx="509" cy="334"/>
            </a:xfrm>
            <a:custGeom>
              <a:avLst/>
              <a:gdLst>
                <a:gd name="T0" fmla="*/ 0 w 509"/>
                <a:gd name="T1" fmla="*/ 333 h 334"/>
                <a:gd name="T2" fmla="*/ 508 w 509"/>
                <a:gd name="T3" fmla="*/ 0 h 334"/>
                <a:gd name="T4" fmla="*/ 0 w 509"/>
                <a:gd name="T5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9" h="334">
                  <a:moveTo>
                    <a:pt x="0" y="333"/>
                  </a:moveTo>
                  <a:lnTo>
                    <a:pt x="508" y="0"/>
                  </a:lnTo>
                  <a:lnTo>
                    <a:pt x="0" y="33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67"/>
            <p:cNvSpPr>
              <a:spLocks/>
            </p:cNvSpPr>
            <p:nvPr/>
          </p:nvSpPr>
          <p:spPr bwMode="auto">
            <a:xfrm>
              <a:off x="777" y="3538"/>
              <a:ext cx="422" cy="282"/>
            </a:xfrm>
            <a:custGeom>
              <a:avLst/>
              <a:gdLst>
                <a:gd name="T0" fmla="*/ 0 w 422"/>
                <a:gd name="T1" fmla="*/ 0 h 282"/>
                <a:gd name="T2" fmla="*/ 421 w 422"/>
                <a:gd name="T3" fmla="*/ 281 h 282"/>
                <a:gd name="T4" fmla="*/ 0 w 422"/>
                <a:gd name="T5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2" h="282">
                  <a:moveTo>
                    <a:pt x="0" y="0"/>
                  </a:moveTo>
                  <a:lnTo>
                    <a:pt x="421" y="28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68"/>
            <p:cNvSpPr>
              <a:spLocks/>
            </p:cNvSpPr>
            <p:nvPr/>
          </p:nvSpPr>
          <p:spPr bwMode="auto">
            <a:xfrm>
              <a:off x="779" y="3057"/>
              <a:ext cx="730" cy="328"/>
            </a:xfrm>
            <a:custGeom>
              <a:avLst/>
              <a:gdLst>
                <a:gd name="T0" fmla="*/ 0 w 730"/>
                <a:gd name="T1" fmla="*/ 327 h 328"/>
                <a:gd name="T2" fmla="*/ 729 w 730"/>
                <a:gd name="T3" fmla="*/ 0 h 328"/>
                <a:gd name="T4" fmla="*/ 0 w 730"/>
                <a:gd name="T5" fmla="*/ 32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0" h="328">
                  <a:moveTo>
                    <a:pt x="0" y="327"/>
                  </a:moveTo>
                  <a:lnTo>
                    <a:pt x="729" y="0"/>
                  </a:lnTo>
                  <a:lnTo>
                    <a:pt x="0" y="32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69"/>
            <p:cNvSpPr>
              <a:spLocks/>
            </p:cNvSpPr>
            <p:nvPr/>
          </p:nvSpPr>
          <p:spPr bwMode="auto">
            <a:xfrm>
              <a:off x="1517" y="3057"/>
              <a:ext cx="654" cy="328"/>
            </a:xfrm>
            <a:custGeom>
              <a:avLst/>
              <a:gdLst>
                <a:gd name="T0" fmla="*/ 0 w 654"/>
                <a:gd name="T1" fmla="*/ 0 h 328"/>
                <a:gd name="T2" fmla="*/ 653 w 654"/>
                <a:gd name="T3" fmla="*/ 327 h 328"/>
                <a:gd name="T4" fmla="*/ 0 w 654"/>
                <a:gd name="T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4" h="328">
                  <a:moveTo>
                    <a:pt x="0" y="0"/>
                  </a:moveTo>
                  <a:lnTo>
                    <a:pt x="653" y="32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70"/>
            <p:cNvSpPr>
              <a:spLocks noChangeArrowheads="1"/>
            </p:cNvSpPr>
            <p:nvPr/>
          </p:nvSpPr>
          <p:spPr bwMode="auto">
            <a:xfrm>
              <a:off x="1543" y="3907"/>
              <a:ext cx="267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6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" name="Rectangle 71"/>
            <p:cNvSpPr>
              <a:spLocks noChangeArrowheads="1"/>
            </p:cNvSpPr>
            <p:nvPr/>
          </p:nvSpPr>
          <p:spPr bwMode="auto">
            <a:xfrm>
              <a:off x="2502" y="3887"/>
              <a:ext cx="210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6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6" name="Rectangle 72"/>
            <p:cNvSpPr>
              <a:spLocks noChangeArrowheads="1"/>
            </p:cNvSpPr>
            <p:nvPr/>
          </p:nvSpPr>
          <p:spPr bwMode="auto">
            <a:xfrm>
              <a:off x="1116" y="3889"/>
              <a:ext cx="260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6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7" name="Rectangle 73"/>
            <p:cNvSpPr>
              <a:spLocks noChangeArrowheads="1"/>
            </p:cNvSpPr>
            <p:nvPr/>
          </p:nvSpPr>
          <p:spPr bwMode="auto">
            <a:xfrm>
              <a:off x="93" y="3898"/>
              <a:ext cx="214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600" b="1" dirty="0">
                <a:solidFill>
                  <a:srgbClr val="000000"/>
                </a:solidFill>
                <a:latin typeface="Arial" charset="0"/>
              </a:endParaRPr>
            </a:p>
            <a:p>
              <a:endParaRPr lang="en-US" sz="1600" b="1" dirty="0">
                <a:solidFill>
                  <a:srgbClr val="000000"/>
                </a:solidFill>
                <a:latin typeface="Arial" charset="0"/>
              </a:endParaRPr>
            </a:p>
            <a:p>
              <a:endParaRPr lang="en-US" sz="16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8" name="Group 6"/>
          <p:cNvGrpSpPr>
            <a:grpSpLocks/>
          </p:cNvGrpSpPr>
          <p:nvPr/>
        </p:nvGrpSpPr>
        <p:grpSpPr bwMode="auto">
          <a:xfrm>
            <a:off x="4365111" y="1548346"/>
            <a:ext cx="4101555" cy="1618194"/>
            <a:chOff x="2757" y="2928"/>
            <a:chExt cx="2774" cy="1240"/>
          </a:xfrm>
        </p:grpSpPr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3103" y="3621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3267" y="3621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9"/>
            <p:cNvSpPr>
              <a:spLocks/>
            </p:cNvSpPr>
            <p:nvPr/>
          </p:nvSpPr>
          <p:spPr bwMode="auto">
            <a:xfrm>
              <a:off x="3103" y="3621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0"/>
            <p:cNvSpPr>
              <a:spLocks/>
            </p:cNvSpPr>
            <p:nvPr/>
          </p:nvSpPr>
          <p:spPr bwMode="auto">
            <a:xfrm>
              <a:off x="3103" y="3621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3409" y="3301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2"/>
            <p:cNvSpPr>
              <a:spLocks/>
            </p:cNvSpPr>
            <p:nvPr/>
          </p:nvSpPr>
          <p:spPr bwMode="auto">
            <a:xfrm>
              <a:off x="3574" y="3301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3"/>
            <p:cNvSpPr>
              <a:spLocks/>
            </p:cNvSpPr>
            <p:nvPr/>
          </p:nvSpPr>
          <p:spPr bwMode="auto">
            <a:xfrm>
              <a:off x="3409" y="3301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4"/>
            <p:cNvSpPr>
              <a:spLocks/>
            </p:cNvSpPr>
            <p:nvPr/>
          </p:nvSpPr>
          <p:spPr bwMode="auto">
            <a:xfrm>
              <a:off x="3409" y="3301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5"/>
            <p:cNvSpPr>
              <a:spLocks/>
            </p:cNvSpPr>
            <p:nvPr/>
          </p:nvSpPr>
          <p:spPr bwMode="auto">
            <a:xfrm>
              <a:off x="3728" y="2939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16"/>
            <p:cNvSpPr>
              <a:spLocks/>
            </p:cNvSpPr>
            <p:nvPr/>
          </p:nvSpPr>
          <p:spPr bwMode="auto">
            <a:xfrm>
              <a:off x="3892" y="2939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17"/>
            <p:cNvSpPr>
              <a:spLocks/>
            </p:cNvSpPr>
            <p:nvPr/>
          </p:nvSpPr>
          <p:spPr bwMode="auto">
            <a:xfrm>
              <a:off x="3728" y="2939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18"/>
            <p:cNvSpPr>
              <a:spLocks/>
            </p:cNvSpPr>
            <p:nvPr/>
          </p:nvSpPr>
          <p:spPr bwMode="auto">
            <a:xfrm>
              <a:off x="3728" y="2939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3498" y="3025"/>
              <a:ext cx="304" cy="251"/>
            </a:xfrm>
            <a:custGeom>
              <a:avLst/>
              <a:gdLst>
                <a:gd name="T0" fmla="*/ 0 w 304"/>
                <a:gd name="T1" fmla="*/ 250 h 251"/>
                <a:gd name="T2" fmla="*/ 303 w 304"/>
                <a:gd name="T3" fmla="*/ 0 h 251"/>
                <a:gd name="T4" fmla="*/ 0 w 304"/>
                <a:gd name="T5" fmla="*/ 25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4" h="251">
                  <a:moveTo>
                    <a:pt x="0" y="250"/>
                  </a:moveTo>
                  <a:lnTo>
                    <a:pt x="303" y="0"/>
                  </a:lnTo>
                  <a:lnTo>
                    <a:pt x="0" y="2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0"/>
            <p:cNvSpPr>
              <a:spLocks/>
            </p:cNvSpPr>
            <p:nvPr/>
          </p:nvSpPr>
          <p:spPr bwMode="auto">
            <a:xfrm>
              <a:off x="3806" y="3031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1"/>
            <p:cNvSpPr>
              <a:spLocks/>
            </p:cNvSpPr>
            <p:nvPr/>
          </p:nvSpPr>
          <p:spPr bwMode="auto">
            <a:xfrm>
              <a:off x="3186" y="3365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22"/>
            <p:cNvSpPr>
              <a:spLocks/>
            </p:cNvSpPr>
            <p:nvPr/>
          </p:nvSpPr>
          <p:spPr bwMode="auto">
            <a:xfrm>
              <a:off x="3495" y="3371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23"/>
            <p:cNvSpPr>
              <a:spLocks/>
            </p:cNvSpPr>
            <p:nvPr/>
          </p:nvSpPr>
          <p:spPr bwMode="auto">
            <a:xfrm>
              <a:off x="2880" y="3699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24"/>
            <p:cNvSpPr>
              <a:spLocks/>
            </p:cNvSpPr>
            <p:nvPr/>
          </p:nvSpPr>
          <p:spPr bwMode="auto">
            <a:xfrm>
              <a:off x="3189" y="3705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25"/>
            <p:cNvSpPr>
              <a:spLocks/>
            </p:cNvSpPr>
            <p:nvPr/>
          </p:nvSpPr>
          <p:spPr bwMode="auto">
            <a:xfrm>
              <a:off x="4966" y="3631"/>
              <a:ext cx="1" cy="67"/>
            </a:xfrm>
            <a:custGeom>
              <a:avLst/>
              <a:gdLst>
                <a:gd name="T0" fmla="*/ 0 w 1"/>
                <a:gd name="T1" fmla="*/ 0 h 67"/>
                <a:gd name="T2" fmla="*/ 0 w 1"/>
                <a:gd name="T3" fmla="*/ 66 h 67"/>
                <a:gd name="T4" fmla="*/ 0 w 1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7">
                  <a:moveTo>
                    <a:pt x="0" y="0"/>
                  </a:moveTo>
                  <a:lnTo>
                    <a:pt x="0" y="6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26"/>
            <p:cNvSpPr>
              <a:spLocks/>
            </p:cNvSpPr>
            <p:nvPr/>
          </p:nvSpPr>
          <p:spPr bwMode="auto">
            <a:xfrm>
              <a:off x="5130" y="3631"/>
              <a:ext cx="1" cy="67"/>
            </a:xfrm>
            <a:custGeom>
              <a:avLst/>
              <a:gdLst>
                <a:gd name="T0" fmla="*/ 0 w 1"/>
                <a:gd name="T1" fmla="*/ 0 h 67"/>
                <a:gd name="T2" fmla="*/ 0 w 1"/>
                <a:gd name="T3" fmla="*/ 66 h 67"/>
                <a:gd name="T4" fmla="*/ 0 w 1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7">
                  <a:moveTo>
                    <a:pt x="0" y="0"/>
                  </a:moveTo>
                  <a:lnTo>
                    <a:pt x="0" y="6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27"/>
            <p:cNvSpPr>
              <a:spLocks/>
            </p:cNvSpPr>
            <p:nvPr/>
          </p:nvSpPr>
          <p:spPr bwMode="auto">
            <a:xfrm>
              <a:off x="4966" y="3631"/>
              <a:ext cx="165" cy="67"/>
            </a:xfrm>
            <a:custGeom>
              <a:avLst/>
              <a:gdLst>
                <a:gd name="T0" fmla="*/ 0 w 165"/>
                <a:gd name="T1" fmla="*/ 0 h 67"/>
                <a:gd name="T2" fmla="*/ 164 w 165"/>
                <a:gd name="T3" fmla="*/ 66 h 67"/>
                <a:gd name="T4" fmla="*/ 0 w 165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7">
                  <a:moveTo>
                    <a:pt x="0" y="0"/>
                  </a:moveTo>
                  <a:lnTo>
                    <a:pt x="164" y="6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28"/>
            <p:cNvSpPr>
              <a:spLocks/>
            </p:cNvSpPr>
            <p:nvPr/>
          </p:nvSpPr>
          <p:spPr bwMode="auto">
            <a:xfrm>
              <a:off x="4966" y="3631"/>
              <a:ext cx="165" cy="67"/>
            </a:xfrm>
            <a:custGeom>
              <a:avLst/>
              <a:gdLst>
                <a:gd name="T0" fmla="*/ 0 w 165"/>
                <a:gd name="T1" fmla="*/ 66 h 67"/>
                <a:gd name="T2" fmla="*/ 164 w 165"/>
                <a:gd name="T3" fmla="*/ 0 h 67"/>
                <a:gd name="T4" fmla="*/ 0 w 165"/>
                <a:gd name="T5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7">
                  <a:moveTo>
                    <a:pt x="0" y="66"/>
                  </a:moveTo>
                  <a:lnTo>
                    <a:pt x="164" y="0"/>
                  </a:lnTo>
                  <a:lnTo>
                    <a:pt x="0" y="6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29"/>
            <p:cNvSpPr>
              <a:spLocks/>
            </p:cNvSpPr>
            <p:nvPr/>
          </p:nvSpPr>
          <p:spPr bwMode="auto">
            <a:xfrm>
              <a:off x="4695" y="3290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30"/>
            <p:cNvSpPr>
              <a:spLocks/>
            </p:cNvSpPr>
            <p:nvPr/>
          </p:nvSpPr>
          <p:spPr bwMode="auto">
            <a:xfrm>
              <a:off x="4859" y="3290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31"/>
            <p:cNvSpPr>
              <a:spLocks/>
            </p:cNvSpPr>
            <p:nvPr/>
          </p:nvSpPr>
          <p:spPr bwMode="auto">
            <a:xfrm>
              <a:off x="4695" y="3290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32"/>
            <p:cNvSpPr>
              <a:spLocks/>
            </p:cNvSpPr>
            <p:nvPr/>
          </p:nvSpPr>
          <p:spPr bwMode="auto">
            <a:xfrm>
              <a:off x="4695" y="3290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33"/>
            <p:cNvSpPr>
              <a:spLocks/>
            </p:cNvSpPr>
            <p:nvPr/>
          </p:nvSpPr>
          <p:spPr bwMode="auto">
            <a:xfrm>
              <a:off x="5013" y="2928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34"/>
            <p:cNvSpPr>
              <a:spLocks/>
            </p:cNvSpPr>
            <p:nvPr/>
          </p:nvSpPr>
          <p:spPr bwMode="auto">
            <a:xfrm>
              <a:off x="5178" y="2928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35"/>
            <p:cNvSpPr>
              <a:spLocks/>
            </p:cNvSpPr>
            <p:nvPr/>
          </p:nvSpPr>
          <p:spPr bwMode="auto">
            <a:xfrm>
              <a:off x="5013" y="2928"/>
              <a:ext cx="166" cy="66"/>
            </a:xfrm>
            <a:custGeom>
              <a:avLst/>
              <a:gdLst>
                <a:gd name="T0" fmla="*/ 0 w 166"/>
                <a:gd name="T1" fmla="*/ 0 h 66"/>
                <a:gd name="T2" fmla="*/ 165 w 166"/>
                <a:gd name="T3" fmla="*/ 65 h 66"/>
                <a:gd name="T4" fmla="*/ 0 w 166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" h="66">
                  <a:moveTo>
                    <a:pt x="0" y="0"/>
                  </a:moveTo>
                  <a:lnTo>
                    <a:pt x="165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36"/>
            <p:cNvSpPr>
              <a:spLocks/>
            </p:cNvSpPr>
            <p:nvPr/>
          </p:nvSpPr>
          <p:spPr bwMode="auto">
            <a:xfrm>
              <a:off x="5013" y="2928"/>
              <a:ext cx="166" cy="66"/>
            </a:xfrm>
            <a:custGeom>
              <a:avLst/>
              <a:gdLst>
                <a:gd name="T0" fmla="*/ 0 w 166"/>
                <a:gd name="T1" fmla="*/ 65 h 66"/>
                <a:gd name="T2" fmla="*/ 165 w 166"/>
                <a:gd name="T3" fmla="*/ 0 h 66"/>
                <a:gd name="T4" fmla="*/ 0 w 166"/>
                <a:gd name="T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" h="66">
                  <a:moveTo>
                    <a:pt x="0" y="65"/>
                  </a:moveTo>
                  <a:lnTo>
                    <a:pt x="165" y="0"/>
                  </a:lnTo>
                  <a:lnTo>
                    <a:pt x="0" y="6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37"/>
            <p:cNvSpPr>
              <a:spLocks/>
            </p:cNvSpPr>
            <p:nvPr/>
          </p:nvSpPr>
          <p:spPr bwMode="auto">
            <a:xfrm>
              <a:off x="4782" y="3014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38"/>
            <p:cNvSpPr>
              <a:spLocks/>
            </p:cNvSpPr>
            <p:nvPr/>
          </p:nvSpPr>
          <p:spPr bwMode="auto">
            <a:xfrm>
              <a:off x="5092" y="3020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39"/>
            <p:cNvSpPr>
              <a:spLocks/>
            </p:cNvSpPr>
            <p:nvPr/>
          </p:nvSpPr>
          <p:spPr bwMode="auto">
            <a:xfrm>
              <a:off x="4477" y="3368"/>
              <a:ext cx="304" cy="251"/>
            </a:xfrm>
            <a:custGeom>
              <a:avLst/>
              <a:gdLst>
                <a:gd name="T0" fmla="*/ 0 w 304"/>
                <a:gd name="T1" fmla="*/ 250 h 251"/>
                <a:gd name="T2" fmla="*/ 303 w 304"/>
                <a:gd name="T3" fmla="*/ 0 h 251"/>
                <a:gd name="T4" fmla="*/ 0 w 304"/>
                <a:gd name="T5" fmla="*/ 25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4" h="251">
                  <a:moveTo>
                    <a:pt x="0" y="250"/>
                  </a:moveTo>
                  <a:lnTo>
                    <a:pt x="303" y="0"/>
                  </a:lnTo>
                  <a:lnTo>
                    <a:pt x="0" y="2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40"/>
            <p:cNvSpPr>
              <a:spLocks/>
            </p:cNvSpPr>
            <p:nvPr/>
          </p:nvSpPr>
          <p:spPr bwMode="auto">
            <a:xfrm>
              <a:off x="4786" y="3375"/>
              <a:ext cx="253" cy="210"/>
            </a:xfrm>
            <a:custGeom>
              <a:avLst/>
              <a:gdLst>
                <a:gd name="T0" fmla="*/ 0 w 253"/>
                <a:gd name="T1" fmla="*/ 0 h 210"/>
                <a:gd name="T2" fmla="*/ 252 w 253"/>
                <a:gd name="T3" fmla="*/ 209 h 210"/>
                <a:gd name="T4" fmla="*/ 0 w 253"/>
                <a:gd name="T5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" h="210">
                  <a:moveTo>
                    <a:pt x="0" y="0"/>
                  </a:moveTo>
                  <a:lnTo>
                    <a:pt x="252" y="2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auto">
            <a:xfrm>
              <a:off x="4744" y="3708"/>
              <a:ext cx="304" cy="251"/>
            </a:xfrm>
            <a:custGeom>
              <a:avLst/>
              <a:gdLst>
                <a:gd name="T0" fmla="*/ 0 w 304"/>
                <a:gd name="T1" fmla="*/ 250 h 251"/>
                <a:gd name="T2" fmla="*/ 303 w 304"/>
                <a:gd name="T3" fmla="*/ 0 h 251"/>
                <a:gd name="T4" fmla="*/ 0 w 304"/>
                <a:gd name="T5" fmla="*/ 25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4" h="251">
                  <a:moveTo>
                    <a:pt x="0" y="250"/>
                  </a:moveTo>
                  <a:lnTo>
                    <a:pt x="303" y="0"/>
                  </a:lnTo>
                  <a:lnTo>
                    <a:pt x="0" y="2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42"/>
            <p:cNvSpPr>
              <a:spLocks/>
            </p:cNvSpPr>
            <p:nvPr/>
          </p:nvSpPr>
          <p:spPr bwMode="auto">
            <a:xfrm>
              <a:off x="5053" y="371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3368" y="3929"/>
              <a:ext cx="209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b="1" dirty="0" smtClean="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2757" y="3936"/>
              <a:ext cx="21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b="1" dirty="0" smtClean="0">
                  <a:latin typeface="Arial" charset="0"/>
                </a:rPr>
                <a:t>R</a:t>
              </a:r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3680" y="3578"/>
              <a:ext cx="201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b="1" dirty="0" smtClean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4030" y="3246"/>
              <a:ext cx="21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b="1" dirty="0" smtClean="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9" name="Rectangle 47"/>
            <p:cNvSpPr>
              <a:spLocks noChangeArrowheads="1"/>
            </p:cNvSpPr>
            <p:nvPr/>
          </p:nvSpPr>
          <p:spPr bwMode="auto">
            <a:xfrm>
              <a:off x="5232" y="3938"/>
              <a:ext cx="209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b="1" dirty="0" smtClean="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0" name="Rectangle 48"/>
            <p:cNvSpPr>
              <a:spLocks noChangeArrowheads="1"/>
            </p:cNvSpPr>
            <p:nvPr/>
          </p:nvSpPr>
          <p:spPr bwMode="auto">
            <a:xfrm>
              <a:off x="4621" y="3945"/>
              <a:ext cx="21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b="1" dirty="0" smtClean="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1" name="Rectangle 49"/>
            <p:cNvSpPr>
              <a:spLocks noChangeArrowheads="1"/>
            </p:cNvSpPr>
            <p:nvPr/>
          </p:nvSpPr>
          <p:spPr bwMode="auto">
            <a:xfrm>
              <a:off x="4376" y="3614"/>
              <a:ext cx="201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b="1" dirty="0" smtClean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2" name="Rectangle 50"/>
            <p:cNvSpPr>
              <a:spLocks noChangeArrowheads="1"/>
            </p:cNvSpPr>
            <p:nvPr/>
          </p:nvSpPr>
          <p:spPr bwMode="auto">
            <a:xfrm>
              <a:off x="5315" y="3236"/>
              <a:ext cx="21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b="1" dirty="0" smtClean="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73" name="Content Placeholder 2"/>
          <p:cNvSpPr txBox="1">
            <a:spLocks/>
          </p:cNvSpPr>
          <p:nvPr/>
        </p:nvSpPr>
        <p:spPr>
          <a:xfrm>
            <a:off x="176510" y="3227141"/>
            <a:ext cx="8967489" cy="8199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/>
                <a:cs typeface="Times New Roman"/>
              </a:rPr>
              <a:t>Even more plans: multiple algorithms to execute each operation</a:t>
            </a:r>
          </a:p>
          <a:p>
            <a:pPr marL="457200" lvl="1" indent="0">
              <a:buFont typeface="Arial"/>
              <a:buNone/>
            </a:pPr>
            <a:endParaRPr lang="en-US" dirty="0" smtClean="0">
              <a:latin typeface="Times New Roman"/>
              <a:cs typeface="Times New Roman"/>
            </a:endParaRPr>
          </a:p>
        </p:txBody>
      </p:sp>
      <p:grpSp>
        <p:nvGrpSpPr>
          <p:cNvPr id="97" name="Group 6"/>
          <p:cNvGrpSpPr>
            <a:grpSpLocks/>
          </p:cNvGrpSpPr>
          <p:nvPr/>
        </p:nvGrpSpPr>
        <p:grpSpPr bwMode="auto">
          <a:xfrm>
            <a:off x="1633879" y="4047069"/>
            <a:ext cx="4015784" cy="2067504"/>
            <a:chOff x="2757" y="2939"/>
            <a:chExt cx="1489" cy="1220"/>
          </a:xfrm>
        </p:grpSpPr>
        <p:sp>
          <p:nvSpPr>
            <p:cNvPr id="98" name="Freeform 7"/>
            <p:cNvSpPr>
              <a:spLocks/>
            </p:cNvSpPr>
            <p:nvPr/>
          </p:nvSpPr>
          <p:spPr bwMode="auto">
            <a:xfrm>
              <a:off x="3103" y="3621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8"/>
            <p:cNvSpPr>
              <a:spLocks/>
            </p:cNvSpPr>
            <p:nvPr/>
          </p:nvSpPr>
          <p:spPr bwMode="auto">
            <a:xfrm>
              <a:off x="3267" y="3621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9"/>
            <p:cNvSpPr>
              <a:spLocks/>
            </p:cNvSpPr>
            <p:nvPr/>
          </p:nvSpPr>
          <p:spPr bwMode="auto">
            <a:xfrm>
              <a:off x="3103" y="3621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10"/>
            <p:cNvSpPr>
              <a:spLocks/>
            </p:cNvSpPr>
            <p:nvPr/>
          </p:nvSpPr>
          <p:spPr bwMode="auto">
            <a:xfrm>
              <a:off x="3103" y="3621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11"/>
            <p:cNvSpPr>
              <a:spLocks/>
            </p:cNvSpPr>
            <p:nvPr/>
          </p:nvSpPr>
          <p:spPr bwMode="auto">
            <a:xfrm>
              <a:off x="3409" y="3301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2"/>
            <p:cNvSpPr>
              <a:spLocks/>
            </p:cNvSpPr>
            <p:nvPr/>
          </p:nvSpPr>
          <p:spPr bwMode="auto">
            <a:xfrm>
              <a:off x="3574" y="3301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13"/>
            <p:cNvSpPr>
              <a:spLocks/>
            </p:cNvSpPr>
            <p:nvPr/>
          </p:nvSpPr>
          <p:spPr bwMode="auto">
            <a:xfrm>
              <a:off x="3409" y="3301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4"/>
            <p:cNvSpPr>
              <a:spLocks/>
            </p:cNvSpPr>
            <p:nvPr/>
          </p:nvSpPr>
          <p:spPr bwMode="auto">
            <a:xfrm>
              <a:off x="3409" y="3301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5"/>
            <p:cNvSpPr>
              <a:spLocks/>
            </p:cNvSpPr>
            <p:nvPr/>
          </p:nvSpPr>
          <p:spPr bwMode="auto">
            <a:xfrm>
              <a:off x="3728" y="2939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6"/>
            <p:cNvSpPr>
              <a:spLocks/>
            </p:cNvSpPr>
            <p:nvPr/>
          </p:nvSpPr>
          <p:spPr bwMode="auto">
            <a:xfrm>
              <a:off x="3892" y="2939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17"/>
            <p:cNvSpPr>
              <a:spLocks/>
            </p:cNvSpPr>
            <p:nvPr/>
          </p:nvSpPr>
          <p:spPr bwMode="auto">
            <a:xfrm>
              <a:off x="3728" y="2939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18"/>
            <p:cNvSpPr>
              <a:spLocks/>
            </p:cNvSpPr>
            <p:nvPr/>
          </p:nvSpPr>
          <p:spPr bwMode="auto">
            <a:xfrm>
              <a:off x="3728" y="2939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19"/>
            <p:cNvSpPr>
              <a:spLocks/>
            </p:cNvSpPr>
            <p:nvPr/>
          </p:nvSpPr>
          <p:spPr bwMode="auto">
            <a:xfrm>
              <a:off x="3498" y="3025"/>
              <a:ext cx="304" cy="251"/>
            </a:xfrm>
            <a:custGeom>
              <a:avLst/>
              <a:gdLst>
                <a:gd name="T0" fmla="*/ 0 w 304"/>
                <a:gd name="T1" fmla="*/ 250 h 251"/>
                <a:gd name="T2" fmla="*/ 303 w 304"/>
                <a:gd name="T3" fmla="*/ 0 h 251"/>
                <a:gd name="T4" fmla="*/ 0 w 304"/>
                <a:gd name="T5" fmla="*/ 25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4" h="251">
                  <a:moveTo>
                    <a:pt x="0" y="250"/>
                  </a:moveTo>
                  <a:lnTo>
                    <a:pt x="303" y="0"/>
                  </a:lnTo>
                  <a:lnTo>
                    <a:pt x="0" y="2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20"/>
            <p:cNvSpPr>
              <a:spLocks/>
            </p:cNvSpPr>
            <p:nvPr/>
          </p:nvSpPr>
          <p:spPr bwMode="auto">
            <a:xfrm>
              <a:off x="3806" y="3031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21"/>
            <p:cNvSpPr>
              <a:spLocks/>
            </p:cNvSpPr>
            <p:nvPr/>
          </p:nvSpPr>
          <p:spPr bwMode="auto">
            <a:xfrm>
              <a:off x="3186" y="3365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22"/>
            <p:cNvSpPr>
              <a:spLocks/>
            </p:cNvSpPr>
            <p:nvPr/>
          </p:nvSpPr>
          <p:spPr bwMode="auto">
            <a:xfrm>
              <a:off x="3495" y="3371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23"/>
            <p:cNvSpPr>
              <a:spLocks/>
            </p:cNvSpPr>
            <p:nvPr/>
          </p:nvSpPr>
          <p:spPr bwMode="auto">
            <a:xfrm>
              <a:off x="2880" y="3699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24"/>
            <p:cNvSpPr>
              <a:spLocks/>
            </p:cNvSpPr>
            <p:nvPr/>
          </p:nvSpPr>
          <p:spPr bwMode="auto">
            <a:xfrm>
              <a:off x="3189" y="3705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Rectangle 43"/>
            <p:cNvSpPr>
              <a:spLocks noChangeArrowheads="1"/>
            </p:cNvSpPr>
            <p:nvPr/>
          </p:nvSpPr>
          <p:spPr bwMode="auto">
            <a:xfrm>
              <a:off x="3368" y="3929"/>
              <a:ext cx="209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b="1" dirty="0" smtClean="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5" name="Rectangle 44"/>
            <p:cNvSpPr>
              <a:spLocks noChangeArrowheads="1"/>
            </p:cNvSpPr>
            <p:nvPr/>
          </p:nvSpPr>
          <p:spPr bwMode="auto">
            <a:xfrm>
              <a:off x="2757" y="3936"/>
              <a:ext cx="21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b="1" dirty="0" smtClean="0">
                  <a:latin typeface="Arial" charset="0"/>
                </a:rPr>
                <a:t>R</a:t>
              </a:r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6" name="Rectangle 45"/>
            <p:cNvSpPr>
              <a:spLocks noChangeArrowheads="1"/>
            </p:cNvSpPr>
            <p:nvPr/>
          </p:nvSpPr>
          <p:spPr bwMode="auto">
            <a:xfrm>
              <a:off x="3680" y="3578"/>
              <a:ext cx="201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b="1" dirty="0" smtClean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7" name="Rectangle 46"/>
            <p:cNvSpPr>
              <a:spLocks noChangeArrowheads="1"/>
            </p:cNvSpPr>
            <p:nvPr/>
          </p:nvSpPr>
          <p:spPr bwMode="auto">
            <a:xfrm>
              <a:off x="4030" y="3246"/>
              <a:ext cx="21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b="1" dirty="0" smtClean="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42" name="Rectangle 44"/>
          <p:cNvSpPr>
            <a:spLocks noChangeArrowheads="1"/>
          </p:cNvSpPr>
          <p:nvPr/>
        </p:nvSpPr>
        <p:spPr bwMode="auto">
          <a:xfrm>
            <a:off x="1219545" y="5024785"/>
            <a:ext cx="1348908" cy="35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700" b="1" dirty="0" smtClean="0">
                <a:latin typeface="Arial" charset="0"/>
              </a:rPr>
              <a:t>Sort-merge</a:t>
            </a:r>
            <a:endParaRPr lang="en-US" sz="17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3" name="Rectangle 44"/>
          <p:cNvSpPr>
            <a:spLocks noChangeArrowheads="1"/>
          </p:cNvSpPr>
          <p:nvPr/>
        </p:nvSpPr>
        <p:spPr bwMode="auto">
          <a:xfrm>
            <a:off x="1873383" y="4383263"/>
            <a:ext cx="1348908" cy="35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700" b="1" dirty="0" smtClean="0">
                <a:latin typeface="Arial" charset="0"/>
              </a:rPr>
              <a:t>Sort-merge</a:t>
            </a:r>
            <a:endParaRPr lang="en-US" sz="17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4" name="Rectangle 44"/>
          <p:cNvSpPr>
            <a:spLocks noChangeArrowheads="1"/>
          </p:cNvSpPr>
          <p:nvPr/>
        </p:nvSpPr>
        <p:spPr bwMode="auto">
          <a:xfrm>
            <a:off x="2972566" y="3928538"/>
            <a:ext cx="1167093" cy="35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700" b="1" dirty="0" smtClean="0">
                <a:latin typeface="Arial" charset="0"/>
              </a:rPr>
              <a:t>hash join</a:t>
            </a:r>
            <a:endParaRPr lang="en-US" sz="17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5" name="Rectangle 44"/>
          <p:cNvSpPr>
            <a:spLocks noChangeArrowheads="1"/>
          </p:cNvSpPr>
          <p:nvPr/>
        </p:nvSpPr>
        <p:spPr bwMode="auto">
          <a:xfrm>
            <a:off x="5304369" y="4453464"/>
            <a:ext cx="1308670" cy="35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700" b="1" dirty="0" smtClean="0">
                <a:latin typeface="Arial" charset="0"/>
              </a:rPr>
              <a:t>Table-scan</a:t>
            </a:r>
            <a:endParaRPr lang="en-US" sz="17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6" name="Rectangle 44"/>
          <p:cNvSpPr>
            <a:spLocks noChangeArrowheads="1"/>
          </p:cNvSpPr>
          <p:nvPr/>
        </p:nvSpPr>
        <p:spPr bwMode="auto">
          <a:xfrm>
            <a:off x="4450021" y="5051697"/>
            <a:ext cx="1324851" cy="35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700" b="1" dirty="0" smtClean="0">
                <a:latin typeface="Arial" charset="0"/>
              </a:rPr>
              <a:t>index-scan</a:t>
            </a:r>
            <a:endParaRPr lang="en-US" sz="17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7" name="Rectangle 44"/>
          <p:cNvSpPr>
            <a:spLocks noChangeArrowheads="1"/>
          </p:cNvSpPr>
          <p:nvPr/>
        </p:nvSpPr>
        <p:spPr bwMode="auto">
          <a:xfrm>
            <a:off x="3576416" y="5658390"/>
            <a:ext cx="1308670" cy="35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700" b="1" dirty="0" smtClean="0">
                <a:latin typeface="Arial" charset="0"/>
              </a:rPr>
              <a:t>Table-scan</a:t>
            </a:r>
            <a:endParaRPr lang="en-US" sz="17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8" name="Rectangle 44"/>
          <p:cNvSpPr>
            <a:spLocks noChangeArrowheads="1"/>
          </p:cNvSpPr>
          <p:nvPr/>
        </p:nvSpPr>
        <p:spPr bwMode="auto">
          <a:xfrm>
            <a:off x="451948" y="5604687"/>
            <a:ext cx="1324851" cy="35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700" b="1" dirty="0" smtClean="0">
                <a:latin typeface="Arial" charset="0"/>
              </a:rPr>
              <a:t>index-scan</a:t>
            </a:r>
            <a:endParaRPr lang="en-US" sz="17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9" name="Content Placeholder 2"/>
          <p:cNvSpPr txBox="1">
            <a:spLocks/>
          </p:cNvSpPr>
          <p:nvPr/>
        </p:nvSpPr>
        <p:spPr>
          <a:xfrm>
            <a:off x="218709" y="869990"/>
            <a:ext cx="8730532" cy="532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/>
                <a:cs typeface="Times New Roman"/>
              </a:rPr>
              <a:t>Compute the join of R(A,B) S(B,C) T(C,D) U(D,E) </a:t>
            </a:r>
          </a:p>
          <a:p>
            <a:pPr marL="457200" lvl="1" indent="0">
              <a:buFont typeface="Arial"/>
              <a:buNone/>
            </a:pPr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125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Query </a:t>
            </a:r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optimization: picking the fastest plan</a:t>
            </a:r>
            <a:endParaRPr lang="en-US" sz="36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/>
                <a:cs typeface="Times New Roman"/>
              </a:rPr>
              <a:t>Optimal </a:t>
            </a:r>
            <a:r>
              <a:rPr lang="en-US" sz="2800" b="1" dirty="0" smtClean="0">
                <a:latin typeface="Times New Roman"/>
                <a:cs typeface="Times New Roman"/>
              </a:rPr>
              <a:t>approach plan</a:t>
            </a:r>
          </a:p>
          <a:p>
            <a:pPr lvl="1">
              <a:lnSpc>
                <a:spcPct val="80000"/>
              </a:lnSpc>
            </a:pPr>
            <a:r>
              <a:rPr lang="en-US" sz="2600" dirty="0">
                <a:latin typeface="Times New Roman"/>
                <a:cs typeface="Times New Roman"/>
              </a:rPr>
              <a:t>enumerate each possible plan</a:t>
            </a:r>
          </a:p>
          <a:p>
            <a:pPr lvl="1">
              <a:lnSpc>
                <a:spcPct val="80000"/>
              </a:lnSpc>
            </a:pPr>
            <a:r>
              <a:rPr lang="en-US" sz="2600" dirty="0">
                <a:latin typeface="Times New Roman"/>
                <a:cs typeface="Times New Roman"/>
              </a:rPr>
              <a:t>measure its performance by running it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>
                <a:latin typeface="Times New Roman"/>
                <a:cs typeface="Times New Roman"/>
              </a:rPr>
              <a:t>pick the fastest one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What’s </a:t>
            </a:r>
            <a:r>
              <a:rPr lang="en-US" sz="2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wrong</a:t>
            </a:r>
            <a:r>
              <a:rPr lang="en-US" sz="2600" dirty="0">
                <a:solidFill>
                  <a:srgbClr val="FF0000"/>
                </a:solidFill>
                <a:latin typeface="Times New Roman"/>
                <a:cs typeface="Times New Roman"/>
              </a:rPr>
              <a:t>?</a:t>
            </a:r>
            <a:endParaRPr lang="en-US" sz="260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lvl="1">
              <a:lnSpc>
                <a:spcPct val="80000"/>
              </a:lnSpc>
            </a:pPr>
            <a:endParaRPr lang="en-US" sz="2800" dirty="0" smtClean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en-US" sz="2800" b="1" dirty="0" smtClean="0">
                <a:latin typeface="Times New Roman"/>
                <a:cs typeface="Times New Roman"/>
              </a:rPr>
              <a:t>Cost-based optimization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>
                <a:latin typeface="Times New Roman"/>
                <a:cs typeface="Times New Roman"/>
              </a:rPr>
              <a:t>predict the cost of each plan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>
                <a:latin typeface="Times New Roman"/>
                <a:cs typeface="Times New Roman"/>
              </a:rPr>
              <a:t>search the plan space to find the fastest </a:t>
            </a:r>
            <a:r>
              <a:rPr lang="en-US" sz="2600" dirty="0" smtClean="0">
                <a:latin typeface="Times New Roman"/>
                <a:cs typeface="Times New Roman"/>
              </a:rPr>
              <a:t>one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>
                <a:latin typeface="Times New Roman"/>
                <a:cs typeface="Times New Roman"/>
              </a:rPr>
              <a:t>do it efficiently</a:t>
            </a:r>
          </a:p>
          <a:p>
            <a:pPr lvl="2">
              <a:lnSpc>
                <a:spcPct val="80000"/>
              </a:lnSpc>
            </a:pPr>
            <a:r>
              <a:rPr lang="en-US" dirty="0" smtClean="0">
                <a:latin typeface="Times New Roman"/>
                <a:cs typeface="Times New Roman"/>
              </a:rPr>
              <a:t>Optimization itself should be fast!</a:t>
            </a: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95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Cost-based optimization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/>
                <a:cs typeface="Times New Roman"/>
              </a:rPr>
              <a:t>Plan space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which plans to consider?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t is time consuming to explore all alternatives.</a:t>
            </a:r>
            <a:endParaRPr lang="en-US" b="1" dirty="0" smtClean="0">
              <a:latin typeface="Times New Roman"/>
              <a:cs typeface="Times New Roman"/>
            </a:endParaRPr>
          </a:p>
          <a:p>
            <a:endParaRPr lang="en-US" sz="2800" b="1" dirty="0" smtClean="0">
              <a:latin typeface="Times New Roman"/>
              <a:cs typeface="Times New Roman"/>
            </a:endParaRPr>
          </a:p>
          <a:p>
            <a:r>
              <a:rPr lang="en-US" sz="2800" b="1" dirty="0" smtClean="0">
                <a:latin typeface="Times New Roman"/>
                <a:cs typeface="Times New Roman"/>
              </a:rPr>
              <a:t>Cost estimator</a:t>
            </a:r>
          </a:p>
          <a:p>
            <a:pPr lvl="1">
              <a:lnSpc>
                <a:spcPct val="80000"/>
              </a:lnSpc>
            </a:pPr>
            <a:r>
              <a:rPr lang="en-US" sz="2600" dirty="0">
                <a:latin typeface="Times New Roman"/>
                <a:cs typeface="Times New Roman"/>
              </a:rPr>
              <a:t>h</a:t>
            </a:r>
            <a:r>
              <a:rPr lang="en-US" sz="2600" dirty="0" smtClean="0">
                <a:latin typeface="Times New Roman"/>
                <a:cs typeface="Times New Roman"/>
              </a:rPr>
              <a:t>ow to estimate the cost of each plan without executing it?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Times New Roman"/>
                <a:cs typeface="Times New Roman"/>
              </a:rPr>
              <a:t>like to have accurate estimation</a:t>
            </a:r>
          </a:p>
          <a:p>
            <a:pPr>
              <a:lnSpc>
                <a:spcPct val="80000"/>
              </a:lnSpc>
            </a:pPr>
            <a:endParaRPr lang="en-US" sz="2800" b="1" dirty="0" smtClean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en-US" sz="2800" b="1" dirty="0" smtClean="0">
                <a:latin typeface="Times New Roman"/>
                <a:cs typeface="Times New Roman"/>
              </a:rPr>
              <a:t>Search algorithm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Times New Roman"/>
                <a:cs typeface="Times New Roman"/>
              </a:rPr>
              <a:t>how to search the plan space fast?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Times New Roman"/>
                <a:cs typeface="Times New Roman"/>
              </a:rPr>
              <a:t>like to avoid checking inefficient plans</a:t>
            </a: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3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Reduce plan space by </a:t>
            </a:r>
            <a:r>
              <a:rPr lang="en-US" sz="3600" b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query rewriting</a:t>
            </a:r>
            <a:endParaRPr lang="en-US" sz="3600" b="1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890319"/>
            <a:ext cx="8730532" cy="2629680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imes New Roman"/>
                <a:cs typeface="Times New Roman"/>
              </a:rPr>
              <a:t>Multiple logical query plan for each SQL query</a:t>
            </a:r>
          </a:p>
          <a:p>
            <a:pPr marL="0" indent="0">
              <a:buNone/>
            </a:pPr>
            <a:r>
              <a:rPr lang="en-US" sz="2600" b="1" dirty="0">
                <a:latin typeface="Times New Roman"/>
                <a:cs typeface="Times New Roman"/>
              </a:rPr>
              <a:t> </a:t>
            </a:r>
            <a:r>
              <a:rPr lang="en-US" sz="2600" b="1" dirty="0" smtClean="0">
                <a:latin typeface="Times New Roman"/>
                <a:cs typeface="Times New Roman"/>
              </a:rPr>
              <a:t>   </a:t>
            </a:r>
            <a:r>
              <a:rPr lang="en-US" sz="2600" dirty="0" smtClean="0">
                <a:latin typeface="Times New Roman"/>
                <a:cs typeface="Times New Roman"/>
              </a:rPr>
              <a:t>Star</a:t>
            </a:r>
            <a:r>
              <a:rPr lang="en-US" sz="2600" dirty="0">
                <a:latin typeface="Times New Roman"/>
                <a:cs typeface="Times New Roman"/>
              </a:rPr>
              <a:t>(name, </a:t>
            </a:r>
            <a:r>
              <a:rPr lang="en-US" sz="2600" dirty="0" smtClean="0">
                <a:latin typeface="Times New Roman"/>
                <a:cs typeface="Times New Roman"/>
              </a:rPr>
              <a:t>birthdate), </a:t>
            </a:r>
            <a:r>
              <a:rPr lang="en-US" sz="2600" dirty="0" err="1" smtClean="0">
                <a:latin typeface="Times New Roman"/>
                <a:cs typeface="Times New Roman"/>
              </a:rPr>
              <a:t>StarsIn</a:t>
            </a:r>
            <a:r>
              <a:rPr lang="en-US" sz="2600" dirty="0" smtClean="0">
                <a:latin typeface="Times New Roman"/>
                <a:cs typeface="Times New Roman"/>
              </a:rPr>
              <a:t>(movie, name, year)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     </a:t>
            </a:r>
            <a:r>
              <a:rPr lang="en-US" sz="2200" b="1" dirty="0" smtClean="0">
                <a:latin typeface="Courier"/>
                <a:cs typeface="Courier"/>
              </a:rPr>
              <a:t>SELECT </a:t>
            </a:r>
            <a:r>
              <a:rPr lang="en-US" sz="2200" dirty="0" smtClean="0">
                <a:latin typeface="Courier"/>
                <a:cs typeface="Courier"/>
              </a:rPr>
              <a:t>movie </a:t>
            </a:r>
          </a:p>
          <a:p>
            <a:pPr marL="0" indent="0">
              <a:buNone/>
            </a:pP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>
                <a:latin typeface="Courier"/>
                <a:cs typeface="Courier"/>
              </a:rPr>
              <a:t> </a:t>
            </a:r>
            <a:r>
              <a:rPr lang="en-US" sz="2200" b="1" dirty="0" smtClean="0">
                <a:latin typeface="Courier"/>
                <a:cs typeface="Courier"/>
              </a:rPr>
              <a:t>FROM </a:t>
            </a:r>
            <a:r>
              <a:rPr lang="en-US" sz="2200" dirty="0" smtClean="0">
                <a:latin typeface="Courier"/>
                <a:cs typeface="Courier"/>
              </a:rPr>
              <a:t>Stars, </a:t>
            </a:r>
            <a:r>
              <a:rPr lang="en-US" sz="2200" dirty="0" err="1" smtClean="0">
                <a:latin typeface="Courier"/>
                <a:cs typeface="Courier"/>
              </a:rPr>
              <a:t>StarsIn</a:t>
            </a:r>
            <a:endParaRPr lang="en-US" sz="2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200" b="1" dirty="0">
                <a:latin typeface="Courier"/>
                <a:cs typeface="Courier"/>
              </a:rPr>
              <a:t> </a:t>
            </a:r>
            <a:r>
              <a:rPr lang="en-US" sz="2200" b="1" dirty="0" smtClean="0">
                <a:latin typeface="Courier"/>
                <a:cs typeface="Courier"/>
              </a:rPr>
              <a:t> WHERE </a:t>
            </a:r>
            <a:r>
              <a:rPr lang="en-US" sz="2200" dirty="0" err="1" smtClean="0">
                <a:latin typeface="Courier"/>
                <a:cs typeface="Courier"/>
              </a:rPr>
              <a:t>Star.name</a:t>
            </a:r>
            <a:r>
              <a:rPr lang="en-US" sz="2200" dirty="0" smtClean="0">
                <a:latin typeface="Courier"/>
                <a:cs typeface="Courier"/>
              </a:rPr>
              <a:t> = </a:t>
            </a:r>
            <a:r>
              <a:rPr lang="en-US" sz="2200" dirty="0" err="1" smtClean="0">
                <a:latin typeface="Courier"/>
                <a:cs typeface="Courier"/>
              </a:rPr>
              <a:t>StarsIn.name</a:t>
            </a:r>
            <a:r>
              <a:rPr lang="en-US" sz="2200" b="1" dirty="0" smtClean="0">
                <a:latin typeface="Courier"/>
                <a:cs typeface="Courier"/>
              </a:rPr>
              <a:t> AND </a:t>
            </a:r>
            <a:r>
              <a:rPr lang="en-US" sz="2200" dirty="0" smtClean="0">
                <a:latin typeface="Courier"/>
                <a:cs typeface="Courier"/>
              </a:rPr>
              <a:t>year = 1950   </a:t>
            </a:r>
            <a:endParaRPr lang="en-US" sz="2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41015"/>
            <a:ext cx="2133600" cy="365125"/>
          </a:xfrm>
        </p:spPr>
        <p:txBody>
          <a:bodyPr/>
          <a:lstStyle/>
          <a:p>
            <a:fld id="{7FD086CF-A932-7A4C-A4BC-7167ABBCD66E}" type="slidenum">
              <a:rPr lang="en-US" smtClean="0"/>
              <a:t>6</a:t>
            </a:fld>
            <a:endParaRPr 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642660" y="5893182"/>
            <a:ext cx="222714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Generally Faster</a:t>
            </a:r>
            <a:endParaRPr lang="en-US" sz="24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8" name="Freeform 6"/>
          <p:cNvSpPr>
            <a:spLocks/>
          </p:cNvSpPr>
          <p:nvPr/>
        </p:nvSpPr>
        <p:spPr bwMode="auto">
          <a:xfrm>
            <a:off x="1714526" y="5252482"/>
            <a:ext cx="1588" cy="123825"/>
          </a:xfrm>
          <a:custGeom>
            <a:avLst/>
            <a:gdLst>
              <a:gd name="T0" fmla="*/ 0 w 1"/>
              <a:gd name="T1" fmla="*/ 0 h 78"/>
              <a:gd name="T2" fmla="*/ 0 w 1"/>
              <a:gd name="T3" fmla="*/ 2147483647 h 78"/>
              <a:gd name="T4" fmla="*/ 0 w 1"/>
              <a:gd name="T5" fmla="*/ 0 h 78"/>
              <a:gd name="T6" fmla="*/ 0 60000 65536"/>
              <a:gd name="T7" fmla="*/ 0 60000 65536"/>
              <a:gd name="T8" fmla="*/ 0 60000 65536"/>
              <a:gd name="T9" fmla="*/ 0 w 1"/>
              <a:gd name="T10" fmla="*/ 0 h 78"/>
              <a:gd name="T11" fmla="*/ 1 w 1"/>
              <a:gd name="T12" fmla="*/ 78 h 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78">
                <a:moveTo>
                  <a:pt x="0" y="0"/>
                </a:moveTo>
                <a:lnTo>
                  <a:pt x="0" y="77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7"/>
          <p:cNvSpPr>
            <a:spLocks/>
          </p:cNvSpPr>
          <p:nvPr/>
        </p:nvSpPr>
        <p:spPr bwMode="auto">
          <a:xfrm>
            <a:off x="2062189" y="5252482"/>
            <a:ext cx="1587" cy="123825"/>
          </a:xfrm>
          <a:custGeom>
            <a:avLst/>
            <a:gdLst>
              <a:gd name="T0" fmla="*/ 0 w 1"/>
              <a:gd name="T1" fmla="*/ 0 h 78"/>
              <a:gd name="T2" fmla="*/ 0 w 1"/>
              <a:gd name="T3" fmla="*/ 2147483647 h 78"/>
              <a:gd name="T4" fmla="*/ 0 w 1"/>
              <a:gd name="T5" fmla="*/ 0 h 78"/>
              <a:gd name="T6" fmla="*/ 0 60000 65536"/>
              <a:gd name="T7" fmla="*/ 0 60000 65536"/>
              <a:gd name="T8" fmla="*/ 0 60000 65536"/>
              <a:gd name="T9" fmla="*/ 0 w 1"/>
              <a:gd name="T10" fmla="*/ 0 h 78"/>
              <a:gd name="T11" fmla="*/ 1 w 1"/>
              <a:gd name="T12" fmla="*/ 78 h 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78">
                <a:moveTo>
                  <a:pt x="0" y="0"/>
                </a:moveTo>
                <a:lnTo>
                  <a:pt x="0" y="77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8"/>
          <p:cNvSpPr>
            <a:spLocks/>
          </p:cNvSpPr>
          <p:nvPr/>
        </p:nvSpPr>
        <p:spPr bwMode="auto">
          <a:xfrm>
            <a:off x="1714526" y="5252482"/>
            <a:ext cx="349250" cy="123825"/>
          </a:xfrm>
          <a:custGeom>
            <a:avLst/>
            <a:gdLst>
              <a:gd name="T0" fmla="*/ 0 w 220"/>
              <a:gd name="T1" fmla="*/ 0 h 78"/>
              <a:gd name="T2" fmla="*/ 2147483647 w 220"/>
              <a:gd name="T3" fmla="*/ 2147483647 h 78"/>
              <a:gd name="T4" fmla="*/ 0 w 220"/>
              <a:gd name="T5" fmla="*/ 0 h 78"/>
              <a:gd name="T6" fmla="*/ 0 60000 65536"/>
              <a:gd name="T7" fmla="*/ 0 60000 65536"/>
              <a:gd name="T8" fmla="*/ 0 60000 65536"/>
              <a:gd name="T9" fmla="*/ 0 w 220"/>
              <a:gd name="T10" fmla="*/ 0 h 78"/>
              <a:gd name="T11" fmla="*/ 220 w 220"/>
              <a:gd name="T12" fmla="*/ 78 h 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78">
                <a:moveTo>
                  <a:pt x="0" y="0"/>
                </a:moveTo>
                <a:lnTo>
                  <a:pt x="219" y="77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9"/>
          <p:cNvSpPr>
            <a:spLocks/>
          </p:cNvSpPr>
          <p:nvPr/>
        </p:nvSpPr>
        <p:spPr bwMode="auto">
          <a:xfrm>
            <a:off x="1714526" y="5252482"/>
            <a:ext cx="349250" cy="123825"/>
          </a:xfrm>
          <a:custGeom>
            <a:avLst/>
            <a:gdLst>
              <a:gd name="T0" fmla="*/ 0 w 220"/>
              <a:gd name="T1" fmla="*/ 2147483647 h 78"/>
              <a:gd name="T2" fmla="*/ 2147483647 w 220"/>
              <a:gd name="T3" fmla="*/ 0 h 78"/>
              <a:gd name="T4" fmla="*/ 0 w 220"/>
              <a:gd name="T5" fmla="*/ 2147483647 h 78"/>
              <a:gd name="T6" fmla="*/ 0 60000 65536"/>
              <a:gd name="T7" fmla="*/ 0 60000 65536"/>
              <a:gd name="T8" fmla="*/ 0 60000 65536"/>
              <a:gd name="T9" fmla="*/ 0 w 220"/>
              <a:gd name="T10" fmla="*/ 0 h 78"/>
              <a:gd name="T11" fmla="*/ 220 w 220"/>
              <a:gd name="T12" fmla="*/ 78 h 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78">
                <a:moveTo>
                  <a:pt x="0" y="77"/>
                </a:moveTo>
                <a:lnTo>
                  <a:pt x="219" y="0"/>
                </a:lnTo>
                <a:lnTo>
                  <a:pt x="0" y="7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0"/>
          <p:cNvSpPr>
            <a:spLocks/>
          </p:cNvSpPr>
          <p:nvPr/>
        </p:nvSpPr>
        <p:spPr bwMode="auto">
          <a:xfrm>
            <a:off x="1119214" y="5746724"/>
            <a:ext cx="669925" cy="357188"/>
          </a:xfrm>
          <a:custGeom>
            <a:avLst/>
            <a:gdLst>
              <a:gd name="T0" fmla="*/ 0 w 422"/>
              <a:gd name="T1" fmla="*/ 2147483647 h 225"/>
              <a:gd name="T2" fmla="*/ 2147483647 w 422"/>
              <a:gd name="T3" fmla="*/ 0 h 225"/>
              <a:gd name="T4" fmla="*/ 0 w 422"/>
              <a:gd name="T5" fmla="*/ 2147483647 h 225"/>
              <a:gd name="T6" fmla="*/ 0 60000 65536"/>
              <a:gd name="T7" fmla="*/ 0 60000 65536"/>
              <a:gd name="T8" fmla="*/ 0 60000 65536"/>
              <a:gd name="T9" fmla="*/ 0 w 422"/>
              <a:gd name="T10" fmla="*/ 0 h 225"/>
              <a:gd name="T11" fmla="*/ 422 w 422"/>
              <a:gd name="T12" fmla="*/ 225 h 2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2" h="225">
                <a:moveTo>
                  <a:pt x="0" y="224"/>
                </a:moveTo>
                <a:lnTo>
                  <a:pt x="421" y="0"/>
                </a:lnTo>
                <a:lnTo>
                  <a:pt x="0" y="22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1"/>
          <p:cNvSpPr>
            <a:spLocks/>
          </p:cNvSpPr>
          <p:nvPr/>
        </p:nvSpPr>
        <p:spPr bwMode="auto">
          <a:xfrm>
            <a:off x="2035201" y="5746724"/>
            <a:ext cx="684213" cy="357188"/>
          </a:xfrm>
          <a:custGeom>
            <a:avLst/>
            <a:gdLst>
              <a:gd name="T0" fmla="*/ 0 w 431"/>
              <a:gd name="T1" fmla="*/ 0 h 225"/>
              <a:gd name="T2" fmla="*/ 2147483647 w 431"/>
              <a:gd name="T3" fmla="*/ 2147483647 h 225"/>
              <a:gd name="T4" fmla="*/ 0 w 431"/>
              <a:gd name="T5" fmla="*/ 0 h 225"/>
              <a:gd name="T6" fmla="*/ 0 60000 65536"/>
              <a:gd name="T7" fmla="*/ 0 60000 65536"/>
              <a:gd name="T8" fmla="*/ 0 60000 65536"/>
              <a:gd name="T9" fmla="*/ 0 w 431"/>
              <a:gd name="T10" fmla="*/ 0 h 225"/>
              <a:gd name="T11" fmla="*/ 431 w 431"/>
              <a:gd name="T12" fmla="*/ 225 h 2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" h="225">
                <a:moveTo>
                  <a:pt x="0" y="0"/>
                </a:moveTo>
                <a:lnTo>
                  <a:pt x="430" y="22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12"/>
          <p:cNvSpPr>
            <a:spLocks/>
          </p:cNvSpPr>
          <p:nvPr/>
        </p:nvSpPr>
        <p:spPr bwMode="auto">
          <a:xfrm>
            <a:off x="1890739" y="4658226"/>
            <a:ext cx="1587" cy="560387"/>
          </a:xfrm>
          <a:custGeom>
            <a:avLst/>
            <a:gdLst>
              <a:gd name="T0" fmla="*/ 0 w 1"/>
              <a:gd name="T1" fmla="*/ 0 h 353"/>
              <a:gd name="T2" fmla="*/ 0 w 1"/>
              <a:gd name="T3" fmla="*/ 2147483647 h 353"/>
              <a:gd name="T4" fmla="*/ 0 w 1"/>
              <a:gd name="T5" fmla="*/ 0 h 353"/>
              <a:gd name="T6" fmla="*/ 0 60000 65536"/>
              <a:gd name="T7" fmla="*/ 0 60000 65536"/>
              <a:gd name="T8" fmla="*/ 0 60000 65536"/>
              <a:gd name="T9" fmla="*/ 0 w 1"/>
              <a:gd name="T10" fmla="*/ 0 h 353"/>
              <a:gd name="T11" fmla="*/ 1 w 1"/>
              <a:gd name="T12" fmla="*/ 353 h 3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53">
                <a:moveTo>
                  <a:pt x="0" y="0"/>
                </a:moveTo>
                <a:lnTo>
                  <a:pt x="0" y="35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3"/>
          <p:cNvSpPr>
            <a:spLocks/>
          </p:cNvSpPr>
          <p:nvPr/>
        </p:nvSpPr>
        <p:spPr bwMode="auto">
          <a:xfrm>
            <a:off x="1890739" y="3866590"/>
            <a:ext cx="1587" cy="512762"/>
          </a:xfrm>
          <a:custGeom>
            <a:avLst/>
            <a:gdLst>
              <a:gd name="T0" fmla="*/ 0 w 1"/>
              <a:gd name="T1" fmla="*/ 0 h 323"/>
              <a:gd name="T2" fmla="*/ 0 w 1"/>
              <a:gd name="T3" fmla="*/ 2147483647 h 323"/>
              <a:gd name="T4" fmla="*/ 0 w 1"/>
              <a:gd name="T5" fmla="*/ 0 h 323"/>
              <a:gd name="T6" fmla="*/ 0 60000 65536"/>
              <a:gd name="T7" fmla="*/ 0 60000 65536"/>
              <a:gd name="T8" fmla="*/ 0 60000 65536"/>
              <a:gd name="T9" fmla="*/ 0 w 1"/>
              <a:gd name="T10" fmla="*/ 0 h 323"/>
              <a:gd name="T11" fmla="*/ 1 w 1"/>
              <a:gd name="T12" fmla="*/ 323 h 3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23">
                <a:moveTo>
                  <a:pt x="0" y="0"/>
                </a:moveTo>
                <a:lnTo>
                  <a:pt x="0" y="32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562001" y="6124015"/>
            <a:ext cx="925027" cy="35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700" b="1" dirty="0" err="1" smtClean="0">
                <a:solidFill>
                  <a:srgbClr val="000000"/>
                </a:solidFill>
                <a:latin typeface="Arial" charset="0"/>
              </a:rPr>
              <a:t>StarsIn</a:t>
            </a:r>
            <a:endParaRPr lang="en-US" sz="17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auto">
          <a:xfrm>
            <a:off x="2453763" y="6108140"/>
            <a:ext cx="610043" cy="35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700" b="1" dirty="0" smtClean="0">
                <a:solidFill>
                  <a:srgbClr val="000000"/>
                </a:solidFill>
                <a:latin typeface="Arial" charset="0"/>
              </a:rPr>
              <a:t>Star</a:t>
            </a:r>
            <a:endParaRPr lang="en-US" sz="17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1687536" y="5411233"/>
            <a:ext cx="2378856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400" b="1" dirty="0" err="1" smtClean="0">
                <a:solidFill>
                  <a:srgbClr val="000000"/>
                </a:solidFill>
                <a:latin typeface="Arial" charset="0"/>
              </a:rPr>
              <a:t>StarsIn.name</a:t>
            </a:r>
            <a:r>
              <a:rPr lang="en-US" sz="1400" b="1" dirty="0" smtClean="0">
                <a:solidFill>
                  <a:srgbClr val="000000"/>
                </a:solidFill>
                <a:latin typeface="Arial" charset="0"/>
              </a:rPr>
              <a:t> = </a:t>
            </a:r>
            <a:r>
              <a:rPr lang="en-US" sz="1400" b="1" dirty="0" err="1" smtClean="0">
                <a:solidFill>
                  <a:srgbClr val="000000"/>
                </a:solidFill>
                <a:latin typeface="Arial" charset="0"/>
              </a:rPr>
              <a:t>Star.name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1370577" y="4242295"/>
            <a:ext cx="124393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Symbol" charset="0"/>
              </a:rPr>
              <a:t>s</a:t>
            </a:r>
            <a:r>
              <a:rPr lang="en-US" sz="2000" b="1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000" b="1" baseline="-25000" dirty="0" smtClean="0">
                <a:solidFill>
                  <a:srgbClr val="000000"/>
                </a:solidFill>
                <a:latin typeface="Arial" charset="0"/>
              </a:rPr>
              <a:t>year=1950</a:t>
            </a:r>
            <a:r>
              <a:rPr lang="en-US" altLang="ja-JP" sz="2000" b="1" dirty="0" smtClean="0">
                <a:solidFill>
                  <a:srgbClr val="000000"/>
                </a:solidFill>
                <a:latin typeface="Arial" charset="0"/>
              </a:rPr>
              <a:t> </a:t>
            </a:r>
            <a:endParaRPr lang="en-US" sz="20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2276501" y="5147707"/>
            <a:ext cx="1841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sz="17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3" name="Rectangle 21"/>
          <p:cNvSpPr>
            <a:spLocks noChangeArrowheads="1"/>
          </p:cNvSpPr>
          <p:nvPr/>
        </p:nvSpPr>
        <p:spPr bwMode="auto">
          <a:xfrm>
            <a:off x="2826310" y="2150527"/>
            <a:ext cx="1841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sz="17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4" name="Freeform 22"/>
          <p:cNvSpPr>
            <a:spLocks/>
          </p:cNvSpPr>
          <p:nvPr/>
        </p:nvSpPr>
        <p:spPr bwMode="auto">
          <a:xfrm>
            <a:off x="5223435" y="5487433"/>
            <a:ext cx="100012" cy="119063"/>
          </a:xfrm>
          <a:custGeom>
            <a:avLst/>
            <a:gdLst>
              <a:gd name="T0" fmla="*/ 2147483647 w 63"/>
              <a:gd name="T1" fmla="*/ 2147483647 h 75"/>
              <a:gd name="T2" fmla="*/ 2147483647 w 63"/>
              <a:gd name="T3" fmla="*/ 2147483647 h 75"/>
              <a:gd name="T4" fmla="*/ 2147483647 w 63"/>
              <a:gd name="T5" fmla="*/ 0 h 75"/>
              <a:gd name="T6" fmla="*/ 2147483647 w 63"/>
              <a:gd name="T7" fmla="*/ 2147483647 h 75"/>
              <a:gd name="T8" fmla="*/ 0 w 63"/>
              <a:gd name="T9" fmla="*/ 2147483647 h 75"/>
              <a:gd name="T10" fmla="*/ 2147483647 w 63"/>
              <a:gd name="T11" fmla="*/ 2147483647 h 75"/>
              <a:gd name="T12" fmla="*/ 2147483647 w 63"/>
              <a:gd name="T13" fmla="*/ 2147483647 h 75"/>
              <a:gd name="T14" fmla="*/ 2147483647 w 63"/>
              <a:gd name="T15" fmla="*/ 2147483647 h 75"/>
              <a:gd name="T16" fmla="*/ 2147483647 w 63"/>
              <a:gd name="T17" fmla="*/ 2147483647 h 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3"/>
              <a:gd name="T28" fmla="*/ 0 h 75"/>
              <a:gd name="T29" fmla="*/ 63 w 63"/>
              <a:gd name="T30" fmla="*/ 75 h 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3" h="75">
                <a:moveTo>
                  <a:pt x="62" y="37"/>
                </a:moveTo>
                <a:lnTo>
                  <a:pt x="53" y="11"/>
                </a:lnTo>
                <a:lnTo>
                  <a:pt x="31" y="0"/>
                </a:lnTo>
                <a:lnTo>
                  <a:pt x="9" y="11"/>
                </a:lnTo>
                <a:lnTo>
                  <a:pt x="0" y="37"/>
                </a:lnTo>
                <a:lnTo>
                  <a:pt x="9" y="64"/>
                </a:lnTo>
                <a:lnTo>
                  <a:pt x="31" y="74"/>
                </a:lnTo>
                <a:lnTo>
                  <a:pt x="53" y="64"/>
                </a:lnTo>
                <a:lnTo>
                  <a:pt x="62" y="3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23"/>
          <p:cNvSpPr>
            <a:spLocks/>
          </p:cNvSpPr>
          <p:nvPr/>
        </p:nvSpPr>
        <p:spPr bwMode="auto">
          <a:xfrm>
            <a:off x="5272647" y="5496958"/>
            <a:ext cx="87313" cy="1588"/>
          </a:xfrm>
          <a:custGeom>
            <a:avLst/>
            <a:gdLst>
              <a:gd name="T0" fmla="*/ 0 w 55"/>
              <a:gd name="T1" fmla="*/ 0 h 1"/>
              <a:gd name="T2" fmla="*/ 2147483647 w 55"/>
              <a:gd name="T3" fmla="*/ 0 h 1"/>
              <a:gd name="T4" fmla="*/ 0 w 55"/>
              <a:gd name="T5" fmla="*/ 0 h 1"/>
              <a:gd name="T6" fmla="*/ 0 60000 65536"/>
              <a:gd name="T7" fmla="*/ 0 60000 65536"/>
              <a:gd name="T8" fmla="*/ 0 60000 65536"/>
              <a:gd name="T9" fmla="*/ 0 w 55"/>
              <a:gd name="T10" fmla="*/ 0 h 1"/>
              <a:gd name="T11" fmla="*/ 55 w 55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1">
                <a:moveTo>
                  <a:pt x="0" y="0"/>
                </a:moveTo>
                <a:lnTo>
                  <a:pt x="54" y="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Freeform 24"/>
          <p:cNvSpPr>
            <a:spLocks/>
          </p:cNvSpPr>
          <p:nvPr/>
        </p:nvSpPr>
        <p:spPr bwMode="auto">
          <a:xfrm>
            <a:off x="6001310" y="3769758"/>
            <a:ext cx="1587" cy="133350"/>
          </a:xfrm>
          <a:custGeom>
            <a:avLst/>
            <a:gdLst>
              <a:gd name="T0" fmla="*/ 0 w 1"/>
              <a:gd name="T1" fmla="*/ 0 h 84"/>
              <a:gd name="T2" fmla="*/ 0 w 1"/>
              <a:gd name="T3" fmla="*/ 2147483647 h 84"/>
              <a:gd name="T4" fmla="*/ 0 w 1"/>
              <a:gd name="T5" fmla="*/ 0 h 84"/>
              <a:gd name="T6" fmla="*/ 0 60000 65536"/>
              <a:gd name="T7" fmla="*/ 0 60000 65536"/>
              <a:gd name="T8" fmla="*/ 0 60000 65536"/>
              <a:gd name="T9" fmla="*/ 0 w 1"/>
              <a:gd name="T10" fmla="*/ 0 h 84"/>
              <a:gd name="T11" fmla="*/ 1 w 1"/>
              <a:gd name="T12" fmla="*/ 84 h 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84">
                <a:moveTo>
                  <a:pt x="0" y="0"/>
                </a:moveTo>
                <a:lnTo>
                  <a:pt x="0" y="83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Freeform 25"/>
          <p:cNvSpPr>
            <a:spLocks/>
          </p:cNvSpPr>
          <p:nvPr/>
        </p:nvSpPr>
        <p:spPr bwMode="auto">
          <a:xfrm>
            <a:off x="6075922" y="3769758"/>
            <a:ext cx="1588" cy="133350"/>
          </a:xfrm>
          <a:custGeom>
            <a:avLst/>
            <a:gdLst>
              <a:gd name="T0" fmla="*/ 0 w 1"/>
              <a:gd name="T1" fmla="*/ 0 h 84"/>
              <a:gd name="T2" fmla="*/ 0 w 1"/>
              <a:gd name="T3" fmla="*/ 2147483647 h 84"/>
              <a:gd name="T4" fmla="*/ 0 w 1"/>
              <a:gd name="T5" fmla="*/ 0 h 84"/>
              <a:gd name="T6" fmla="*/ 0 60000 65536"/>
              <a:gd name="T7" fmla="*/ 0 60000 65536"/>
              <a:gd name="T8" fmla="*/ 0 60000 65536"/>
              <a:gd name="T9" fmla="*/ 0 w 1"/>
              <a:gd name="T10" fmla="*/ 0 h 84"/>
              <a:gd name="T11" fmla="*/ 1 w 1"/>
              <a:gd name="T12" fmla="*/ 84 h 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84">
                <a:moveTo>
                  <a:pt x="0" y="0"/>
                </a:moveTo>
                <a:lnTo>
                  <a:pt x="0" y="83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Freeform 26"/>
          <p:cNvSpPr>
            <a:spLocks/>
          </p:cNvSpPr>
          <p:nvPr/>
        </p:nvSpPr>
        <p:spPr bwMode="auto">
          <a:xfrm>
            <a:off x="5964797" y="3757058"/>
            <a:ext cx="149225" cy="1588"/>
          </a:xfrm>
          <a:custGeom>
            <a:avLst/>
            <a:gdLst>
              <a:gd name="T0" fmla="*/ 0 w 94"/>
              <a:gd name="T1" fmla="*/ 0 h 1"/>
              <a:gd name="T2" fmla="*/ 2147483647 w 94"/>
              <a:gd name="T3" fmla="*/ 0 h 1"/>
              <a:gd name="T4" fmla="*/ 0 w 94"/>
              <a:gd name="T5" fmla="*/ 0 h 1"/>
              <a:gd name="T6" fmla="*/ 0 60000 65536"/>
              <a:gd name="T7" fmla="*/ 0 60000 65536"/>
              <a:gd name="T8" fmla="*/ 0 60000 65536"/>
              <a:gd name="T9" fmla="*/ 0 w 94"/>
              <a:gd name="T10" fmla="*/ 0 h 1"/>
              <a:gd name="T11" fmla="*/ 94 w 94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4" h="1">
                <a:moveTo>
                  <a:pt x="0" y="0"/>
                </a:moveTo>
                <a:lnTo>
                  <a:pt x="93" y="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Freeform 27"/>
          <p:cNvSpPr>
            <a:spLocks/>
          </p:cNvSpPr>
          <p:nvPr/>
        </p:nvSpPr>
        <p:spPr bwMode="auto">
          <a:xfrm>
            <a:off x="6125135" y="4687333"/>
            <a:ext cx="1587" cy="98425"/>
          </a:xfrm>
          <a:custGeom>
            <a:avLst/>
            <a:gdLst>
              <a:gd name="T0" fmla="*/ 0 w 1"/>
              <a:gd name="T1" fmla="*/ 0 h 62"/>
              <a:gd name="T2" fmla="*/ 0 w 1"/>
              <a:gd name="T3" fmla="*/ 2147483647 h 62"/>
              <a:gd name="T4" fmla="*/ 0 w 1"/>
              <a:gd name="T5" fmla="*/ 0 h 62"/>
              <a:gd name="T6" fmla="*/ 0 60000 65536"/>
              <a:gd name="T7" fmla="*/ 0 60000 65536"/>
              <a:gd name="T8" fmla="*/ 0 60000 65536"/>
              <a:gd name="T9" fmla="*/ 0 w 1"/>
              <a:gd name="T10" fmla="*/ 0 h 62"/>
              <a:gd name="T11" fmla="*/ 1 w 1"/>
              <a:gd name="T12" fmla="*/ 62 h 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2">
                <a:moveTo>
                  <a:pt x="0" y="0"/>
                </a:moveTo>
                <a:lnTo>
                  <a:pt x="0" y="61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28"/>
          <p:cNvSpPr>
            <a:spLocks/>
          </p:cNvSpPr>
          <p:nvPr/>
        </p:nvSpPr>
        <p:spPr bwMode="auto">
          <a:xfrm>
            <a:off x="6420410" y="4687333"/>
            <a:ext cx="1587" cy="98425"/>
          </a:xfrm>
          <a:custGeom>
            <a:avLst/>
            <a:gdLst>
              <a:gd name="T0" fmla="*/ 0 w 1"/>
              <a:gd name="T1" fmla="*/ 0 h 62"/>
              <a:gd name="T2" fmla="*/ 0 w 1"/>
              <a:gd name="T3" fmla="*/ 2147483647 h 62"/>
              <a:gd name="T4" fmla="*/ 0 w 1"/>
              <a:gd name="T5" fmla="*/ 0 h 62"/>
              <a:gd name="T6" fmla="*/ 0 60000 65536"/>
              <a:gd name="T7" fmla="*/ 0 60000 65536"/>
              <a:gd name="T8" fmla="*/ 0 60000 65536"/>
              <a:gd name="T9" fmla="*/ 0 w 1"/>
              <a:gd name="T10" fmla="*/ 0 h 62"/>
              <a:gd name="T11" fmla="*/ 1 w 1"/>
              <a:gd name="T12" fmla="*/ 62 h 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2">
                <a:moveTo>
                  <a:pt x="0" y="0"/>
                </a:moveTo>
                <a:lnTo>
                  <a:pt x="0" y="61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29"/>
          <p:cNvSpPr>
            <a:spLocks/>
          </p:cNvSpPr>
          <p:nvPr/>
        </p:nvSpPr>
        <p:spPr bwMode="auto">
          <a:xfrm>
            <a:off x="6125135" y="4687333"/>
            <a:ext cx="296862" cy="98425"/>
          </a:xfrm>
          <a:custGeom>
            <a:avLst/>
            <a:gdLst>
              <a:gd name="T0" fmla="*/ 0 w 187"/>
              <a:gd name="T1" fmla="*/ 0 h 62"/>
              <a:gd name="T2" fmla="*/ 2147483647 w 187"/>
              <a:gd name="T3" fmla="*/ 2147483647 h 62"/>
              <a:gd name="T4" fmla="*/ 0 w 187"/>
              <a:gd name="T5" fmla="*/ 0 h 62"/>
              <a:gd name="T6" fmla="*/ 0 60000 65536"/>
              <a:gd name="T7" fmla="*/ 0 60000 65536"/>
              <a:gd name="T8" fmla="*/ 0 60000 65536"/>
              <a:gd name="T9" fmla="*/ 0 w 187"/>
              <a:gd name="T10" fmla="*/ 0 h 62"/>
              <a:gd name="T11" fmla="*/ 187 w 187"/>
              <a:gd name="T12" fmla="*/ 62 h 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" h="62">
                <a:moveTo>
                  <a:pt x="0" y="0"/>
                </a:moveTo>
                <a:lnTo>
                  <a:pt x="186" y="61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30"/>
          <p:cNvSpPr>
            <a:spLocks/>
          </p:cNvSpPr>
          <p:nvPr/>
        </p:nvSpPr>
        <p:spPr bwMode="auto">
          <a:xfrm>
            <a:off x="6125135" y="4687333"/>
            <a:ext cx="296862" cy="98425"/>
          </a:xfrm>
          <a:custGeom>
            <a:avLst/>
            <a:gdLst>
              <a:gd name="T0" fmla="*/ 0 w 187"/>
              <a:gd name="T1" fmla="*/ 2147483647 h 62"/>
              <a:gd name="T2" fmla="*/ 2147483647 w 187"/>
              <a:gd name="T3" fmla="*/ 0 h 62"/>
              <a:gd name="T4" fmla="*/ 0 w 187"/>
              <a:gd name="T5" fmla="*/ 2147483647 h 62"/>
              <a:gd name="T6" fmla="*/ 0 60000 65536"/>
              <a:gd name="T7" fmla="*/ 0 60000 65536"/>
              <a:gd name="T8" fmla="*/ 0 60000 65536"/>
              <a:gd name="T9" fmla="*/ 0 w 187"/>
              <a:gd name="T10" fmla="*/ 0 h 62"/>
              <a:gd name="T11" fmla="*/ 187 w 187"/>
              <a:gd name="T12" fmla="*/ 62 h 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" h="62">
                <a:moveTo>
                  <a:pt x="0" y="61"/>
                </a:moveTo>
                <a:lnTo>
                  <a:pt x="186" y="0"/>
                </a:lnTo>
                <a:lnTo>
                  <a:pt x="0" y="6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31"/>
          <p:cNvSpPr>
            <a:spLocks/>
          </p:cNvSpPr>
          <p:nvPr/>
        </p:nvSpPr>
        <p:spPr bwMode="auto">
          <a:xfrm>
            <a:off x="5617135" y="5081033"/>
            <a:ext cx="569912" cy="274638"/>
          </a:xfrm>
          <a:custGeom>
            <a:avLst/>
            <a:gdLst>
              <a:gd name="T0" fmla="*/ 0 w 359"/>
              <a:gd name="T1" fmla="*/ 2147483647 h 173"/>
              <a:gd name="T2" fmla="*/ 2147483647 w 359"/>
              <a:gd name="T3" fmla="*/ 0 h 173"/>
              <a:gd name="T4" fmla="*/ 0 w 359"/>
              <a:gd name="T5" fmla="*/ 2147483647 h 173"/>
              <a:gd name="T6" fmla="*/ 0 60000 65536"/>
              <a:gd name="T7" fmla="*/ 0 60000 65536"/>
              <a:gd name="T8" fmla="*/ 0 60000 65536"/>
              <a:gd name="T9" fmla="*/ 0 w 359"/>
              <a:gd name="T10" fmla="*/ 0 h 173"/>
              <a:gd name="T11" fmla="*/ 359 w 359"/>
              <a:gd name="T12" fmla="*/ 173 h 1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9" h="173">
                <a:moveTo>
                  <a:pt x="0" y="172"/>
                </a:moveTo>
                <a:lnTo>
                  <a:pt x="358" y="0"/>
                </a:lnTo>
                <a:lnTo>
                  <a:pt x="0" y="17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32"/>
          <p:cNvSpPr>
            <a:spLocks/>
          </p:cNvSpPr>
          <p:nvPr/>
        </p:nvSpPr>
        <p:spPr bwMode="auto">
          <a:xfrm>
            <a:off x="6395010" y="5081033"/>
            <a:ext cx="581025" cy="274638"/>
          </a:xfrm>
          <a:custGeom>
            <a:avLst/>
            <a:gdLst>
              <a:gd name="T0" fmla="*/ 0 w 366"/>
              <a:gd name="T1" fmla="*/ 0 h 173"/>
              <a:gd name="T2" fmla="*/ 2147483647 w 366"/>
              <a:gd name="T3" fmla="*/ 2147483647 h 173"/>
              <a:gd name="T4" fmla="*/ 0 w 366"/>
              <a:gd name="T5" fmla="*/ 0 h 173"/>
              <a:gd name="T6" fmla="*/ 0 60000 65536"/>
              <a:gd name="T7" fmla="*/ 0 60000 65536"/>
              <a:gd name="T8" fmla="*/ 0 60000 65536"/>
              <a:gd name="T9" fmla="*/ 0 w 366"/>
              <a:gd name="T10" fmla="*/ 0 h 173"/>
              <a:gd name="T11" fmla="*/ 366 w 366"/>
              <a:gd name="T12" fmla="*/ 173 h 1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6" h="173">
                <a:moveTo>
                  <a:pt x="0" y="0"/>
                </a:moveTo>
                <a:lnTo>
                  <a:pt x="365" y="17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Freeform 34"/>
          <p:cNvSpPr>
            <a:spLocks/>
          </p:cNvSpPr>
          <p:nvPr/>
        </p:nvSpPr>
        <p:spPr bwMode="auto">
          <a:xfrm>
            <a:off x="6260072" y="4141233"/>
            <a:ext cx="1588" cy="392113"/>
          </a:xfrm>
          <a:custGeom>
            <a:avLst/>
            <a:gdLst>
              <a:gd name="T0" fmla="*/ 0 w 1"/>
              <a:gd name="T1" fmla="*/ 0 h 247"/>
              <a:gd name="T2" fmla="*/ 0 w 1"/>
              <a:gd name="T3" fmla="*/ 2147483647 h 247"/>
              <a:gd name="T4" fmla="*/ 0 w 1"/>
              <a:gd name="T5" fmla="*/ 0 h 247"/>
              <a:gd name="T6" fmla="*/ 0 60000 65536"/>
              <a:gd name="T7" fmla="*/ 0 60000 65536"/>
              <a:gd name="T8" fmla="*/ 0 60000 65536"/>
              <a:gd name="T9" fmla="*/ 0 w 1"/>
              <a:gd name="T10" fmla="*/ 0 h 247"/>
              <a:gd name="T11" fmla="*/ 1 w 1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47">
                <a:moveTo>
                  <a:pt x="0" y="0"/>
                </a:moveTo>
                <a:lnTo>
                  <a:pt x="0" y="246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Freeform 37"/>
          <p:cNvSpPr>
            <a:spLocks/>
          </p:cNvSpPr>
          <p:nvPr/>
        </p:nvSpPr>
        <p:spPr bwMode="auto">
          <a:xfrm>
            <a:off x="5580622" y="5791703"/>
            <a:ext cx="1588" cy="430212"/>
          </a:xfrm>
          <a:custGeom>
            <a:avLst/>
            <a:gdLst>
              <a:gd name="T0" fmla="*/ 0 w 1"/>
              <a:gd name="T1" fmla="*/ 0 h 271"/>
              <a:gd name="T2" fmla="*/ 0 w 1"/>
              <a:gd name="T3" fmla="*/ 2147483647 h 271"/>
              <a:gd name="T4" fmla="*/ 0 w 1"/>
              <a:gd name="T5" fmla="*/ 0 h 271"/>
              <a:gd name="T6" fmla="*/ 0 60000 65536"/>
              <a:gd name="T7" fmla="*/ 0 60000 65536"/>
              <a:gd name="T8" fmla="*/ 0 60000 65536"/>
              <a:gd name="T9" fmla="*/ 0 w 1"/>
              <a:gd name="T10" fmla="*/ 0 h 271"/>
              <a:gd name="T11" fmla="*/ 1 w 1"/>
              <a:gd name="T12" fmla="*/ 271 h 2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Rectangle 38"/>
          <p:cNvSpPr>
            <a:spLocks noChangeArrowheads="1"/>
          </p:cNvSpPr>
          <p:nvPr/>
        </p:nvSpPr>
        <p:spPr bwMode="auto">
          <a:xfrm>
            <a:off x="5140885" y="6157352"/>
            <a:ext cx="925027" cy="35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700" b="1" dirty="0" err="1" smtClean="0">
                <a:solidFill>
                  <a:srgbClr val="000000"/>
                </a:solidFill>
                <a:latin typeface="Arial" charset="0"/>
              </a:rPr>
              <a:t>StarsIn</a:t>
            </a:r>
            <a:endParaRPr lang="en-US" sz="17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1" name="Rectangle 39"/>
          <p:cNvSpPr>
            <a:spLocks noChangeArrowheads="1"/>
          </p:cNvSpPr>
          <p:nvPr/>
        </p:nvSpPr>
        <p:spPr bwMode="auto">
          <a:xfrm>
            <a:off x="6749021" y="5428703"/>
            <a:ext cx="610043" cy="35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700" b="1" dirty="0" smtClean="0">
                <a:solidFill>
                  <a:srgbClr val="000000"/>
                </a:solidFill>
                <a:latin typeface="Arial" charset="0"/>
              </a:rPr>
              <a:t>Star</a:t>
            </a:r>
            <a:endParaRPr lang="en-US" sz="17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2" name="Rectangle 40"/>
          <p:cNvSpPr>
            <a:spLocks noChangeArrowheads="1"/>
          </p:cNvSpPr>
          <p:nvPr/>
        </p:nvSpPr>
        <p:spPr bwMode="auto">
          <a:xfrm>
            <a:off x="6073803" y="4782584"/>
            <a:ext cx="2378856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400" b="1" dirty="0" err="1" smtClean="0">
                <a:solidFill>
                  <a:srgbClr val="000000"/>
                </a:solidFill>
                <a:latin typeface="Arial" charset="0"/>
              </a:rPr>
              <a:t>StarsIn.name</a:t>
            </a:r>
            <a:r>
              <a:rPr lang="en-US" sz="1400" b="1" dirty="0" smtClean="0">
                <a:solidFill>
                  <a:srgbClr val="000000"/>
                </a:solidFill>
                <a:latin typeface="Arial" charset="0"/>
              </a:rPr>
              <a:t> = </a:t>
            </a:r>
            <a:r>
              <a:rPr lang="en-US" sz="1400" b="1" dirty="0" err="1" smtClean="0">
                <a:solidFill>
                  <a:srgbClr val="000000"/>
                </a:solidFill>
                <a:latin typeface="Arial" charset="0"/>
              </a:rPr>
              <a:t>Star.name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3" name="Rectangle 41"/>
          <p:cNvSpPr>
            <a:spLocks noChangeArrowheads="1"/>
          </p:cNvSpPr>
          <p:nvPr/>
        </p:nvSpPr>
        <p:spPr bwMode="auto">
          <a:xfrm>
            <a:off x="5288522" y="5511246"/>
            <a:ext cx="1059610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y</a:t>
            </a:r>
            <a:r>
              <a:rPr lang="en-US" sz="1400" b="1" dirty="0" smtClean="0">
                <a:solidFill>
                  <a:srgbClr val="000000"/>
                </a:solidFill>
                <a:latin typeface="Arial" charset="0"/>
              </a:rPr>
              <a:t>ear=1950 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4" name="Rectangle 42"/>
          <p:cNvSpPr>
            <a:spLocks noChangeArrowheads="1"/>
          </p:cNvSpPr>
          <p:nvPr/>
        </p:nvSpPr>
        <p:spPr bwMode="auto">
          <a:xfrm>
            <a:off x="6031472" y="3806271"/>
            <a:ext cx="711733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</a:rPr>
              <a:t>movie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5" name="Rectangle 43"/>
          <p:cNvSpPr>
            <a:spLocks noChangeArrowheads="1"/>
          </p:cNvSpPr>
          <p:nvPr/>
        </p:nvSpPr>
        <p:spPr bwMode="auto">
          <a:xfrm>
            <a:off x="6572810" y="2920989"/>
            <a:ext cx="1841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sz="17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7" name="Rectangle 45"/>
          <p:cNvSpPr>
            <a:spLocks noChangeArrowheads="1"/>
          </p:cNvSpPr>
          <p:nvPr/>
        </p:nvSpPr>
        <p:spPr bwMode="auto">
          <a:xfrm>
            <a:off x="6598210" y="4592083"/>
            <a:ext cx="1841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sz="17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8" name="Freeform 24"/>
          <p:cNvSpPr>
            <a:spLocks/>
          </p:cNvSpPr>
          <p:nvPr/>
        </p:nvSpPr>
        <p:spPr bwMode="auto">
          <a:xfrm>
            <a:off x="1683398" y="3532699"/>
            <a:ext cx="1587" cy="133350"/>
          </a:xfrm>
          <a:custGeom>
            <a:avLst/>
            <a:gdLst>
              <a:gd name="T0" fmla="*/ 0 w 1"/>
              <a:gd name="T1" fmla="*/ 0 h 84"/>
              <a:gd name="T2" fmla="*/ 0 w 1"/>
              <a:gd name="T3" fmla="*/ 2147483647 h 84"/>
              <a:gd name="T4" fmla="*/ 0 w 1"/>
              <a:gd name="T5" fmla="*/ 0 h 84"/>
              <a:gd name="T6" fmla="*/ 0 60000 65536"/>
              <a:gd name="T7" fmla="*/ 0 60000 65536"/>
              <a:gd name="T8" fmla="*/ 0 60000 65536"/>
              <a:gd name="T9" fmla="*/ 0 w 1"/>
              <a:gd name="T10" fmla="*/ 0 h 84"/>
              <a:gd name="T11" fmla="*/ 1 w 1"/>
              <a:gd name="T12" fmla="*/ 84 h 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84">
                <a:moveTo>
                  <a:pt x="0" y="0"/>
                </a:moveTo>
                <a:lnTo>
                  <a:pt x="0" y="83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25"/>
          <p:cNvSpPr>
            <a:spLocks/>
          </p:cNvSpPr>
          <p:nvPr/>
        </p:nvSpPr>
        <p:spPr bwMode="auto">
          <a:xfrm>
            <a:off x="1758010" y="3532699"/>
            <a:ext cx="1588" cy="133350"/>
          </a:xfrm>
          <a:custGeom>
            <a:avLst/>
            <a:gdLst>
              <a:gd name="T0" fmla="*/ 0 w 1"/>
              <a:gd name="T1" fmla="*/ 0 h 84"/>
              <a:gd name="T2" fmla="*/ 0 w 1"/>
              <a:gd name="T3" fmla="*/ 2147483647 h 84"/>
              <a:gd name="T4" fmla="*/ 0 w 1"/>
              <a:gd name="T5" fmla="*/ 0 h 84"/>
              <a:gd name="T6" fmla="*/ 0 60000 65536"/>
              <a:gd name="T7" fmla="*/ 0 60000 65536"/>
              <a:gd name="T8" fmla="*/ 0 60000 65536"/>
              <a:gd name="T9" fmla="*/ 0 w 1"/>
              <a:gd name="T10" fmla="*/ 0 h 84"/>
              <a:gd name="T11" fmla="*/ 1 w 1"/>
              <a:gd name="T12" fmla="*/ 84 h 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84">
                <a:moveTo>
                  <a:pt x="0" y="0"/>
                </a:moveTo>
                <a:lnTo>
                  <a:pt x="0" y="83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Freeform 26"/>
          <p:cNvSpPr>
            <a:spLocks/>
          </p:cNvSpPr>
          <p:nvPr/>
        </p:nvSpPr>
        <p:spPr bwMode="auto">
          <a:xfrm>
            <a:off x="1646885" y="3519999"/>
            <a:ext cx="149225" cy="1588"/>
          </a:xfrm>
          <a:custGeom>
            <a:avLst/>
            <a:gdLst>
              <a:gd name="T0" fmla="*/ 0 w 94"/>
              <a:gd name="T1" fmla="*/ 0 h 1"/>
              <a:gd name="T2" fmla="*/ 2147483647 w 94"/>
              <a:gd name="T3" fmla="*/ 0 h 1"/>
              <a:gd name="T4" fmla="*/ 0 w 94"/>
              <a:gd name="T5" fmla="*/ 0 h 1"/>
              <a:gd name="T6" fmla="*/ 0 60000 65536"/>
              <a:gd name="T7" fmla="*/ 0 60000 65536"/>
              <a:gd name="T8" fmla="*/ 0 60000 65536"/>
              <a:gd name="T9" fmla="*/ 0 w 94"/>
              <a:gd name="T10" fmla="*/ 0 h 1"/>
              <a:gd name="T11" fmla="*/ 94 w 94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4" h="1">
                <a:moveTo>
                  <a:pt x="0" y="0"/>
                </a:moveTo>
                <a:lnTo>
                  <a:pt x="93" y="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Rectangle 42"/>
          <p:cNvSpPr>
            <a:spLocks noChangeArrowheads="1"/>
          </p:cNvSpPr>
          <p:nvPr/>
        </p:nvSpPr>
        <p:spPr bwMode="auto">
          <a:xfrm>
            <a:off x="1713560" y="3569212"/>
            <a:ext cx="711733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</a:rPr>
              <a:t>movie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4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0090"/>
                </a:solidFill>
                <a:latin typeface="Times New Roman"/>
                <a:cs typeface="Times New Roman"/>
              </a:rPr>
              <a:t>Reduce plan space by </a:t>
            </a:r>
            <a:r>
              <a:rPr lang="en-US" sz="3600" b="1" dirty="0">
                <a:solidFill>
                  <a:srgbClr val="000090"/>
                </a:solidFill>
                <a:latin typeface="Times New Roman"/>
                <a:cs typeface="Times New Roman"/>
              </a:rPr>
              <a:t>query rewriting</a:t>
            </a:r>
            <a:endParaRPr lang="en-US" sz="36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2"/>
            <a:ext cx="8730532" cy="236088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Push selection down to reduce # of rows</a:t>
            </a:r>
          </a:p>
          <a:p>
            <a:r>
              <a:rPr lang="en-US" sz="2800" dirty="0" smtClean="0">
                <a:latin typeface="Times New Roman"/>
                <a:cs typeface="Times New Roman"/>
              </a:rPr>
              <a:t>Push projection down </a:t>
            </a:r>
            <a:r>
              <a:rPr lang="en-US" sz="2800" dirty="0">
                <a:latin typeface="Times New Roman"/>
                <a:cs typeface="Times New Roman"/>
              </a:rPr>
              <a:t>to reduce # of </a:t>
            </a:r>
            <a:r>
              <a:rPr lang="en-US" sz="2800" dirty="0" smtClean="0">
                <a:latin typeface="Times New Roman"/>
                <a:cs typeface="Times New Roman"/>
              </a:rPr>
              <a:t>columns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"/>
                <a:cs typeface="Courier"/>
              </a:rPr>
              <a:t>  SELECT </a:t>
            </a:r>
            <a:r>
              <a:rPr lang="en-US" sz="2200" dirty="0" smtClean="0">
                <a:latin typeface="Courier"/>
                <a:cs typeface="Courier"/>
              </a:rPr>
              <a:t>movie, name </a:t>
            </a:r>
            <a:endParaRPr lang="en-US" sz="2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200" dirty="0">
                <a:latin typeface="Courier"/>
                <a:cs typeface="Courier"/>
              </a:rPr>
              <a:t>  </a:t>
            </a:r>
            <a:r>
              <a:rPr lang="en-US" sz="2200" b="1" dirty="0">
                <a:latin typeface="Courier"/>
                <a:cs typeface="Courier"/>
              </a:rPr>
              <a:t>FROM </a:t>
            </a:r>
            <a:r>
              <a:rPr lang="en-US" sz="2200" b="1" dirty="0" smtClean="0">
                <a:latin typeface="Courier"/>
                <a:cs typeface="Courier"/>
              </a:rPr>
              <a:t> </a:t>
            </a:r>
            <a:r>
              <a:rPr lang="en-US" sz="2200" dirty="0" smtClean="0">
                <a:latin typeface="Courier"/>
                <a:cs typeface="Courier"/>
              </a:rPr>
              <a:t>Stars</a:t>
            </a:r>
            <a:r>
              <a:rPr lang="en-US" sz="2200" dirty="0">
                <a:latin typeface="Courier"/>
                <a:cs typeface="Courier"/>
              </a:rPr>
              <a:t>, </a:t>
            </a:r>
            <a:r>
              <a:rPr lang="en-US" sz="2200" dirty="0" err="1">
                <a:latin typeface="Courier"/>
                <a:cs typeface="Courier"/>
              </a:rPr>
              <a:t>StarsIn</a:t>
            </a:r>
            <a:endParaRPr lang="en-US" sz="2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200" b="1" dirty="0">
                <a:latin typeface="Courier"/>
                <a:cs typeface="Courier"/>
              </a:rPr>
              <a:t>  WHERE </a:t>
            </a:r>
            <a:r>
              <a:rPr lang="en-US" sz="2200" dirty="0" err="1" smtClean="0">
                <a:latin typeface="Courier"/>
                <a:cs typeface="Courier"/>
              </a:rPr>
              <a:t>Star.name</a:t>
            </a: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>
                <a:latin typeface="Courier"/>
                <a:cs typeface="Courier"/>
              </a:rPr>
              <a:t>= </a:t>
            </a:r>
            <a:r>
              <a:rPr lang="en-US" sz="2200" dirty="0" err="1" smtClean="0">
                <a:latin typeface="Courier"/>
                <a:cs typeface="Courier"/>
              </a:rPr>
              <a:t>StarsIn.name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73329" y="6288618"/>
            <a:ext cx="2133600" cy="365125"/>
          </a:xfrm>
        </p:spPr>
        <p:txBody>
          <a:bodyPr/>
          <a:lstStyle/>
          <a:p>
            <a:fld id="{7FD086CF-A932-7A4C-A4BC-7167ABBCD66E}" type="slidenum">
              <a:rPr lang="en-US" smtClean="0"/>
              <a:t>7</a:t>
            </a:fld>
            <a:endParaRPr lang="en-US"/>
          </a:p>
        </p:txBody>
      </p:sp>
      <p:sp>
        <p:nvSpPr>
          <p:cNvPr id="49" name="Freeform 3"/>
          <p:cNvSpPr>
            <a:spLocks/>
          </p:cNvSpPr>
          <p:nvPr/>
        </p:nvSpPr>
        <p:spPr bwMode="auto">
          <a:xfrm>
            <a:off x="1867979" y="3439682"/>
            <a:ext cx="1588" cy="173038"/>
          </a:xfrm>
          <a:custGeom>
            <a:avLst/>
            <a:gdLst>
              <a:gd name="T0" fmla="*/ 0 w 1"/>
              <a:gd name="T1" fmla="*/ 0 h 109"/>
              <a:gd name="T2" fmla="*/ 0 w 1"/>
              <a:gd name="T3" fmla="*/ 2147483647 h 109"/>
              <a:gd name="T4" fmla="*/ 0 w 1"/>
              <a:gd name="T5" fmla="*/ 0 h 109"/>
              <a:gd name="T6" fmla="*/ 0 60000 65536"/>
              <a:gd name="T7" fmla="*/ 0 60000 65536"/>
              <a:gd name="T8" fmla="*/ 0 60000 65536"/>
              <a:gd name="T9" fmla="*/ 0 w 1"/>
              <a:gd name="T10" fmla="*/ 0 h 109"/>
              <a:gd name="T11" fmla="*/ 1 w 1"/>
              <a:gd name="T12" fmla="*/ 109 h 1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09">
                <a:moveTo>
                  <a:pt x="0" y="0"/>
                </a:moveTo>
                <a:lnTo>
                  <a:pt x="0" y="10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4"/>
          <p:cNvSpPr>
            <a:spLocks/>
          </p:cNvSpPr>
          <p:nvPr/>
        </p:nvSpPr>
        <p:spPr bwMode="auto">
          <a:xfrm>
            <a:off x="1955292" y="3439682"/>
            <a:ext cx="1587" cy="173038"/>
          </a:xfrm>
          <a:custGeom>
            <a:avLst/>
            <a:gdLst>
              <a:gd name="T0" fmla="*/ 0 w 1"/>
              <a:gd name="T1" fmla="*/ 0 h 109"/>
              <a:gd name="T2" fmla="*/ 0 w 1"/>
              <a:gd name="T3" fmla="*/ 2147483647 h 109"/>
              <a:gd name="T4" fmla="*/ 0 w 1"/>
              <a:gd name="T5" fmla="*/ 0 h 109"/>
              <a:gd name="T6" fmla="*/ 0 60000 65536"/>
              <a:gd name="T7" fmla="*/ 0 60000 65536"/>
              <a:gd name="T8" fmla="*/ 0 60000 65536"/>
              <a:gd name="T9" fmla="*/ 0 w 1"/>
              <a:gd name="T10" fmla="*/ 0 h 109"/>
              <a:gd name="T11" fmla="*/ 1 w 1"/>
              <a:gd name="T12" fmla="*/ 109 h 1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09">
                <a:moveTo>
                  <a:pt x="0" y="0"/>
                </a:moveTo>
                <a:lnTo>
                  <a:pt x="0" y="10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5"/>
          <p:cNvSpPr>
            <a:spLocks/>
          </p:cNvSpPr>
          <p:nvPr/>
        </p:nvSpPr>
        <p:spPr bwMode="auto">
          <a:xfrm>
            <a:off x="1826704" y="3423807"/>
            <a:ext cx="174625" cy="1588"/>
          </a:xfrm>
          <a:custGeom>
            <a:avLst/>
            <a:gdLst>
              <a:gd name="T0" fmla="*/ 0 w 110"/>
              <a:gd name="T1" fmla="*/ 0 h 1"/>
              <a:gd name="T2" fmla="*/ 2147483647 w 110"/>
              <a:gd name="T3" fmla="*/ 0 h 1"/>
              <a:gd name="T4" fmla="*/ 0 w 110"/>
              <a:gd name="T5" fmla="*/ 0 h 1"/>
              <a:gd name="T6" fmla="*/ 0 60000 65536"/>
              <a:gd name="T7" fmla="*/ 0 60000 65536"/>
              <a:gd name="T8" fmla="*/ 0 60000 65536"/>
              <a:gd name="T9" fmla="*/ 0 w 110"/>
              <a:gd name="T10" fmla="*/ 0 h 1"/>
              <a:gd name="T11" fmla="*/ 110 w 110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" h="1">
                <a:moveTo>
                  <a:pt x="0" y="0"/>
                </a:moveTo>
                <a:lnTo>
                  <a:pt x="109" y="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6"/>
          <p:cNvSpPr>
            <a:spLocks/>
          </p:cNvSpPr>
          <p:nvPr/>
        </p:nvSpPr>
        <p:spPr bwMode="auto">
          <a:xfrm>
            <a:off x="1985454" y="4465592"/>
            <a:ext cx="1588" cy="123825"/>
          </a:xfrm>
          <a:custGeom>
            <a:avLst/>
            <a:gdLst>
              <a:gd name="T0" fmla="*/ 0 w 1"/>
              <a:gd name="T1" fmla="*/ 0 h 78"/>
              <a:gd name="T2" fmla="*/ 0 w 1"/>
              <a:gd name="T3" fmla="*/ 2147483647 h 78"/>
              <a:gd name="T4" fmla="*/ 0 w 1"/>
              <a:gd name="T5" fmla="*/ 0 h 78"/>
              <a:gd name="T6" fmla="*/ 0 60000 65536"/>
              <a:gd name="T7" fmla="*/ 0 60000 65536"/>
              <a:gd name="T8" fmla="*/ 0 60000 65536"/>
              <a:gd name="T9" fmla="*/ 0 w 1"/>
              <a:gd name="T10" fmla="*/ 0 h 78"/>
              <a:gd name="T11" fmla="*/ 1 w 1"/>
              <a:gd name="T12" fmla="*/ 78 h 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78">
                <a:moveTo>
                  <a:pt x="0" y="0"/>
                </a:moveTo>
                <a:lnTo>
                  <a:pt x="0" y="77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7"/>
          <p:cNvSpPr>
            <a:spLocks/>
          </p:cNvSpPr>
          <p:nvPr/>
        </p:nvSpPr>
        <p:spPr bwMode="auto">
          <a:xfrm>
            <a:off x="2333117" y="4465592"/>
            <a:ext cx="1587" cy="123825"/>
          </a:xfrm>
          <a:custGeom>
            <a:avLst/>
            <a:gdLst>
              <a:gd name="T0" fmla="*/ 0 w 1"/>
              <a:gd name="T1" fmla="*/ 0 h 78"/>
              <a:gd name="T2" fmla="*/ 0 w 1"/>
              <a:gd name="T3" fmla="*/ 2147483647 h 78"/>
              <a:gd name="T4" fmla="*/ 0 w 1"/>
              <a:gd name="T5" fmla="*/ 0 h 78"/>
              <a:gd name="T6" fmla="*/ 0 60000 65536"/>
              <a:gd name="T7" fmla="*/ 0 60000 65536"/>
              <a:gd name="T8" fmla="*/ 0 60000 65536"/>
              <a:gd name="T9" fmla="*/ 0 w 1"/>
              <a:gd name="T10" fmla="*/ 0 h 78"/>
              <a:gd name="T11" fmla="*/ 1 w 1"/>
              <a:gd name="T12" fmla="*/ 78 h 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78">
                <a:moveTo>
                  <a:pt x="0" y="0"/>
                </a:moveTo>
                <a:lnTo>
                  <a:pt x="0" y="77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8"/>
          <p:cNvSpPr>
            <a:spLocks/>
          </p:cNvSpPr>
          <p:nvPr/>
        </p:nvSpPr>
        <p:spPr bwMode="auto">
          <a:xfrm>
            <a:off x="1985454" y="4465592"/>
            <a:ext cx="349250" cy="123825"/>
          </a:xfrm>
          <a:custGeom>
            <a:avLst/>
            <a:gdLst>
              <a:gd name="T0" fmla="*/ 0 w 220"/>
              <a:gd name="T1" fmla="*/ 0 h 78"/>
              <a:gd name="T2" fmla="*/ 2147483647 w 220"/>
              <a:gd name="T3" fmla="*/ 2147483647 h 78"/>
              <a:gd name="T4" fmla="*/ 0 w 220"/>
              <a:gd name="T5" fmla="*/ 0 h 78"/>
              <a:gd name="T6" fmla="*/ 0 60000 65536"/>
              <a:gd name="T7" fmla="*/ 0 60000 65536"/>
              <a:gd name="T8" fmla="*/ 0 60000 65536"/>
              <a:gd name="T9" fmla="*/ 0 w 220"/>
              <a:gd name="T10" fmla="*/ 0 h 78"/>
              <a:gd name="T11" fmla="*/ 220 w 220"/>
              <a:gd name="T12" fmla="*/ 78 h 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78">
                <a:moveTo>
                  <a:pt x="0" y="0"/>
                </a:moveTo>
                <a:lnTo>
                  <a:pt x="219" y="77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Freeform 9"/>
          <p:cNvSpPr>
            <a:spLocks/>
          </p:cNvSpPr>
          <p:nvPr/>
        </p:nvSpPr>
        <p:spPr bwMode="auto">
          <a:xfrm>
            <a:off x="1985454" y="4465592"/>
            <a:ext cx="349250" cy="123825"/>
          </a:xfrm>
          <a:custGeom>
            <a:avLst/>
            <a:gdLst>
              <a:gd name="T0" fmla="*/ 0 w 220"/>
              <a:gd name="T1" fmla="*/ 2147483647 h 78"/>
              <a:gd name="T2" fmla="*/ 2147483647 w 220"/>
              <a:gd name="T3" fmla="*/ 0 h 78"/>
              <a:gd name="T4" fmla="*/ 0 w 220"/>
              <a:gd name="T5" fmla="*/ 2147483647 h 78"/>
              <a:gd name="T6" fmla="*/ 0 60000 65536"/>
              <a:gd name="T7" fmla="*/ 0 60000 65536"/>
              <a:gd name="T8" fmla="*/ 0 60000 65536"/>
              <a:gd name="T9" fmla="*/ 0 w 220"/>
              <a:gd name="T10" fmla="*/ 0 h 78"/>
              <a:gd name="T11" fmla="*/ 220 w 220"/>
              <a:gd name="T12" fmla="*/ 78 h 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78">
                <a:moveTo>
                  <a:pt x="0" y="77"/>
                </a:moveTo>
                <a:lnTo>
                  <a:pt x="219" y="0"/>
                </a:lnTo>
                <a:lnTo>
                  <a:pt x="0" y="7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Freeform 10"/>
          <p:cNvSpPr>
            <a:spLocks/>
          </p:cNvSpPr>
          <p:nvPr/>
        </p:nvSpPr>
        <p:spPr bwMode="auto">
          <a:xfrm>
            <a:off x="1390142" y="5036531"/>
            <a:ext cx="669925" cy="357188"/>
          </a:xfrm>
          <a:custGeom>
            <a:avLst/>
            <a:gdLst>
              <a:gd name="T0" fmla="*/ 0 w 422"/>
              <a:gd name="T1" fmla="*/ 2147483647 h 225"/>
              <a:gd name="T2" fmla="*/ 2147483647 w 422"/>
              <a:gd name="T3" fmla="*/ 0 h 225"/>
              <a:gd name="T4" fmla="*/ 0 w 422"/>
              <a:gd name="T5" fmla="*/ 2147483647 h 225"/>
              <a:gd name="T6" fmla="*/ 0 60000 65536"/>
              <a:gd name="T7" fmla="*/ 0 60000 65536"/>
              <a:gd name="T8" fmla="*/ 0 60000 65536"/>
              <a:gd name="T9" fmla="*/ 0 w 422"/>
              <a:gd name="T10" fmla="*/ 0 h 225"/>
              <a:gd name="T11" fmla="*/ 422 w 422"/>
              <a:gd name="T12" fmla="*/ 225 h 2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2" h="225">
                <a:moveTo>
                  <a:pt x="0" y="224"/>
                </a:moveTo>
                <a:lnTo>
                  <a:pt x="421" y="0"/>
                </a:lnTo>
                <a:lnTo>
                  <a:pt x="0" y="22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Freeform 11"/>
          <p:cNvSpPr>
            <a:spLocks/>
          </p:cNvSpPr>
          <p:nvPr/>
        </p:nvSpPr>
        <p:spPr bwMode="auto">
          <a:xfrm>
            <a:off x="2306129" y="5036531"/>
            <a:ext cx="684213" cy="357188"/>
          </a:xfrm>
          <a:custGeom>
            <a:avLst/>
            <a:gdLst>
              <a:gd name="T0" fmla="*/ 0 w 431"/>
              <a:gd name="T1" fmla="*/ 0 h 225"/>
              <a:gd name="T2" fmla="*/ 2147483647 w 431"/>
              <a:gd name="T3" fmla="*/ 2147483647 h 225"/>
              <a:gd name="T4" fmla="*/ 0 w 431"/>
              <a:gd name="T5" fmla="*/ 0 h 225"/>
              <a:gd name="T6" fmla="*/ 0 60000 65536"/>
              <a:gd name="T7" fmla="*/ 0 60000 65536"/>
              <a:gd name="T8" fmla="*/ 0 60000 65536"/>
              <a:gd name="T9" fmla="*/ 0 w 431"/>
              <a:gd name="T10" fmla="*/ 0 h 225"/>
              <a:gd name="T11" fmla="*/ 431 w 431"/>
              <a:gd name="T12" fmla="*/ 225 h 2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" h="225">
                <a:moveTo>
                  <a:pt x="0" y="0"/>
                </a:moveTo>
                <a:lnTo>
                  <a:pt x="430" y="22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Freeform 13"/>
          <p:cNvSpPr>
            <a:spLocks/>
          </p:cNvSpPr>
          <p:nvPr/>
        </p:nvSpPr>
        <p:spPr bwMode="auto">
          <a:xfrm>
            <a:off x="2161667" y="3916398"/>
            <a:ext cx="1587" cy="512762"/>
          </a:xfrm>
          <a:custGeom>
            <a:avLst/>
            <a:gdLst>
              <a:gd name="T0" fmla="*/ 0 w 1"/>
              <a:gd name="T1" fmla="*/ 0 h 323"/>
              <a:gd name="T2" fmla="*/ 0 w 1"/>
              <a:gd name="T3" fmla="*/ 2147483647 h 323"/>
              <a:gd name="T4" fmla="*/ 0 w 1"/>
              <a:gd name="T5" fmla="*/ 0 h 323"/>
              <a:gd name="T6" fmla="*/ 0 60000 65536"/>
              <a:gd name="T7" fmla="*/ 0 60000 65536"/>
              <a:gd name="T8" fmla="*/ 0 60000 65536"/>
              <a:gd name="T9" fmla="*/ 0 w 1"/>
              <a:gd name="T10" fmla="*/ 0 h 323"/>
              <a:gd name="T11" fmla="*/ 1 w 1"/>
              <a:gd name="T12" fmla="*/ 323 h 3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23">
                <a:moveTo>
                  <a:pt x="0" y="0"/>
                </a:moveTo>
                <a:lnTo>
                  <a:pt x="0" y="32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832929" y="5441712"/>
            <a:ext cx="925027" cy="35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700" b="1" dirty="0" err="1" smtClean="0">
                <a:solidFill>
                  <a:srgbClr val="000000"/>
                </a:solidFill>
                <a:latin typeface="Arial" charset="0"/>
              </a:rPr>
              <a:t>StarsIn</a:t>
            </a:r>
            <a:endParaRPr lang="en-US" sz="17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2724691" y="5425837"/>
            <a:ext cx="610043" cy="35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700" b="1" dirty="0" smtClean="0">
                <a:solidFill>
                  <a:srgbClr val="000000"/>
                </a:solidFill>
                <a:latin typeface="Arial" charset="0"/>
              </a:rPr>
              <a:t>Star</a:t>
            </a:r>
            <a:endParaRPr lang="en-US" sz="17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1" name="Rectangle 16"/>
          <p:cNvSpPr>
            <a:spLocks noChangeArrowheads="1"/>
          </p:cNvSpPr>
          <p:nvPr/>
        </p:nvSpPr>
        <p:spPr bwMode="auto">
          <a:xfrm>
            <a:off x="1806067" y="4675142"/>
            <a:ext cx="2378856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400" b="1" dirty="0" err="1" smtClean="0">
                <a:solidFill>
                  <a:srgbClr val="000000"/>
                </a:solidFill>
                <a:latin typeface="Arial" charset="0"/>
              </a:rPr>
              <a:t>StarsIn.name</a:t>
            </a:r>
            <a:r>
              <a:rPr lang="en-US" sz="1400" b="1" dirty="0" smtClean="0">
                <a:solidFill>
                  <a:srgbClr val="000000"/>
                </a:solidFill>
                <a:latin typeface="Arial" charset="0"/>
              </a:rPr>
              <a:t> = </a:t>
            </a:r>
            <a:r>
              <a:rPr lang="en-US" sz="1400" b="1" dirty="0" err="1" smtClean="0">
                <a:solidFill>
                  <a:srgbClr val="000000"/>
                </a:solidFill>
                <a:latin typeface="Arial" charset="0"/>
              </a:rPr>
              <a:t>Star.name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2" name="Rectangle 18"/>
          <p:cNvSpPr>
            <a:spLocks noChangeArrowheads="1"/>
          </p:cNvSpPr>
          <p:nvPr/>
        </p:nvSpPr>
        <p:spPr bwMode="auto">
          <a:xfrm>
            <a:off x="1921954" y="3507945"/>
            <a:ext cx="1275990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400" b="1" dirty="0" err="1">
                <a:solidFill>
                  <a:srgbClr val="000000"/>
                </a:solidFill>
                <a:latin typeface="Arial" charset="0"/>
              </a:rPr>
              <a:t>m</a:t>
            </a:r>
            <a:r>
              <a:rPr lang="en-US" sz="1400" b="1" dirty="0" err="1" smtClean="0">
                <a:solidFill>
                  <a:srgbClr val="000000"/>
                </a:solidFill>
                <a:latin typeface="Arial" charset="0"/>
              </a:rPr>
              <a:t>ovei</a:t>
            </a:r>
            <a:r>
              <a:rPr lang="en-US" sz="1400" b="1" dirty="0" smtClean="0">
                <a:solidFill>
                  <a:srgbClr val="000000"/>
                </a:solidFill>
                <a:latin typeface="Arial" charset="0"/>
              </a:rPr>
              <a:t>, name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2547429" y="4360817"/>
            <a:ext cx="1841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sz="17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4" name="Rectangle 20"/>
          <p:cNvSpPr>
            <a:spLocks noChangeArrowheads="1"/>
          </p:cNvSpPr>
          <p:nvPr/>
        </p:nvSpPr>
        <p:spPr bwMode="auto">
          <a:xfrm>
            <a:off x="3349117" y="3834322"/>
            <a:ext cx="1841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sz="17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5" name="Freeform 24"/>
          <p:cNvSpPr>
            <a:spLocks/>
          </p:cNvSpPr>
          <p:nvPr/>
        </p:nvSpPr>
        <p:spPr bwMode="auto">
          <a:xfrm>
            <a:off x="6492367" y="3481897"/>
            <a:ext cx="1587" cy="133350"/>
          </a:xfrm>
          <a:custGeom>
            <a:avLst/>
            <a:gdLst>
              <a:gd name="T0" fmla="*/ 0 w 1"/>
              <a:gd name="T1" fmla="*/ 0 h 84"/>
              <a:gd name="T2" fmla="*/ 0 w 1"/>
              <a:gd name="T3" fmla="*/ 2147483647 h 84"/>
              <a:gd name="T4" fmla="*/ 0 w 1"/>
              <a:gd name="T5" fmla="*/ 0 h 84"/>
              <a:gd name="T6" fmla="*/ 0 60000 65536"/>
              <a:gd name="T7" fmla="*/ 0 60000 65536"/>
              <a:gd name="T8" fmla="*/ 0 60000 65536"/>
              <a:gd name="T9" fmla="*/ 0 w 1"/>
              <a:gd name="T10" fmla="*/ 0 h 84"/>
              <a:gd name="T11" fmla="*/ 1 w 1"/>
              <a:gd name="T12" fmla="*/ 84 h 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84">
                <a:moveTo>
                  <a:pt x="0" y="0"/>
                </a:moveTo>
                <a:lnTo>
                  <a:pt x="0" y="83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25"/>
          <p:cNvSpPr>
            <a:spLocks/>
          </p:cNvSpPr>
          <p:nvPr/>
        </p:nvSpPr>
        <p:spPr bwMode="auto">
          <a:xfrm>
            <a:off x="6566979" y="3481897"/>
            <a:ext cx="1588" cy="133350"/>
          </a:xfrm>
          <a:custGeom>
            <a:avLst/>
            <a:gdLst>
              <a:gd name="T0" fmla="*/ 0 w 1"/>
              <a:gd name="T1" fmla="*/ 0 h 84"/>
              <a:gd name="T2" fmla="*/ 0 w 1"/>
              <a:gd name="T3" fmla="*/ 2147483647 h 84"/>
              <a:gd name="T4" fmla="*/ 0 w 1"/>
              <a:gd name="T5" fmla="*/ 0 h 84"/>
              <a:gd name="T6" fmla="*/ 0 60000 65536"/>
              <a:gd name="T7" fmla="*/ 0 60000 65536"/>
              <a:gd name="T8" fmla="*/ 0 60000 65536"/>
              <a:gd name="T9" fmla="*/ 0 w 1"/>
              <a:gd name="T10" fmla="*/ 0 h 84"/>
              <a:gd name="T11" fmla="*/ 1 w 1"/>
              <a:gd name="T12" fmla="*/ 84 h 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84">
                <a:moveTo>
                  <a:pt x="0" y="0"/>
                </a:moveTo>
                <a:lnTo>
                  <a:pt x="0" y="83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26"/>
          <p:cNvSpPr>
            <a:spLocks/>
          </p:cNvSpPr>
          <p:nvPr/>
        </p:nvSpPr>
        <p:spPr bwMode="auto">
          <a:xfrm>
            <a:off x="6455854" y="3469197"/>
            <a:ext cx="149225" cy="1588"/>
          </a:xfrm>
          <a:custGeom>
            <a:avLst/>
            <a:gdLst>
              <a:gd name="T0" fmla="*/ 0 w 94"/>
              <a:gd name="T1" fmla="*/ 0 h 1"/>
              <a:gd name="T2" fmla="*/ 2147483647 w 94"/>
              <a:gd name="T3" fmla="*/ 0 h 1"/>
              <a:gd name="T4" fmla="*/ 0 w 94"/>
              <a:gd name="T5" fmla="*/ 0 h 1"/>
              <a:gd name="T6" fmla="*/ 0 60000 65536"/>
              <a:gd name="T7" fmla="*/ 0 60000 65536"/>
              <a:gd name="T8" fmla="*/ 0 60000 65536"/>
              <a:gd name="T9" fmla="*/ 0 w 94"/>
              <a:gd name="T10" fmla="*/ 0 h 1"/>
              <a:gd name="T11" fmla="*/ 94 w 94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4" h="1">
                <a:moveTo>
                  <a:pt x="0" y="0"/>
                </a:moveTo>
                <a:lnTo>
                  <a:pt x="93" y="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Freeform 27"/>
          <p:cNvSpPr>
            <a:spLocks/>
          </p:cNvSpPr>
          <p:nvPr/>
        </p:nvSpPr>
        <p:spPr bwMode="auto">
          <a:xfrm>
            <a:off x="6616192" y="4399472"/>
            <a:ext cx="1587" cy="98425"/>
          </a:xfrm>
          <a:custGeom>
            <a:avLst/>
            <a:gdLst>
              <a:gd name="T0" fmla="*/ 0 w 1"/>
              <a:gd name="T1" fmla="*/ 0 h 62"/>
              <a:gd name="T2" fmla="*/ 0 w 1"/>
              <a:gd name="T3" fmla="*/ 2147483647 h 62"/>
              <a:gd name="T4" fmla="*/ 0 w 1"/>
              <a:gd name="T5" fmla="*/ 0 h 62"/>
              <a:gd name="T6" fmla="*/ 0 60000 65536"/>
              <a:gd name="T7" fmla="*/ 0 60000 65536"/>
              <a:gd name="T8" fmla="*/ 0 60000 65536"/>
              <a:gd name="T9" fmla="*/ 0 w 1"/>
              <a:gd name="T10" fmla="*/ 0 h 62"/>
              <a:gd name="T11" fmla="*/ 1 w 1"/>
              <a:gd name="T12" fmla="*/ 62 h 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2">
                <a:moveTo>
                  <a:pt x="0" y="0"/>
                </a:moveTo>
                <a:lnTo>
                  <a:pt x="0" y="61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28"/>
          <p:cNvSpPr>
            <a:spLocks/>
          </p:cNvSpPr>
          <p:nvPr/>
        </p:nvSpPr>
        <p:spPr bwMode="auto">
          <a:xfrm>
            <a:off x="6911467" y="4399472"/>
            <a:ext cx="1587" cy="98425"/>
          </a:xfrm>
          <a:custGeom>
            <a:avLst/>
            <a:gdLst>
              <a:gd name="T0" fmla="*/ 0 w 1"/>
              <a:gd name="T1" fmla="*/ 0 h 62"/>
              <a:gd name="T2" fmla="*/ 0 w 1"/>
              <a:gd name="T3" fmla="*/ 2147483647 h 62"/>
              <a:gd name="T4" fmla="*/ 0 w 1"/>
              <a:gd name="T5" fmla="*/ 0 h 62"/>
              <a:gd name="T6" fmla="*/ 0 60000 65536"/>
              <a:gd name="T7" fmla="*/ 0 60000 65536"/>
              <a:gd name="T8" fmla="*/ 0 60000 65536"/>
              <a:gd name="T9" fmla="*/ 0 w 1"/>
              <a:gd name="T10" fmla="*/ 0 h 62"/>
              <a:gd name="T11" fmla="*/ 1 w 1"/>
              <a:gd name="T12" fmla="*/ 62 h 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2">
                <a:moveTo>
                  <a:pt x="0" y="0"/>
                </a:moveTo>
                <a:lnTo>
                  <a:pt x="0" y="61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Freeform 29"/>
          <p:cNvSpPr>
            <a:spLocks/>
          </p:cNvSpPr>
          <p:nvPr/>
        </p:nvSpPr>
        <p:spPr bwMode="auto">
          <a:xfrm>
            <a:off x="6616192" y="4399472"/>
            <a:ext cx="296862" cy="98425"/>
          </a:xfrm>
          <a:custGeom>
            <a:avLst/>
            <a:gdLst>
              <a:gd name="T0" fmla="*/ 0 w 187"/>
              <a:gd name="T1" fmla="*/ 0 h 62"/>
              <a:gd name="T2" fmla="*/ 2147483647 w 187"/>
              <a:gd name="T3" fmla="*/ 2147483647 h 62"/>
              <a:gd name="T4" fmla="*/ 0 w 187"/>
              <a:gd name="T5" fmla="*/ 0 h 62"/>
              <a:gd name="T6" fmla="*/ 0 60000 65536"/>
              <a:gd name="T7" fmla="*/ 0 60000 65536"/>
              <a:gd name="T8" fmla="*/ 0 60000 65536"/>
              <a:gd name="T9" fmla="*/ 0 w 187"/>
              <a:gd name="T10" fmla="*/ 0 h 62"/>
              <a:gd name="T11" fmla="*/ 187 w 187"/>
              <a:gd name="T12" fmla="*/ 62 h 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" h="62">
                <a:moveTo>
                  <a:pt x="0" y="0"/>
                </a:moveTo>
                <a:lnTo>
                  <a:pt x="186" y="61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Freeform 30"/>
          <p:cNvSpPr>
            <a:spLocks/>
          </p:cNvSpPr>
          <p:nvPr/>
        </p:nvSpPr>
        <p:spPr bwMode="auto">
          <a:xfrm>
            <a:off x="6616192" y="4399472"/>
            <a:ext cx="296862" cy="98425"/>
          </a:xfrm>
          <a:custGeom>
            <a:avLst/>
            <a:gdLst>
              <a:gd name="T0" fmla="*/ 0 w 187"/>
              <a:gd name="T1" fmla="*/ 2147483647 h 62"/>
              <a:gd name="T2" fmla="*/ 2147483647 w 187"/>
              <a:gd name="T3" fmla="*/ 0 h 62"/>
              <a:gd name="T4" fmla="*/ 0 w 187"/>
              <a:gd name="T5" fmla="*/ 2147483647 h 62"/>
              <a:gd name="T6" fmla="*/ 0 60000 65536"/>
              <a:gd name="T7" fmla="*/ 0 60000 65536"/>
              <a:gd name="T8" fmla="*/ 0 60000 65536"/>
              <a:gd name="T9" fmla="*/ 0 w 187"/>
              <a:gd name="T10" fmla="*/ 0 h 62"/>
              <a:gd name="T11" fmla="*/ 187 w 187"/>
              <a:gd name="T12" fmla="*/ 62 h 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" h="62">
                <a:moveTo>
                  <a:pt x="0" y="61"/>
                </a:moveTo>
                <a:lnTo>
                  <a:pt x="186" y="0"/>
                </a:lnTo>
                <a:lnTo>
                  <a:pt x="0" y="6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Freeform 31"/>
          <p:cNvSpPr>
            <a:spLocks/>
          </p:cNvSpPr>
          <p:nvPr/>
        </p:nvSpPr>
        <p:spPr bwMode="auto">
          <a:xfrm>
            <a:off x="6108192" y="4793172"/>
            <a:ext cx="569912" cy="274638"/>
          </a:xfrm>
          <a:custGeom>
            <a:avLst/>
            <a:gdLst>
              <a:gd name="T0" fmla="*/ 0 w 359"/>
              <a:gd name="T1" fmla="*/ 2147483647 h 173"/>
              <a:gd name="T2" fmla="*/ 2147483647 w 359"/>
              <a:gd name="T3" fmla="*/ 0 h 173"/>
              <a:gd name="T4" fmla="*/ 0 w 359"/>
              <a:gd name="T5" fmla="*/ 2147483647 h 173"/>
              <a:gd name="T6" fmla="*/ 0 60000 65536"/>
              <a:gd name="T7" fmla="*/ 0 60000 65536"/>
              <a:gd name="T8" fmla="*/ 0 60000 65536"/>
              <a:gd name="T9" fmla="*/ 0 w 359"/>
              <a:gd name="T10" fmla="*/ 0 h 173"/>
              <a:gd name="T11" fmla="*/ 359 w 359"/>
              <a:gd name="T12" fmla="*/ 173 h 1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9" h="173">
                <a:moveTo>
                  <a:pt x="0" y="172"/>
                </a:moveTo>
                <a:lnTo>
                  <a:pt x="358" y="0"/>
                </a:lnTo>
                <a:lnTo>
                  <a:pt x="0" y="17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Freeform 32"/>
          <p:cNvSpPr>
            <a:spLocks/>
          </p:cNvSpPr>
          <p:nvPr/>
        </p:nvSpPr>
        <p:spPr bwMode="auto">
          <a:xfrm>
            <a:off x="6886067" y="4793172"/>
            <a:ext cx="581025" cy="274638"/>
          </a:xfrm>
          <a:custGeom>
            <a:avLst/>
            <a:gdLst>
              <a:gd name="T0" fmla="*/ 0 w 366"/>
              <a:gd name="T1" fmla="*/ 0 h 173"/>
              <a:gd name="T2" fmla="*/ 2147483647 w 366"/>
              <a:gd name="T3" fmla="*/ 2147483647 h 173"/>
              <a:gd name="T4" fmla="*/ 0 w 366"/>
              <a:gd name="T5" fmla="*/ 0 h 173"/>
              <a:gd name="T6" fmla="*/ 0 60000 65536"/>
              <a:gd name="T7" fmla="*/ 0 60000 65536"/>
              <a:gd name="T8" fmla="*/ 0 60000 65536"/>
              <a:gd name="T9" fmla="*/ 0 w 366"/>
              <a:gd name="T10" fmla="*/ 0 h 173"/>
              <a:gd name="T11" fmla="*/ 366 w 366"/>
              <a:gd name="T12" fmla="*/ 173 h 1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6" h="173">
                <a:moveTo>
                  <a:pt x="0" y="0"/>
                </a:moveTo>
                <a:lnTo>
                  <a:pt x="365" y="17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Freeform 33"/>
          <p:cNvSpPr>
            <a:spLocks/>
          </p:cNvSpPr>
          <p:nvPr/>
        </p:nvSpPr>
        <p:spPr bwMode="auto">
          <a:xfrm>
            <a:off x="7514717" y="5424997"/>
            <a:ext cx="1587" cy="431800"/>
          </a:xfrm>
          <a:custGeom>
            <a:avLst/>
            <a:gdLst>
              <a:gd name="T0" fmla="*/ 0 w 1"/>
              <a:gd name="T1" fmla="*/ 0 h 272"/>
              <a:gd name="T2" fmla="*/ 0 w 1"/>
              <a:gd name="T3" fmla="*/ 2147483647 h 272"/>
              <a:gd name="T4" fmla="*/ 0 w 1"/>
              <a:gd name="T5" fmla="*/ 0 h 272"/>
              <a:gd name="T6" fmla="*/ 0 60000 65536"/>
              <a:gd name="T7" fmla="*/ 0 60000 65536"/>
              <a:gd name="T8" fmla="*/ 0 60000 65536"/>
              <a:gd name="T9" fmla="*/ 0 w 1"/>
              <a:gd name="T10" fmla="*/ 0 h 272"/>
              <a:gd name="T11" fmla="*/ 1 w 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Freeform 34"/>
          <p:cNvSpPr>
            <a:spLocks/>
          </p:cNvSpPr>
          <p:nvPr/>
        </p:nvSpPr>
        <p:spPr bwMode="auto">
          <a:xfrm>
            <a:off x="6751129" y="3853372"/>
            <a:ext cx="1588" cy="392113"/>
          </a:xfrm>
          <a:custGeom>
            <a:avLst/>
            <a:gdLst>
              <a:gd name="T0" fmla="*/ 0 w 1"/>
              <a:gd name="T1" fmla="*/ 0 h 247"/>
              <a:gd name="T2" fmla="*/ 0 w 1"/>
              <a:gd name="T3" fmla="*/ 2147483647 h 247"/>
              <a:gd name="T4" fmla="*/ 0 w 1"/>
              <a:gd name="T5" fmla="*/ 0 h 247"/>
              <a:gd name="T6" fmla="*/ 0 60000 65536"/>
              <a:gd name="T7" fmla="*/ 0 60000 65536"/>
              <a:gd name="T8" fmla="*/ 0 60000 65536"/>
              <a:gd name="T9" fmla="*/ 0 w 1"/>
              <a:gd name="T10" fmla="*/ 0 h 247"/>
              <a:gd name="T11" fmla="*/ 1 w 1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47">
                <a:moveTo>
                  <a:pt x="0" y="0"/>
                </a:moveTo>
                <a:lnTo>
                  <a:pt x="0" y="246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Freeform 37"/>
          <p:cNvSpPr>
            <a:spLocks/>
          </p:cNvSpPr>
          <p:nvPr/>
        </p:nvSpPr>
        <p:spPr bwMode="auto">
          <a:xfrm>
            <a:off x="6071679" y="5436110"/>
            <a:ext cx="1588" cy="430212"/>
          </a:xfrm>
          <a:custGeom>
            <a:avLst/>
            <a:gdLst>
              <a:gd name="T0" fmla="*/ 0 w 1"/>
              <a:gd name="T1" fmla="*/ 0 h 271"/>
              <a:gd name="T2" fmla="*/ 0 w 1"/>
              <a:gd name="T3" fmla="*/ 2147483647 h 271"/>
              <a:gd name="T4" fmla="*/ 0 w 1"/>
              <a:gd name="T5" fmla="*/ 0 h 271"/>
              <a:gd name="T6" fmla="*/ 0 60000 65536"/>
              <a:gd name="T7" fmla="*/ 0 60000 65536"/>
              <a:gd name="T8" fmla="*/ 0 60000 65536"/>
              <a:gd name="T9" fmla="*/ 0 w 1"/>
              <a:gd name="T10" fmla="*/ 0 h 271"/>
              <a:gd name="T11" fmla="*/ 1 w 1"/>
              <a:gd name="T12" fmla="*/ 271 h 2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Rectangle 38"/>
          <p:cNvSpPr>
            <a:spLocks noChangeArrowheads="1"/>
          </p:cNvSpPr>
          <p:nvPr/>
        </p:nvSpPr>
        <p:spPr bwMode="auto">
          <a:xfrm>
            <a:off x="5631942" y="5767893"/>
            <a:ext cx="925027" cy="35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700" b="1" dirty="0" err="1" smtClean="0">
                <a:solidFill>
                  <a:srgbClr val="000000"/>
                </a:solidFill>
                <a:latin typeface="Arial" charset="0"/>
              </a:rPr>
              <a:t>StarsIn</a:t>
            </a:r>
            <a:endParaRPr lang="en-US" sz="17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" name="Rectangle 39"/>
          <p:cNvSpPr>
            <a:spLocks noChangeArrowheads="1"/>
          </p:cNvSpPr>
          <p:nvPr/>
        </p:nvSpPr>
        <p:spPr bwMode="auto">
          <a:xfrm>
            <a:off x="7223145" y="5767363"/>
            <a:ext cx="610043" cy="35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700" b="1" dirty="0" smtClean="0">
                <a:solidFill>
                  <a:srgbClr val="000000"/>
                </a:solidFill>
                <a:latin typeface="Arial" charset="0"/>
              </a:rPr>
              <a:t>Star</a:t>
            </a:r>
            <a:endParaRPr lang="en-US" sz="17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9" name="Rectangle 40"/>
          <p:cNvSpPr>
            <a:spLocks noChangeArrowheads="1"/>
          </p:cNvSpPr>
          <p:nvPr/>
        </p:nvSpPr>
        <p:spPr bwMode="auto">
          <a:xfrm>
            <a:off x="6446329" y="4545522"/>
            <a:ext cx="2378856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400" b="1" dirty="0" err="1" smtClean="0">
                <a:solidFill>
                  <a:srgbClr val="000000"/>
                </a:solidFill>
                <a:latin typeface="Arial" charset="0"/>
              </a:rPr>
              <a:t>StarsIn.name</a:t>
            </a:r>
            <a:r>
              <a:rPr lang="en-US" sz="1400" b="1" dirty="0" smtClean="0">
                <a:solidFill>
                  <a:srgbClr val="000000"/>
                </a:solidFill>
                <a:latin typeface="Arial" charset="0"/>
              </a:rPr>
              <a:t> = </a:t>
            </a:r>
            <a:r>
              <a:rPr lang="en-US" sz="1400" b="1" dirty="0" err="1" smtClean="0">
                <a:solidFill>
                  <a:srgbClr val="000000"/>
                </a:solidFill>
                <a:latin typeface="Arial" charset="0"/>
              </a:rPr>
              <a:t>Star.name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0" name="Rectangle 42"/>
          <p:cNvSpPr>
            <a:spLocks noChangeArrowheads="1"/>
          </p:cNvSpPr>
          <p:nvPr/>
        </p:nvSpPr>
        <p:spPr bwMode="auto">
          <a:xfrm>
            <a:off x="6522529" y="3518410"/>
            <a:ext cx="1275990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m</a:t>
            </a:r>
            <a:r>
              <a:rPr lang="en-US" sz="1400" b="1" dirty="0" smtClean="0">
                <a:solidFill>
                  <a:srgbClr val="000000"/>
                </a:solidFill>
                <a:latin typeface="Arial" charset="0"/>
              </a:rPr>
              <a:t>ovie, name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" name="Rectangle 43"/>
          <p:cNvSpPr>
            <a:spLocks noChangeArrowheads="1"/>
          </p:cNvSpPr>
          <p:nvPr/>
        </p:nvSpPr>
        <p:spPr bwMode="auto">
          <a:xfrm>
            <a:off x="7063867" y="3361247"/>
            <a:ext cx="1841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sz="17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" name="Rectangle 45"/>
          <p:cNvSpPr>
            <a:spLocks noChangeArrowheads="1"/>
          </p:cNvSpPr>
          <p:nvPr/>
        </p:nvSpPr>
        <p:spPr bwMode="auto">
          <a:xfrm>
            <a:off x="7089267" y="4304222"/>
            <a:ext cx="1841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sz="17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" name="Freeform 24"/>
          <p:cNvSpPr>
            <a:spLocks/>
          </p:cNvSpPr>
          <p:nvPr/>
        </p:nvSpPr>
        <p:spPr bwMode="auto">
          <a:xfrm>
            <a:off x="5897717" y="5113456"/>
            <a:ext cx="1587" cy="133350"/>
          </a:xfrm>
          <a:custGeom>
            <a:avLst/>
            <a:gdLst>
              <a:gd name="T0" fmla="*/ 0 w 1"/>
              <a:gd name="T1" fmla="*/ 0 h 84"/>
              <a:gd name="T2" fmla="*/ 0 w 1"/>
              <a:gd name="T3" fmla="*/ 2147483647 h 84"/>
              <a:gd name="T4" fmla="*/ 0 w 1"/>
              <a:gd name="T5" fmla="*/ 0 h 84"/>
              <a:gd name="T6" fmla="*/ 0 60000 65536"/>
              <a:gd name="T7" fmla="*/ 0 60000 65536"/>
              <a:gd name="T8" fmla="*/ 0 60000 65536"/>
              <a:gd name="T9" fmla="*/ 0 w 1"/>
              <a:gd name="T10" fmla="*/ 0 h 84"/>
              <a:gd name="T11" fmla="*/ 1 w 1"/>
              <a:gd name="T12" fmla="*/ 84 h 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84">
                <a:moveTo>
                  <a:pt x="0" y="0"/>
                </a:moveTo>
                <a:lnTo>
                  <a:pt x="0" y="83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25"/>
          <p:cNvSpPr>
            <a:spLocks/>
          </p:cNvSpPr>
          <p:nvPr/>
        </p:nvSpPr>
        <p:spPr bwMode="auto">
          <a:xfrm>
            <a:off x="5972329" y="5113456"/>
            <a:ext cx="1588" cy="133350"/>
          </a:xfrm>
          <a:custGeom>
            <a:avLst/>
            <a:gdLst>
              <a:gd name="T0" fmla="*/ 0 w 1"/>
              <a:gd name="T1" fmla="*/ 0 h 84"/>
              <a:gd name="T2" fmla="*/ 0 w 1"/>
              <a:gd name="T3" fmla="*/ 2147483647 h 84"/>
              <a:gd name="T4" fmla="*/ 0 w 1"/>
              <a:gd name="T5" fmla="*/ 0 h 84"/>
              <a:gd name="T6" fmla="*/ 0 60000 65536"/>
              <a:gd name="T7" fmla="*/ 0 60000 65536"/>
              <a:gd name="T8" fmla="*/ 0 60000 65536"/>
              <a:gd name="T9" fmla="*/ 0 w 1"/>
              <a:gd name="T10" fmla="*/ 0 h 84"/>
              <a:gd name="T11" fmla="*/ 1 w 1"/>
              <a:gd name="T12" fmla="*/ 84 h 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84">
                <a:moveTo>
                  <a:pt x="0" y="0"/>
                </a:moveTo>
                <a:lnTo>
                  <a:pt x="0" y="83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26"/>
          <p:cNvSpPr>
            <a:spLocks/>
          </p:cNvSpPr>
          <p:nvPr/>
        </p:nvSpPr>
        <p:spPr bwMode="auto">
          <a:xfrm>
            <a:off x="5861204" y="5100756"/>
            <a:ext cx="149225" cy="1588"/>
          </a:xfrm>
          <a:custGeom>
            <a:avLst/>
            <a:gdLst>
              <a:gd name="T0" fmla="*/ 0 w 94"/>
              <a:gd name="T1" fmla="*/ 0 h 1"/>
              <a:gd name="T2" fmla="*/ 2147483647 w 94"/>
              <a:gd name="T3" fmla="*/ 0 h 1"/>
              <a:gd name="T4" fmla="*/ 0 w 94"/>
              <a:gd name="T5" fmla="*/ 0 h 1"/>
              <a:gd name="T6" fmla="*/ 0 60000 65536"/>
              <a:gd name="T7" fmla="*/ 0 60000 65536"/>
              <a:gd name="T8" fmla="*/ 0 60000 65536"/>
              <a:gd name="T9" fmla="*/ 0 w 94"/>
              <a:gd name="T10" fmla="*/ 0 h 1"/>
              <a:gd name="T11" fmla="*/ 94 w 94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4" h="1">
                <a:moveTo>
                  <a:pt x="0" y="0"/>
                </a:moveTo>
                <a:lnTo>
                  <a:pt x="93" y="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Rectangle 42"/>
          <p:cNvSpPr>
            <a:spLocks noChangeArrowheads="1"/>
          </p:cNvSpPr>
          <p:nvPr/>
        </p:nvSpPr>
        <p:spPr bwMode="auto">
          <a:xfrm>
            <a:off x="5927879" y="5149969"/>
            <a:ext cx="1275990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m</a:t>
            </a:r>
            <a:r>
              <a:rPr lang="en-US" sz="1400" b="1" dirty="0" smtClean="0">
                <a:solidFill>
                  <a:srgbClr val="000000"/>
                </a:solidFill>
                <a:latin typeface="Arial" charset="0"/>
              </a:rPr>
              <a:t>ovie, name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" name="Freeform 24"/>
          <p:cNvSpPr>
            <a:spLocks/>
          </p:cNvSpPr>
          <p:nvPr/>
        </p:nvSpPr>
        <p:spPr bwMode="auto">
          <a:xfrm>
            <a:off x="7302171" y="5113456"/>
            <a:ext cx="1587" cy="133350"/>
          </a:xfrm>
          <a:custGeom>
            <a:avLst/>
            <a:gdLst>
              <a:gd name="T0" fmla="*/ 0 w 1"/>
              <a:gd name="T1" fmla="*/ 0 h 84"/>
              <a:gd name="T2" fmla="*/ 0 w 1"/>
              <a:gd name="T3" fmla="*/ 2147483647 h 84"/>
              <a:gd name="T4" fmla="*/ 0 w 1"/>
              <a:gd name="T5" fmla="*/ 0 h 84"/>
              <a:gd name="T6" fmla="*/ 0 60000 65536"/>
              <a:gd name="T7" fmla="*/ 0 60000 65536"/>
              <a:gd name="T8" fmla="*/ 0 60000 65536"/>
              <a:gd name="T9" fmla="*/ 0 w 1"/>
              <a:gd name="T10" fmla="*/ 0 h 84"/>
              <a:gd name="T11" fmla="*/ 1 w 1"/>
              <a:gd name="T12" fmla="*/ 84 h 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84">
                <a:moveTo>
                  <a:pt x="0" y="0"/>
                </a:moveTo>
                <a:lnTo>
                  <a:pt x="0" y="83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Freeform 25"/>
          <p:cNvSpPr>
            <a:spLocks/>
          </p:cNvSpPr>
          <p:nvPr/>
        </p:nvSpPr>
        <p:spPr bwMode="auto">
          <a:xfrm>
            <a:off x="7376783" y="5113456"/>
            <a:ext cx="1588" cy="133350"/>
          </a:xfrm>
          <a:custGeom>
            <a:avLst/>
            <a:gdLst>
              <a:gd name="T0" fmla="*/ 0 w 1"/>
              <a:gd name="T1" fmla="*/ 0 h 84"/>
              <a:gd name="T2" fmla="*/ 0 w 1"/>
              <a:gd name="T3" fmla="*/ 2147483647 h 84"/>
              <a:gd name="T4" fmla="*/ 0 w 1"/>
              <a:gd name="T5" fmla="*/ 0 h 84"/>
              <a:gd name="T6" fmla="*/ 0 60000 65536"/>
              <a:gd name="T7" fmla="*/ 0 60000 65536"/>
              <a:gd name="T8" fmla="*/ 0 60000 65536"/>
              <a:gd name="T9" fmla="*/ 0 w 1"/>
              <a:gd name="T10" fmla="*/ 0 h 84"/>
              <a:gd name="T11" fmla="*/ 1 w 1"/>
              <a:gd name="T12" fmla="*/ 84 h 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84">
                <a:moveTo>
                  <a:pt x="0" y="0"/>
                </a:moveTo>
                <a:lnTo>
                  <a:pt x="0" y="83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Freeform 26"/>
          <p:cNvSpPr>
            <a:spLocks/>
          </p:cNvSpPr>
          <p:nvPr/>
        </p:nvSpPr>
        <p:spPr bwMode="auto">
          <a:xfrm>
            <a:off x="7265658" y="5100756"/>
            <a:ext cx="149225" cy="1588"/>
          </a:xfrm>
          <a:custGeom>
            <a:avLst/>
            <a:gdLst>
              <a:gd name="T0" fmla="*/ 0 w 94"/>
              <a:gd name="T1" fmla="*/ 0 h 1"/>
              <a:gd name="T2" fmla="*/ 2147483647 w 94"/>
              <a:gd name="T3" fmla="*/ 0 h 1"/>
              <a:gd name="T4" fmla="*/ 0 w 94"/>
              <a:gd name="T5" fmla="*/ 0 h 1"/>
              <a:gd name="T6" fmla="*/ 0 60000 65536"/>
              <a:gd name="T7" fmla="*/ 0 60000 65536"/>
              <a:gd name="T8" fmla="*/ 0 60000 65536"/>
              <a:gd name="T9" fmla="*/ 0 w 94"/>
              <a:gd name="T10" fmla="*/ 0 h 1"/>
              <a:gd name="T11" fmla="*/ 94 w 94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4" h="1">
                <a:moveTo>
                  <a:pt x="0" y="0"/>
                </a:moveTo>
                <a:lnTo>
                  <a:pt x="93" y="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Rectangle 42"/>
          <p:cNvSpPr>
            <a:spLocks noChangeArrowheads="1"/>
          </p:cNvSpPr>
          <p:nvPr/>
        </p:nvSpPr>
        <p:spPr bwMode="auto">
          <a:xfrm>
            <a:off x="7332333" y="5149969"/>
            <a:ext cx="1275990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</a:rPr>
              <a:t>movie, name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56491" y="6115612"/>
            <a:ext cx="60083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/>
                <a:cs typeface="Times New Roman"/>
              </a:rPr>
              <a:t>Less effective than pushing down selection.</a:t>
            </a:r>
          </a:p>
        </p:txBody>
      </p:sp>
    </p:spTree>
    <p:extLst>
      <p:ext uri="{BB962C8B-B14F-4D97-AF65-F5344CB8AC3E}">
        <p14:creationId xmlns:p14="http://schemas.microsoft.com/office/powerpoint/2010/main" val="179791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66E571A-1A8B-7E46-A56D-4B4E0331C43C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1468"/>
            <a:ext cx="8153400" cy="520488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Times New Roman" charset="0"/>
                <a:ea typeface="ＭＳ Ｐゴシック" charset="0"/>
              </a:rPr>
              <a:t>Cost </a:t>
            </a:r>
            <a:r>
              <a:rPr lang="en-US" sz="2800" dirty="0" smtClean="0">
                <a:latin typeface="Times New Roman" charset="0"/>
                <a:ea typeface="ＭＳ Ｐゴシック" charset="0"/>
              </a:rPr>
              <a:t>of an operator depends on its input size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Times New Roman" charset="0"/>
                <a:ea typeface="ＭＳ Ｐゴシック" charset="0"/>
              </a:rPr>
              <a:t>sort-merge join of R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⋈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S : 3 B(R) + 3 B(S)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>
                <a:latin typeface="Times New Roman" charset="0"/>
                <a:ea typeface="ＭＳ Ｐゴシック" charset="0"/>
              </a:rPr>
              <a:t>The inputs may be 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output of other operators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600" dirty="0">
                <a:latin typeface="Times New Roman" charset="0"/>
                <a:ea typeface="ＭＳ Ｐゴシック" charset="0"/>
              </a:rPr>
              <a:t> 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     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sort</a:t>
            </a:r>
            <a:r>
              <a:rPr lang="en-US" dirty="0">
                <a:latin typeface="Times New Roman" charset="0"/>
                <a:ea typeface="ＭＳ Ｐゴシック" charset="0"/>
              </a:rPr>
              <a:t>-merge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join for (R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⋈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 S)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⋈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 T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 smtClean="0">
                <a:latin typeface="Times New Roman" charset="0"/>
                <a:ea typeface="ＭＳ Ｐゴシック" charset="0"/>
              </a:rPr>
              <a:t>       </a:t>
            </a:r>
            <a:r>
              <a:rPr lang="en-US" sz="2400" dirty="0" smtClean="0">
                <a:latin typeface="Times New Roman" charset="0"/>
                <a:ea typeface="ＭＳ Ｐゴシック" charset="0"/>
              </a:rPr>
              <a:t>3 B(T) + 3 B(</a:t>
            </a:r>
            <a:r>
              <a:rPr lang="en-US" sz="2400" dirty="0">
                <a:latin typeface="Times New Roman" charset="0"/>
                <a:ea typeface="ＭＳ Ｐゴシック" charset="0"/>
              </a:rPr>
              <a:t>R 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⋈</a:t>
            </a:r>
            <a:r>
              <a:rPr lang="en-US" sz="2400" dirty="0" smtClean="0">
                <a:latin typeface="Times New Roman" charset="0"/>
                <a:ea typeface="ＭＳ Ｐゴシック" charset="0"/>
              </a:rPr>
              <a:t> S) + 3 B(R) + 3 B(S)</a:t>
            </a:r>
            <a:endParaRPr lang="en-US" sz="2800" dirty="0" smtClean="0">
              <a:latin typeface="Times New Roman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latin typeface="Times New Roman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Times New Roman" charset="0"/>
                <a:ea typeface="ＭＳ Ｐゴシック" charset="0"/>
              </a:rPr>
              <a:t>For each operator </a:t>
            </a:r>
            <a:r>
              <a:rPr lang="en-US" sz="2800" dirty="0" smtClean="0">
                <a:latin typeface="Times New Roman" charset="0"/>
                <a:ea typeface="ＭＳ Ｐゴシック" charset="0"/>
              </a:rPr>
              <a:t>in a plan compute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2600" b="1" dirty="0" smtClean="0">
                <a:latin typeface="Times New Roman" charset="0"/>
                <a:ea typeface="ＭＳ Ｐゴシック" charset="0"/>
              </a:rPr>
              <a:t>input </a:t>
            </a:r>
            <a:r>
              <a:rPr lang="en-US" sz="2600" b="1" dirty="0" smtClean="0">
                <a:latin typeface="Times New Roman" charset="0"/>
                <a:ea typeface="ＭＳ Ｐゴシック" charset="0"/>
              </a:rPr>
              <a:t>size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600" b="1" dirty="0" smtClean="0">
                <a:latin typeface="Times New Roman" charset="0"/>
                <a:ea typeface="ＭＳ Ｐゴシック" charset="0"/>
              </a:rPr>
              <a:t>cost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600" b="1" dirty="0" smtClean="0">
                <a:latin typeface="Times New Roman" charset="0"/>
                <a:ea typeface="ＭＳ Ｐゴシック" charset="0"/>
              </a:rPr>
              <a:t>output </a:t>
            </a:r>
            <a:r>
              <a:rPr lang="en-US" sz="2600" b="1" dirty="0" smtClean="0">
                <a:latin typeface="Times New Roman" charset="0"/>
                <a:ea typeface="ＭＳ Ｐゴシック" charset="0"/>
              </a:rPr>
              <a:t>size 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(for the next operator)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509"/>
            <a:ext cx="8229600" cy="109695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Cost estimation</a:t>
            </a:r>
            <a:endParaRPr lang="en-US" sz="3600" dirty="0">
              <a:solidFill>
                <a:srgbClr val="00009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93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Cost estimation</a:t>
            </a:r>
            <a:endParaRPr lang="en-US" sz="36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Input: stats on each table</a:t>
            </a:r>
          </a:p>
          <a:p>
            <a:pPr lvl="1"/>
            <a:r>
              <a:rPr lang="en-US" sz="2400" dirty="0" smtClean="0">
                <a:latin typeface="Times New Roman"/>
                <a:cs typeface="Times New Roman"/>
              </a:rPr>
              <a:t>NCARD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dirty="0">
                <a:latin typeface="Times New Roman"/>
                <a:cs typeface="Times New Roman"/>
              </a:rPr>
              <a:t>R): Number of tuples in R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lvl="1"/>
            <a:r>
              <a:rPr lang="en-US" sz="2600" dirty="0" smtClean="0">
                <a:latin typeface="Times New Roman"/>
                <a:cs typeface="Times New Roman"/>
              </a:rPr>
              <a:t>TCARD</a:t>
            </a:r>
            <a:r>
              <a:rPr lang="en-US" sz="2600" dirty="0" smtClean="0">
                <a:latin typeface="Times New Roman"/>
                <a:cs typeface="Times New Roman"/>
              </a:rPr>
              <a:t>(</a:t>
            </a:r>
            <a:r>
              <a:rPr lang="en-US" sz="2600" dirty="0">
                <a:latin typeface="Times New Roman"/>
                <a:cs typeface="Times New Roman"/>
              </a:rPr>
              <a:t>R): Number of blocks in </a:t>
            </a:r>
            <a:r>
              <a:rPr lang="en-US" sz="2600" dirty="0" smtClean="0">
                <a:latin typeface="Times New Roman"/>
                <a:cs typeface="Times New Roman"/>
              </a:rPr>
              <a:t>R</a:t>
            </a:r>
            <a:endParaRPr lang="en-US" sz="2600" dirty="0">
              <a:latin typeface="Times New Roman"/>
              <a:cs typeface="Times New Roman"/>
            </a:endParaRPr>
          </a:p>
          <a:p>
            <a:pPr lvl="2"/>
            <a:r>
              <a:rPr lang="en-US" dirty="0" smtClean="0">
                <a:latin typeface="Times New Roman"/>
                <a:cs typeface="Times New Roman"/>
              </a:rPr>
              <a:t>TCARD(</a:t>
            </a:r>
            <a:r>
              <a:rPr lang="en-US" dirty="0">
                <a:latin typeface="Times New Roman"/>
                <a:cs typeface="Times New Roman"/>
              </a:rPr>
              <a:t>R) = </a:t>
            </a:r>
            <a:r>
              <a:rPr lang="en-US" dirty="0" smtClean="0">
                <a:latin typeface="Times New Roman"/>
                <a:cs typeface="Times New Roman"/>
              </a:rPr>
              <a:t>NCARD(</a:t>
            </a:r>
            <a:r>
              <a:rPr lang="en-US" dirty="0">
                <a:latin typeface="Times New Roman"/>
                <a:cs typeface="Times New Roman"/>
              </a:rPr>
              <a:t>R )  / block </a:t>
            </a:r>
            <a:r>
              <a:rPr lang="en-US" dirty="0" smtClean="0">
                <a:latin typeface="Times New Roman"/>
                <a:cs typeface="Times New Roman"/>
              </a:rPr>
              <a:t>size</a:t>
            </a:r>
            <a:endParaRPr lang="en-US" dirty="0">
              <a:latin typeface="Times New Roman"/>
              <a:cs typeface="Times New Roman"/>
            </a:endParaRPr>
          </a:p>
          <a:p>
            <a:pPr lvl="1"/>
            <a:r>
              <a:rPr lang="en-US" sz="2500" dirty="0" smtClean="0">
                <a:latin typeface="Times New Roman"/>
                <a:cs typeface="Times New Roman"/>
              </a:rPr>
              <a:t>ICARD</a:t>
            </a:r>
            <a:r>
              <a:rPr lang="en-US" sz="2500" dirty="0" smtClean="0">
                <a:latin typeface="Times New Roman"/>
                <a:cs typeface="Times New Roman"/>
              </a:rPr>
              <a:t>(</a:t>
            </a:r>
            <a:r>
              <a:rPr lang="en-US" sz="2500" dirty="0">
                <a:latin typeface="Times New Roman"/>
                <a:cs typeface="Times New Roman"/>
              </a:rPr>
              <a:t>R,A): Number of distinct values of attribute A in </a:t>
            </a:r>
            <a:r>
              <a:rPr lang="en-US" sz="2500" dirty="0" smtClean="0">
                <a:latin typeface="Times New Roman"/>
                <a:cs typeface="Times New Roman"/>
              </a:rPr>
              <a:t>R</a:t>
            </a:r>
            <a:endParaRPr lang="en-US" sz="2500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2"/>
            <a:r>
              <a:rPr lang="en-US" dirty="0" smtClean="0">
                <a:latin typeface="Times New Roman"/>
                <a:cs typeface="Times New Roman"/>
              </a:rPr>
              <a:t>too </a:t>
            </a:r>
            <a:r>
              <a:rPr lang="en-US" dirty="0">
                <a:latin typeface="Times New Roman"/>
                <a:cs typeface="Times New Roman"/>
              </a:rPr>
              <a:t>much </a:t>
            </a:r>
            <a:r>
              <a:rPr lang="en-US" dirty="0" smtClean="0">
                <a:latin typeface="Times New Roman"/>
                <a:cs typeface="Times New Roman"/>
              </a:rPr>
              <a:t>information to keep, use histogram</a:t>
            </a:r>
          </a:p>
          <a:p>
            <a:pPr marL="0" indent="0">
              <a:buNone/>
            </a:pPr>
            <a:endParaRPr lang="en-US" sz="28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3000" dirty="0" smtClean="0">
                <a:latin typeface="Times New Roman"/>
                <a:cs typeface="Times New Roman"/>
              </a:rPr>
              <a:t>Assumptions on attribute and predicate independence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w</a:t>
            </a:r>
            <a:r>
              <a:rPr lang="en-US" sz="2600" dirty="0" smtClean="0">
                <a:latin typeface="Times New Roman"/>
                <a:cs typeface="Times New Roman"/>
              </a:rPr>
              <a:t>e need relative accuracy not exact values.</a:t>
            </a:r>
            <a:endParaRPr lang="en-US" sz="2600" dirty="0">
              <a:latin typeface="Times New Roman"/>
              <a:cs typeface="Times New Roman"/>
            </a:endParaRPr>
          </a:p>
          <a:p>
            <a:pPr lvl="1"/>
            <a:endParaRPr lang="en-US" sz="2600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3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6959</TotalTime>
  <Words>1816</Words>
  <Application>Microsoft Macintosh PowerPoint</Application>
  <PresentationFormat>On-screen Show (4:3)</PresentationFormat>
  <Paragraphs>436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CS 540  Database Management Systems</vt:lpstr>
      <vt:lpstr>DBMS Architecture</vt:lpstr>
      <vt:lpstr>Many query plans to execute a SQL query</vt:lpstr>
      <vt:lpstr>Query optimization: picking the fastest plan</vt:lpstr>
      <vt:lpstr>Cost-based optimization</vt:lpstr>
      <vt:lpstr>Reduce plan space by query rewriting</vt:lpstr>
      <vt:lpstr>Reduce plan space by query rewriting</vt:lpstr>
      <vt:lpstr>Cost estimation</vt:lpstr>
      <vt:lpstr>Cost estimation</vt:lpstr>
      <vt:lpstr>Output size estimation: selection</vt:lpstr>
      <vt:lpstr>Output size estimation: selection</vt:lpstr>
      <vt:lpstr>Output size estimation: join</vt:lpstr>
      <vt:lpstr>Cost estimation</vt:lpstr>
      <vt:lpstr>Search the plan space</vt:lpstr>
      <vt:lpstr>Dynamic programming</vt:lpstr>
      <vt:lpstr>Dynamic Programming</vt:lpstr>
      <vt:lpstr>Dynamic programming</vt:lpstr>
      <vt:lpstr>Dynamic programming: example</vt:lpstr>
      <vt:lpstr>Dynamic programming: example</vt:lpstr>
      <vt:lpstr>PowerPoint Presentation</vt:lpstr>
      <vt:lpstr>PowerPoint Presentation</vt:lpstr>
      <vt:lpstr>PowerPoint Presentation</vt:lpstr>
      <vt:lpstr>PowerPoint Presentation</vt:lpstr>
      <vt:lpstr>Reducing search space</vt:lpstr>
      <vt:lpstr>Reducing search space</vt:lpstr>
      <vt:lpstr>What you should know</vt:lpstr>
    </vt:vector>
  </TitlesOfParts>
  <Company>USA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440: Database Management Systems</dc:title>
  <dc:creator>Arash Termehchy</dc:creator>
  <cp:lastModifiedBy>Arash</cp:lastModifiedBy>
  <cp:revision>972</cp:revision>
  <dcterms:created xsi:type="dcterms:W3CDTF">2013-01-08T05:44:03Z</dcterms:created>
  <dcterms:modified xsi:type="dcterms:W3CDTF">2015-02-03T23:21:25Z</dcterms:modified>
</cp:coreProperties>
</file>