
<file path=[Content_Types].xml><?xml version="1.0" encoding="utf-8"?>
<Types xmlns="http://schemas.openxmlformats.org/package/2006/content-types">
  <Default Extension="xml" ContentType="application/xml"/>
  <Default Extension="doc" ContentType="application/msword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416" r:id="rId3"/>
    <p:sldId id="417" r:id="rId4"/>
    <p:sldId id="420" r:id="rId5"/>
    <p:sldId id="424" r:id="rId6"/>
    <p:sldId id="421" r:id="rId7"/>
    <p:sldId id="392" r:id="rId8"/>
    <p:sldId id="393" r:id="rId9"/>
    <p:sldId id="429" r:id="rId10"/>
    <p:sldId id="394" r:id="rId11"/>
    <p:sldId id="430" r:id="rId12"/>
    <p:sldId id="397" r:id="rId13"/>
    <p:sldId id="398" r:id="rId14"/>
    <p:sldId id="436" r:id="rId15"/>
    <p:sldId id="399" r:id="rId16"/>
    <p:sldId id="400" r:id="rId17"/>
    <p:sldId id="434" r:id="rId18"/>
    <p:sldId id="401" r:id="rId19"/>
    <p:sldId id="437" r:id="rId20"/>
    <p:sldId id="402" r:id="rId21"/>
    <p:sldId id="403" r:id="rId22"/>
    <p:sldId id="405" r:id="rId23"/>
    <p:sldId id="406" r:id="rId24"/>
    <p:sldId id="447" r:id="rId25"/>
    <p:sldId id="448" r:id="rId26"/>
    <p:sldId id="451" r:id="rId27"/>
    <p:sldId id="449" r:id="rId28"/>
    <p:sldId id="450" r:id="rId29"/>
    <p:sldId id="452" r:id="rId30"/>
    <p:sldId id="411" r:id="rId31"/>
    <p:sldId id="413" r:id="rId32"/>
    <p:sldId id="414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6" autoAdjust="0"/>
    <p:restoredTop sz="88983" autoAdjust="0"/>
  </p:normalViewPr>
  <p:slideViewPr>
    <p:cSldViewPr snapToGrid="0" snapToObjects="1">
      <p:cViewPr>
        <p:scale>
          <a:sx n="80" d="100"/>
          <a:sy n="80" d="100"/>
        </p:scale>
        <p:origin x="-1736" y="-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A1BF9-2932-8F4D-A59D-4231A91E0085}" type="datetime1">
              <a:rPr lang="en-US" smtClean="0"/>
              <a:t>2/5/15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FE14A-1074-A34B-800A-DE92F53AE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869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EB973-686E-4849-98BB-5005EDAF8BFF}" type="datetime1">
              <a:rPr lang="en-US" smtClean="0"/>
              <a:t>2/5/15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87C6C-B76E-2147-B0EC-0D204502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228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79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66693B-1464-1246-922A-4F7972C7D7A1}" type="slidenum">
              <a:rPr lang="en-US"/>
              <a:pPr/>
              <a:t>21</a:t>
            </a:fld>
            <a:endParaRPr lang="en-US"/>
          </a:p>
        </p:txBody>
      </p:sp>
      <p:sp>
        <p:nvSpPr>
          <p:cNvPr id="114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76275"/>
            <a:ext cx="4602162" cy="3452813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4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434" y="4354286"/>
            <a:ext cx="5012531" cy="41275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question: give an example of unlocking from root to leaf, what happens?</a:t>
            </a:r>
          </a:p>
          <a:p>
            <a:pPr>
              <a:buFontTx/>
              <a:buChar char="•"/>
            </a:pPr>
            <a:r>
              <a:rPr lang="en-US" dirty="0" smtClean="0"/>
              <a:t>DAG </a:t>
            </a:r>
            <a:r>
              <a:rPr lang="en-US" dirty="0"/>
              <a:t>generalization: can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do the other way around, since X not compatible with X (and they may take different path).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985D87-5AB2-8446-9E3C-599B864EBFC1}" type="slidenum">
              <a:rPr lang="en-US"/>
              <a:pPr/>
              <a:t>23</a:t>
            </a:fld>
            <a:endParaRPr lang="en-US"/>
          </a:p>
        </p:txBody>
      </p:sp>
      <p:sp>
        <p:nvSpPr>
          <p:cNvPr id="114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76275"/>
            <a:ext cx="4602162" cy="3452813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4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434" y="4354286"/>
            <a:ext cx="5012531" cy="41275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/>
              <a:t>SIX: good for complete scan+occasional update.  Without SIX, have to do S then IX separately, or use an X (too strong).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20C9AA-B04A-5140-9B70-3240DD7A9886}" type="slidenum">
              <a:rPr lang="en-US"/>
              <a:pPr/>
              <a:t>24</a:t>
            </a:fld>
            <a:endParaRPr lang="en-US"/>
          </a:p>
        </p:txBody>
      </p:sp>
      <p:sp>
        <p:nvSpPr>
          <p:cNvPr id="114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76275"/>
            <a:ext cx="4602162" cy="3452813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42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434" y="4354286"/>
            <a:ext cx="5012531" cy="41275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DAG </a:t>
            </a:r>
            <a:r>
              <a:rPr lang="en-US" dirty="0"/>
              <a:t>generalization: can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do the other way around, since X not compatible with X (and they may take different path).</a:t>
            </a:r>
          </a:p>
          <a:p>
            <a:pPr>
              <a:buFontTx/>
              <a:buChar char="•"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dirty="0" smtClean="0">
                <a:latin typeface="Times New Roman"/>
                <a:cs typeface="Times New Roman"/>
              </a:rPr>
              <a:t>Q: Why implicit S if one parent is X (or S, SIX)? </a:t>
            </a:r>
            <a:endParaRPr lang="en-US" dirty="0"/>
          </a:p>
          <a:p>
            <a:pPr>
              <a:buFontTx/>
              <a:buChar char="•"/>
            </a:pPr>
            <a:r>
              <a:rPr lang="en-US" dirty="0"/>
              <a:t>A: Since that parent is in X maybe for other nodes, and not this one; otherwise all parent will be in X, in which case this node will be implicitly in X.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5D1DC7-07BE-0F41-A58A-59309977222F}" type="slidenum">
              <a:rPr lang="en-US"/>
              <a:pPr/>
              <a:t>26</a:t>
            </a:fld>
            <a:endParaRPr lang="en-US"/>
          </a:p>
        </p:txBody>
      </p:sp>
      <p:sp>
        <p:nvSpPr>
          <p:cNvPr id="115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76275"/>
            <a:ext cx="4602162" cy="3452813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5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434" y="4354286"/>
            <a:ext cx="5012531" cy="4127500"/>
          </a:xfrm>
        </p:spPr>
        <p:txBody>
          <a:bodyPr/>
          <a:lstStyle/>
          <a:p>
            <a:r>
              <a:rPr lang="en-US" dirty="0"/>
              <a:t>- Degree </a:t>
            </a:r>
            <a:r>
              <a:rPr lang="en-US" dirty="0" smtClean="0"/>
              <a:t>0, 1</a:t>
            </a:r>
            <a:r>
              <a:rPr lang="en-US" dirty="0"/>
              <a:t>, 2, 3 respectively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AD0664-7922-8941-8A54-FC07F27FBF11}" type="slidenum">
              <a:rPr lang="en-US"/>
              <a:pPr/>
              <a:t>28</a:t>
            </a:fld>
            <a:endParaRPr lang="en-US"/>
          </a:p>
        </p:txBody>
      </p:sp>
      <p:sp>
        <p:nvSpPr>
          <p:cNvPr id="114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76275"/>
            <a:ext cx="4602162" cy="3452813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4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434" y="4354286"/>
            <a:ext cx="5012531" cy="4127500"/>
          </a:xfrm>
        </p:spPr>
        <p:txBody>
          <a:bodyPr/>
          <a:lstStyle/>
          <a:p>
            <a:pPr>
              <a:buFontTx/>
              <a:buChar char="•"/>
            </a:pP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19" eaLnBrk="0" hangingPunct="0">
              <a:defRPr sz="27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6566183" indent="-36125442" defTabSz="913619" eaLnBrk="0" hangingPunct="0"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4074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881482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22222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762963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fld id="{9C7E8219-0372-E745-838C-B2A5CD15A8DA}" type="slidenum">
              <a:rPr lang="en-US" sz="1200">
                <a:ea typeface="MS Mincho" charset="0"/>
                <a:cs typeface="MS Mincho" charset="0"/>
              </a:rPr>
              <a:pPr/>
              <a:t>29</a:t>
            </a:fld>
            <a:endParaRPr lang="en-US" sz="1200">
              <a:ea typeface="MS Mincho" charset="0"/>
              <a:cs typeface="MS Mincho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00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19" eaLnBrk="0" hangingPunct="0">
              <a:defRPr sz="27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6566183" indent="-36125442" defTabSz="913619" eaLnBrk="0" hangingPunct="0"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4074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881482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22222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762963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fld id="{9C7E8219-0372-E745-838C-B2A5CD15A8DA}" type="slidenum">
              <a:rPr lang="en-US" sz="1200">
                <a:ea typeface="MS Mincho" charset="0"/>
                <a:cs typeface="MS Mincho" charset="0"/>
              </a:rPr>
              <a:pPr/>
              <a:t>11</a:t>
            </a:fld>
            <a:endParaRPr lang="en-US" sz="1200">
              <a:ea typeface="MS Mincho" charset="0"/>
              <a:cs typeface="MS Mincho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174EC9-0FA7-7141-9735-6A124AB6F40D}" type="slidenum">
              <a:rPr lang="en-US"/>
              <a:pPr/>
              <a:t>13</a:t>
            </a:fld>
            <a:endParaRPr lang="en-US"/>
          </a:p>
        </p:txBody>
      </p:sp>
      <p:sp>
        <p:nvSpPr>
          <p:cNvPr id="113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76275"/>
            <a:ext cx="4602162" cy="3452813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3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434" y="4354286"/>
            <a:ext cx="5012531" cy="41275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/>
              <a:t>other units: attributes, range of attribute values (e.g., GPA &gt; 3.0), predicate locking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19" eaLnBrk="0" hangingPunct="0">
              <a:defRPr sz="27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6566183" indent="-36125442" defTabSz="913619" eaLnBrk="0" hangingPunct="0"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4074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881482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22222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762963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fld id="{9C7E8219-0372-E745-838C-B2A5CD15A8DA}" type="slidenum">
              <a:rPr lang="en-US" sz="1200">
                <a:ea typeface="MS Mincho" charset="0"/>
                <a:cs typeface="MS Mincho" charset="0"/>
              </a:rPr>
              <a:pPr/>
              <a:t>14</a:t>
            </a:fld>
            <a:endParaRPr lang="en-US" sz="1200">
              <a:ea typeface="MS Mincho" charset="0"/>
              <a:cs typeface="MS Mincho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latin typeface="Times New Roman"/>
                <a:cs typeface="Times New Roman"/>
              </a:rPr>
              <a:t>fail to interleave dependencies in the right order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27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19" eaLnBrk="0" hangingPunct="0">
              <a:defRPr sz="27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6566183" indent="-36125442" defTabSz="913619" eaLnBrk="0" hangingPunct="0"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4074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881482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22222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762963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fld id="{9C7E8219-0372-E745-838C-B2A5CD15A8DA}" type="slidenum">
              <a:rPr lang="en-US" sz="1200">
                <a:ea typeface="MS Mincho" charset="0"/>
                <a:cs typeface="MS Mincho" charset="0"/>
              </a:rPr>
              <a:pPr/>
              <a:t>17</a:t>
            </a:fld>
            <a:endParaRPr lang="en-US" sz="1200">
              <a:ea typeface="MS Mincho" charset="0"/>
              <a:cs typeface="MS Mincho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19" eaLnBrk="0" hangingPunct="0">
              <a:defRPr sz="27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6566183" indent="-36125442" defTabSz="913619" eaLnBrk="0" hangingPunct="0"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4074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881482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22222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762963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fld id="{9C7E8219-0372-E745-838C-B2A5CD15A8DA}" type="slidenum">
              <a:rPr lang="en-US" sz="1200">
                <a:ea typeface="MS Mincho" charset="0"/>
                <a:cs typeface="MS Mincho" charset="0"/>
              </a:rPr>
              <a:pPr/>
              <a:t>19</a:t>
            </a:fld>
            <a:endParaRPr lang="en-US" sz="1200">
              <a:ea typeface="MS Mincho" charset="0"/>
              <a:cs typeface="MS Mincho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70CCC9-F5B3-2F4E-988C-E641413EA6C7}" type="slidenum">
              <a:rPr lang="en-US"/>
              <a:pPr/>
              <a:t>20</a:t>
            </a:fld>
            <a:endParaRPr lang="en-US"/>
          </a:p>
        </p:txBody>
      </p:sp>
      <p:sp>
        <p:nvSpPr>
          <p:cNvPr id="113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76275"/>
            <a:ext cx="4602162" cy="3452813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38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434" y="4354286"/>
            <a:ext cx="5012531" cy="41275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/>
              <a:t>Solution: create a collision path, so that different units would collide if they should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8E45-4DDD-384C-B161-61AA6CFC19F0}" type="datetime1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1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C9CD-7A53-A446-90DB-45ED5CE5C1C4}" type="datetime1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8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5B31-0B64-0542-BFD8-AC4A9DCCF3A4}" type="datetime1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60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7A1E-D13D-8741-A0A0-000A27443570}" type="datetime1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6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C43E-CFA5-6240-A748-1201D9C616D5}" type="datetime1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1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0D5B-6D0F-F64C-9AD0-A8955E0D78D7}" type="datetime1">
              <a:rPr lang="en-US" smtClean="0"/>
              <a:t>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6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0351-52D2-DC47-8B46-5659CAF683CC}" type="datetime1">
              <a:rPr lang="en-US" smtClean="0"/>
              <a:t>2/5/15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E44F-2E0D-DE43-9642-0AFA5ED1CF1B}" type="datetime1">
              <a:rPr lang="en-US" smtClean="0"/>
              <a:t>2/5/15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DB53-5E32-FA47-9222-BB5D700DBAC2}" type="datetime1">
              <a:rPr lang="en-US" smtClean="0"/>
              <a:t>2/5/15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9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C827-3E75-D44D-A71D-AE794004AF73}" type="datetime1">
              <a:rPr lang="en-US" smtClean="0"/>
              <a:t>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4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C5EF-571B-8049-B5F0-AE46AB196ED2}" type="datetime1">
              <a:rPr lang="en-US" smtClean="0"/>
              <a:t>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0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7212F-9810-E942-AD23-409CC200A76B}" type="datetime1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1.doc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/>
                <a:cs typeface="Times New Roman"/>
              </a:rPr>
              <a:t>CS 540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Times New Roman"/>
                <a:cs typeface="Times New Roman"/>
              </a:rPr>
              <a:t>Database Management Systems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472" y="3886200"/>
            <a:ext cx="7847600" cy="1752600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Lecture </a:t>
            </a:r>
            <a:r>
              <a:rPr lang="en-US" dirty="0" smtClean="0">
                <a:latin typeface="Times New Roman"/>
                <a:cs typeface="Times New Roman"/>
              </a:rPr>
              <a:t>9: Concurrency Control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94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DF8C9-5F52-F746-9B01-3F035855690B}" type="slidenum">
              <a:rPr lang="en-US"/>
              <a:pPr/>
              <a:t>10</a:t>
            </a:fld>
            <a:endParaRPr lang="en-US"/>
          </a:p>
          <a:p>
            <a:endParaRPr lang="en-US"/>
          </a:p>
        </p:txBody>
      </p:sp>
      <p:sp>
        <p:nvSpPr>
          <p:cNvPr id="112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Serialization graph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112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5438" y="990600"/>
            <a:ext cx="8816975" cy="4953000"/>
          </a:xfrm>
        </p:spPr>
        <p:txBody>
          <a:bodyPr/>
          <a:lstStyle/>
          <a:p>
            <a:r>
              <a:rPr lang="en-US" sz="2200" dirty="0" smtClean="0">
                <a:latin typeface="Times New Roman"/>
                <a:cs typeface="Times New Roman"/>
              </a:rPr>
              <a:t>Define dependencies between transactions using conflicting operations</a:t>
            </a:r>
            <a:endParaRPr lang="en-US" sz="2200" dirty="0">
              <a:latin typeface="Times New Roman"/>
              <a:cs typeface="Times New Roman"/>
            </a:endParaRPr>
          </a:p>
          <a:p>
            <a:r>
              <a:rPr lang="en-US" sz="2200" dirty="0">
                <a:latin typeface="Times New Roman"/>
                <a:cs typeface="Times New Roman"/>
              </a:rPr>
              <a:t>Serialization (precedence) </a:t>
            </a:r>
            <a:r>
              <a:rPr lang="en-US" sz="2200" dirty="0" smtClean="0">
                <a:latin typeface="Times New Roman"/>
                <a:cs typeface="Times New Roman"/>
              </a:rPr>
              <a:t>graph</a:t>
            </a:r>
            <a:r>
              <a:rPr lang="en-US" sz="2200" dirty="0">
                <a:latin typeface="Times New Roman"/>
                <a:cs typeface="Times New Roman"/>
              </a:rPr>
              <a:t>: Ti --&gt; </a:t>
            </a:r>
            <a:r>
              <a:rPr lang="en-US" sz="2200" dirty="0" err="1">
                <a:latin typeface="Times New Roman"/>
                <a:cs typeface="Times New Roman"/>
              </a:rPr>
              <a:t>Tj</a:t>
            </a:r>
            <a:r>
              <a:rPr lang="en-US" sz="2200" dirty="0">
                <a:latin typeface="Times New Roman"/>
                <a:cs typeface="Times New Roman"/>
              </a:rPr>
              <a:t> for a dependency from Ti to </a:t>
            </a:r>
            <a:r>
              <a:rPr lang="en-US" sz="2200" dirty="0" err="1">
                <a:latin typeface="Times New Roman"/>
                <a:cs typeface="Times New Roman"/>
              </a:rPr>
              <a:t>Tj</a:t>
            </a:r>
            <a:endParaRPr lang="en-US" sz="2200" dirty="0">
              <a:latin typeface="Times New Roman"/>
              <a:cs typeface="Times New Roman"/>
            </a:endParaRPr>
          </a:p>
          <a:p>
            <a:r>
              <a:rPr lang="en-US" sz="2200" dirty="0" err="1">
                <a:latin typeface="Times New Roman"/>
                <a:cs typeface="Times New Roman"/>
              </a:rPr>
              <a:t>Serializable</a:t>
            </a:r>
            <a:r>
              <a:rPr lang="en-US" sz="2200" dirty="0">
                <a:latin typeface="Times New Roman"/>
                <a:cs typeface="Times New Roman"/>
              </a:rPr>
              <a:t> if serialization </a:t>
            </a:r>
            <a:r>
              <a:rPr lang="en-US" sz="2200" dirty="0" smtClean="0">
                <a:latin typeface="Times New Roman"/>
                <a:cs typeface="Times New Roman"/>
              </a:rPr>
              <a:t>graph does not have any cycle</a:t>
            </a:r>
          </a:p>
          <a:p>
            <a:pPr marL="0" indent="0">
              <a:buNone/>
            </a:pPr>
            <a:endParaRPr lang="en-US" sz="2200" dirty="0">
              <a:latin typeface="Times New Roman"/>
              <a:cs typeface="Times New Roman"/>
            </a:endParaRPr>
          </a:p>
        </p:txBody>
      </p:sp>
      <p:sp>
        <p:nvSpPr>
          <p:cNvPr id="1128452" name="Rectangle 4"/>
          <p:cNvSpPr>
            <a:spLocks noChangeArrowheads="1"/>
          </p:cNvSpPr>
          <p:nvPr/>
        </p:nvSpPr>
        <p:spPr bwMode="auto">
          <a:xfrm>
            <a:off x="949325" y="2439988"/>
            <a:ext cx="2632075" cy="3579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81320" dir="2319588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bIns="320040"/>
          <a:lstStyle/>
          <a:p>
            <a:pPr marL="1255713" indent="-1255713" algn="l">
              <a:spcBef>
                <a:spcPct val="45000"/>
              </a:spcBef>
              <a:buSzPct val="160000"/>
            </a:pPr>
            <a:r>
              <a:rPr lang="en-US" sz="1700" u="sng">
                <a:latin typeface="Arial" charset="0"/>
              </a:rPr>
              <a:t>Xact T1</a:t>
            </a:r>
            <a:r>
              <a:rPr lang="en-US" sz="1700">
                <a:latin typeface="Arial" charset="0"/>
              </a:rPr>
              <a:t>	</a:t>
            </a:r>
            <a:r>
              <a:rPr lang="en-US" sz="1700" u="sng">
                <a:latin typeface="Arial" charset="0"/>
              </a:rPr>
              <a:t>Xact T2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read(A)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A = A + 1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write(A)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read(A)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A = A * 2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write(A)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read(B)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B = B + 1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write(B)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read (B)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B = B * 2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write (B)</a:t>
            </a:r>
          </a:p>
        </p:txBody>
      </p:sp>
      <p:sp>
        <p:nvSpPr>
          <p:cNvPr id="1128453" name="Text Box 5"/>
          <p:cNvSpPr txBox="1">
            <a:spLocks noChangeArrowheads="1"/>
          </p:cNvSpPr>
          <p:nvPr/>
        </p:nvSpPr>
        <p:spPr bwMode="auto">
          <a:xfrm>
            <a:off x="1363663" y="6092825"/>
            <a:ext cx="1477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latin typeface="Times New Roman" charset="0"/>
              </a:rPr>
              <a:t>schedule 1</a:t>
            </a:r>
          </a:p>
        </p:txBody>
      </p:sp>
      <p:sp>
        <p:nvSpPr>
          <p:cNvPr id="1128454" name="Line 6"/>
          <p:cNvSpPr>
            <a:spLocks noChangeShapeType="1"/>
          </p:cNvSpPr>
          <p:nvPr/>
        </p:nvSpPr>
        <p:spPr bwMode="auto">
          <a:xfrm>
            <a:off x="1828800" y="3352800"/>
            <a:ext cx="407988" cy="1555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455" name="Line 7"/>
          <p:cNvSpPr>
            <a:spLocks noChangeShapeType="1"/>
          </p:cNvSpPr>
          <p:nvPr/>
        </p:nvSpPr>
        <p:spPr bwMode="auto">
          <a:xfrm>
            <a:off x="1981200" y="4724400"/>
            <a:ext cx="303213" cy="20796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456" name="Freeform 8"/>
          <p:cNvSpPr>
            <a:spLocks/>
          </p:cNvSpPr>
          <p:nvPr/>
        </p:nvSpPr>
        <p:spPr bwMode="auto">
          <a:xfrm>
            <a:off x="1828800" y="3962400"/>
            <a:ext cx="609600" cy="1295400"/>
          </a:xfrm>
          <a:custGeom>
            <a:avLst/>
            <a:gdLst>
              <a:gd name="T0" fmla="*/ 0 w 363"/>
              <a:gd name="T1" fmla="*/ 149 h 941"/>
              <a:gd name="T2" fmla="*/ 305 w 363"/>
              <a:gd name="T3" fmla="*/ 132 h 941"/>
              <a:gd name="T4" fmla="*/ 348 w 363"/>
              <a:gd name="T5" fmla="*/ 941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3" h="941">
                <a:moveTo>
                  <a:pt x="0" y="149"/>
                </a:moveTo>
                <a:cubicBezTo>
                  <a:pt x="123" y="74"/>
                  <a:pt x="247" y="0"/>
                  <a:pt x="305" y="132"/>
                </a:cubicBezTo>
                <a:cubicBezTo>
                  <a:pt x="363" y="264"/>
                  <a:pt x="355" y="602"/>
                  <a:pt x="348" y="941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457" name="Line 9"/>
          <p:cNvSpPr>
            <a:spLocks noChangeShapeType="1"/>
          </p:cNvSpPr>
          <p:nvPr/>
        </p:nvSpPr>
        <p:spPr bwMode="auto">
          <a:xfrm>
            <a:off x="1676400" y="3429000"/>
            <a:ext cx="606425" cy="5810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458" name="Line 10"/>
          <p:cNvSpPr>
            <a:spLocks noChangeShapeType="1"/>
          </p:cNvSpPr>
          <p:nvPr/>
        </p:nvSpPr>
        <p:spPr bwMode="auto">
          <a:xfrm>
            <a:off x="1752600" y="4800600"/>
            <a:ext cx="484188" cy="5937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459" name="Freeform 11"/>
          <p:cNvSpPr>
            <a:spLocks/>
          </p:cNvSpPr>
          <p:nvPr/>
        </p:nvSpPr>
        <p:spPr bwMode="auto">
          <a:xfrm>
            <a:off x="1905000" y="2667000"/>
            <a:ext cx="609600" cy="1219200"/>
          </a:xfrm>
          <a:custGeom>
            <a:avLst/>
            <a:gdLst>
              <a:gd name="T0" fmla="*/ 0 w 363"/>
              <a:gd name="T1" fmla="*/ 149 h 941"/>
              <a:gd name="T2" fmla="*/ 305 w 363"/>
              <a:gd name="T3" fmla="*/ 132 h 941"/>
              <a:gd name="T4" fmla="*/ 348 w 363"/>
              <a:gd name="T5" fmla="*/ 941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3" h="941">
                <a:moveTo>
                  <a:pt x="0" y="149"/>
                </a:moveTo>
                <a:cubicBezTo>
                  <a:pt x="123" y="74"/>
                  <a:pt x="247" y="0"/>
                  <a:pt x="305" y="132"/>
                </a:cubicBezTo>
                <a:cubicBezTo>
                  <a:pt x="363" y="264"/>
                  <a:pt x="355" y="602"/>
                  <a:pt x="348" y="941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460" name="Text Box 12"/>
          <p:cNvSpPr txBox="1">
            <a:spLocks noChangeArrowheads="1"/>
          </p:cNvSpPr>
          <p:nvPr/>
        </p:nvSpPr>
        <p:spPr bwMode="auto">
          <a:xfrm>
            <a:off x="3811588" y="2770188"/>
            <a:ext cx="5381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ahoma" charset="0"/>
              </a:rPr>
              <a:t>T1</a:t>
            </a:r>
          </a:p>
        </p:txBody>
      </p:sp>
      <p:sp>
        <p:nvSpPr>
          <p:cNvPr id="1128461" name="Text Box 13"/>
          <p:cNvSpPr txBox="1">
            <a:spLocks noChangeArrowheads="1"/>
          </p:cNvSpPr>
          <p:nvPr/>
        </p:nvSpPr>
        <p:spPr bwMode="auto">
          <a:xfrm>
            <a:off x="3816350" y="4965700"/>
            <a:ext cx="5381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ahoma" charset="0"/>
              </a:rPr>
              <a:t>T2</a:t>
            </a:r>
          </a:p>
        </p:txBody>
      </p:sp>
      <p:cxnSp>
        <p:nvCxnSpPr>
          <p:cNvPr id="1128462" name="AutoShape 14"/>
          <p:cNvCxnSpPr>
            <a:cxnSpLocks noChangeShapeType="1"/>
            <a:stCxn id="1128460" idx="2"/>
            <a:endCxn id="1128461" idx="0"/>
          </p:cNvCxnSpPr>
          <p:nvPr/>
        </p:nvCxnSpPr>
        <p:spPr bwMode="auto">
          <a:xfrm>
            <a:off x="4081463" y="3236913"/>
            <a:ext cx="4762" cy="1728787"/>
          </a:xfrm>
          <a:prstGeom prst="straightConnector1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28463" name="Rectangle 15"/>
          <p:cNvSpPr>
            <a:spLocks noChangeArrowheads="1"/>
          </p:cNvSpPr>
          <p:nvPr/>
        </p:nvSpPr>
        <p:spPr bwMode="auto">
          <a:xfrm>
            <a:off x="4810125" y="2438400"/>
            <a:ext cx="2614613" cy="3675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81320" dir="2319588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bIns="320040"/>
          <a:lstStyle/>
          <a:p>
            <a:pPr marL="1255713" indent="-1255713" algn="l">
              <a:spcBef>
                <a:spcPct val="45000"/>
              </a:spcBef>
              <a:buSzPct val="160000"/>
            </a:pPr>
            <a:r>
              <a:rPr lang="en-US" sz="1700" u="sng">
                <a:latin typeface="Arial" charset="0"/>
              </a:rPr>
              <a:t>Xact T1</a:t>
            </a:r>
            <a:r>
              <a:rPr lang="en-US" sz="1700">
                <a:latin typeface="Arial" charset="0"/>
              </a:rPr>
              <a:t>	</a:t>
            </a:r>
            <a:r>
              <a:rPr lang="en-US" sz="1700" u="sng">
                <a:latin typeface="Arial" charset="0"/>
              </a:rPr>
              <a:t>Xact T2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read(A)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A = A + 1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write(A)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read(A)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A = A * 2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write(A)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read(B)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B = B * 2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write(B)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read (B)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B = B + 1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write (B)</a:t>
            </a:r>
          </a:p>
        </p:txBody>
      </p:sp>
      <p:sp>
        <p:nvSpPr>
          <p:cNvPr id="1128464" name="Text Box 16"/>
          <p:cNvSpPr txBox="1">
            <a:spLocks noChangeArrowheads="1"/>
          </p:cNvSpPr>
          <p:nvPr/>
        </p:nvSpPr>
        <p:spPr bwMode="auto">
          <a:xfrm>
            <a:off x="5259388" y="6119813"/>
            <a:ext cx="1477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latin typeface="Times New Roman" charset="0"/>
              </a:rPr>
              <a:t>schedule 2</a:t>
            </a:r>
          </a:p>
        </p:txBody>
      </p:sp>
      <p:sp>
        <p:nvSpPr>
          <p:cNvPr id="1128465" name="Line 17"/>
          <p:cNvSpPr>
            <a:spLocks noChangeShapeType="1"/>
          </p:cNvSpPr>
          <p:nvPr/>
        </p:nvSpPr>
        <p:spPr bwMode="auto">
          <a:xfrm>
            <a:off x="5799138" y="3343275"/>
            <a:ext cx="331787" cy="2349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466" name="Line 18"/>
          <p:cNvSpPr>
            <a:spLocks noChangeShapeType="1"/>
          </p:cNvSpPr>
          <p:nvPr/>
        </p:nvSpPr>
        <p:spPr bwMode="auto">
          <a:xfrm flipH="1">
            <a:off x="5811838" y="4970463"/>
            <a:ext cx="290512" cy="152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467" name="Text Box 19"/>
          <p:cNvSpPr txBox="1">
            <a:spLocks noChangeArrowheads="1"/>
          </p:cNvSpPr>
          <p:nvPr/>
        </p:nvSpPr>
        <p:spPr bwMode="auto">
          <a:xfrm>
            <a:off x="7773988" y="2784475"/>
            <a:ext cx="5381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ahoma" charset="0"/>
              </a:rPr>
              <a:t>T1</a:t>
            </a:r>
          </a:p>
        </p:txBody>
      </p:sp>
      <p:sp>
        <p:nvSpPr>
          <p:cNvPr id="1128468" name="Text Box 20"/>
          <p:cNvSpPr txBox="1">
            <a:spLocks noChangeArrowheads="1"/>
          </p:cNvSpPr>
          <p:nvPr/>
        </p:nvSpPr>
        <p:spPr bwMode="auto">
          <a:xfrm>
            <a:off x="7778750" y="4979988"/>
            <a:ext cx="5381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ahoma" charset="0"/>
              </a:rPr>
              <a:t>T2</a:t>
            </a:r>
          </a:p>
        </p:txBody>
      </p:sp>
      <p:sp>
        <p:nvSpPr>
          <p:cNvPr id="1128469" name="Line 21"/>
          <p:cNvSpPr>
            <a:spLocks noChangeShapeType="1"/>
          </p:cNvSpPr>
          <p:nvPr/>
        </p:nvSpPr>
        <p:spPr bwMode="auto">
          <a:xfrm flipV="1">
            <a:off x="8186738" y="3246438"/>
            <a:ext cx="0" cy="1738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470" name="Line 22"/>
          <p:cNvSpPr>
            <a:spLocks noChangeShapeType="1"/>
          </p:cNvSpPr>
          <p:nvPr/>
        </p:nvSpPr>
        <p:spPr bwMode="auto">
          <a:xfrm>
            <a:off x="7940675" y="3262313"/>
            <a:ext cx="0" cy="1738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50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917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Guaranteeing isolation</a:t>
            </a:r>
            <a:endParaRPr lang="en-US" dirty="0">
              <a:solidFill>
                <a:srgbClr val="00009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2174"/>
            <a:ext cx="8229600" cy="484398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Scheduler guarantees </a:t>
            </a:r>
            <a:r>
              <a:rPr lang="en-US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serializability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Two approaches: 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600" dirty="0" smtClean="0">
                <a:latin typeface="Times New Roman" charset="0"/>
                <a:ea typeface="ＭＳ Ｐゴシック" charset="0"/>
              </a:rPr>
              <a:t>Pessimistic: There are many conflicting transactions.</a:t>
            </a:r>
            <a:endParaRPr lang="en-US" sz="2600" dirty="0">
              <a:latin typeface="Times New Roman" charset="0"/>
              <a:ea typeface="ＭＳ Ｐゴシック" charset="0"/>
            </a:endParaRPr>
          </a:p>
          <a:p>
            <a:pPr lvl="1"/>
            <a:r>
              <a:rPr lang="en-US" sz="2600" dirty="0" smtClean="0">
                <a:latin typeface="Times New Roman" charset="0"/>
                <a:ea typeface="ＭＳ Ｐゴシック" charset="0"/>
              </a:rPr>
              <a:t>Optimistic: There are a few conflicting transactions.</a:t>
            </a:r>
            <a:endParaRPr lang="en-US" sz="2600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204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45ACE-1319-0D43-9C9D-C08AFA41FE05}" type="slidenum">
              <a:rPr lang="en-US"/>
              <a:pPr/>
              <a:t>12</a:t>
            </a:fld>
            <a:endParaRPr lang="en-US"/>
          </a:p>
          <a:p>
            <a:endParaRPr lang="en-US"/>
          </a:p>
        </p:txBody>
      </p:sp>
      <p:sp>
        <p:nvSpPr>
          <p:cNvPr id="113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Locking Protocol</a:t>
            </a:r>
          </a:p>
        </p:txBody>
      </p:sp>
      <p:sp>
        <p:nvSpPr>
          <p:cNvPr id="113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>
                <a:latin typeface="Times New Roman"/>
                <a:cs typeface="Times New Roman"/>
              </a:rPr>
              <a:t>A </a:t>
            </a:r>
            <a:r>
              <a:rPr lang="ja-JP" altLang="en-US" dirty="0">
                <a:latin typeface="Times New Roman"/>
                <a:cs typeface="Times New Roman"/>
              </a:rPr>
              <a:t>“</a:t>
            </a:r>
            <a:r>
              <a:rPr lang="en-US" dirty="0">
                <a:latin typeface="Times New Roman"/>
                <a:cs typeface="Times New Roman"/>
              </a:rPr>
              <a:t>protocol</a:t>
            </a:r>
            <a:r>
              <a:rPr lang="ja-JP" altLang="en-US" dirty="0">
                <a:latin typeface="Times New Roman"/>
                <a:cs typeface="Times New Roman"/>
              </a:rPr>
              <a:t>”</a:t>
            </a:r>
            <a:r>
              <a:rPr lang="en-US" dirty="0">
                <a:latin typeface="Times New Roman"/>
                <a:cs typeface="Times New Roman"/>
              </a:rPr>
              <a:t> for accessing data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Times New Roman"/>
                <a:cs typeface="Times New Roman"/>
              </a:rPr>
              <a:t>well-formed </a:t>
            </a:r>
            <a:r>
              <a:rPr lang="en-US" dirty="0" err="1">
                <a:latin typeface="Times New Roman"/>
                <a:cs typeface="Times New Roman"/>
              </a:rPr>
              <a:t>xacts</a:t>
            </a:r>
            <a:r>
              <a:rPr lang="en-US" dirty="0">
                <a:latin typeface="Times New Roman"/>
                <a:cs typeface="Times New Roman"/>
              </a:rPr>
              <a:t> lock/unlock </a:t>
            </a:r>
            <a:r>
              <a:rPr lang="ja-JP" altLang="en-US" dirty="0">
                <a:latin typeface="Times New Roman"/>
                <a:cs typeface="Times New Roman"/>
              </a:rPr>
              <a:t>“</a:t>
            </a:r>
            <a:r>
              <a:rPr lang="en-US" dirty="0">
                <a:latin typeface="Times New Roman"/>
                <a:cs typeface="Times New Roman"/>
              </a:rPr>
              <a:t>access units</a:t>
            </a:r>
            <a:r>
              <a:rPr lang="ja-JP" altLang="en-US" dirty="0">
                <a:latin typeface="Times New Roman"/>
                <a:cs typeface="Times New Roman"/>
              </a:rPr>
              <a:t>”</a:t>
            </a:r>
            <a:r>
              <a:rPr lang="en-US" dirty="0">
                <a:latin typeface="Times New Roman"/>
                <a:cs typeface="Times New Roman"/>
              </a:rPr>
              <a:t> before/after using them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Times New Roman"/>
                <a:cs typeface="Times New Roman"/>
              </a:rPr>
              <a:t>lock manager grants/manages locks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/>
                <a:cs typeface="Times New Roman"/>
              </a:rPr>
              <a:t>Goals of locking protocol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Times New Roman"/>
                <a:cs typeface="Times New Roman"/>
              </a:rPr>
              <a:t>ensure </a:t>
            </a:r>
            <a:r>
              <a:rPr lang="en-US" dirty="0" err="1">
                <a:latin typeface="Times New Roman"/>
                <a:cs typeface="Times New Roman"/>
              </a:rPr>
              <a:t>serializability</a:t>
            </a:r>
            <a:endParaRPr lang="en-US" dirty="0">
              <a:latin typeface="Times New Roman"/>
              <a:cs typeface="Times New Roman"/>
            </a:endParaRPr>
          </a:p>
          <a:p>
            <a:pPr lvl="1">
              <a:lnSpc>
                <a:spcPct val="80000"/>
              </a:lnSpc>
            </a:pPr>
            <a:r>
              <a:rPr lang="en-US" dirty="0">
                <a:latin typeface="Times New Roman"/>
                <a:cs typeface="Times New Roman"/>
              </a:rPr>
              <a:t>preserve high concurrency</a:t>
            </a:r>
          </a:p>
          <a:p>
            <a:pPr>
              <a:lnSpc>
                <a:spcPct val="8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/>
                <a:cs typeface="Times New Roman"/>
              </a:rPr>
              <a:t>Parameters of a locking protocol?</a:t>
            </a:r>
          </a:p>
        </p:txBody>
      </p:sp>
    </p:spTree>
    <p:extLst>
      <p:ext uri="{BB962C8B-B14F-4D97-AF65-F5344CB8AC3E}">
        <p14:creationId xmlns:p14="http://schemas.microsoft.com/office/powerpoint/2010/main" val="4165278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44197-2E98-684B-8500-CE5DB3F4BE9B}" type="slidenum">
              <a:rPr lang="en-US"/>
              <a:pPr/>
              <a:t>13</a:t>
            </a:fld>
            <a:endParaRPr lang="en-US"/>
          </a:p>
          <a:p>
            <a:endParaRPr lang="en-US"/>
          </a:p>
        </p:txBody>
      </p:sp>
      <p:sp>
        <p:nvSpPr>
          <p:cNvPr id="113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Locking Protocol: Parameters</a:t>
            </a:r>
          </a:p>
        </p:txBody>
      </p:sp>
      <p:sp>
        <p:nvSpPr>
          <p:cNvPr id="113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/>
                <a:cs typeface="Times New Roman"/>
              </a:rPr>
              <a:t>What </a:t>
            </a:r>
            <a:r>
              <a:rPr lang="ja-JP" altLang="en-US" dirty="0">
                <a:latin typeface="Times New Roman"/>
                <a:cs typeface="Times New Roman"/>
              </a:rPr>
              <a:t>“</a:t>
            </a:r>
            <a:r>
              <a:rPr lang="en-US" dirty="0">
                <a:latin typeface="Times New Roman"/>
                <a:cs typeface="Times New Roman"/>
              </a:rPr>
              <a:t>modes</a:t>
            </a:r>
            <a:r>
              <a:rPr lang="ja-JP" altLang="en-US" dirty="0">
                <a:latin typeface="Times New Roman"/>
                <a:cs typeface="Times New Roman"/>
              </a:rPr>
              <a:t>”</a:t>
            </a:r>
            <a:r>
              <a:rPr lang="en-US" dirty="0">
                <a:latin typeface="Times New Roman"/>
                <a:cs typeface="Times New Roman"/>
              </a:rPr>
              <a:t> of locks to provide? Compatibility?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e.g., S for shared, X for exclusive</a:t>
            </a:r>
          </a:p>
          <a:p>
            <a:r>
              <a:rPr lang="en-US" dirty="0">
                <a:latin typeface="Times New Roman"/>
                <a:cs typeface="Times New Roman"/>
              </a:rPr>
              <a:t>How to </a:t>
            </a:r>
            <a:r>
              <a:rPr lang="ja-JP" altLang="en-US" dirty="0">
                <a:latin typeface="Times New Roman"/>
                <a:cs typeface="Times New Roman"/>
              </a:rPr>
              <a:t>“</a:t>
            </a:r>
            <a:r>
              <a:rPr lang="en-US" dirty="0">
                <a:latin typeface="Times New Roman"/>
                <a:cs typeface="Times New Roman"/>
              </a:rPr>
              <a:t>well-behave</a:t>
            </a:r>
            <a:r>
              <a:rPr lang="ja-JP" altLang="en-US" dirty="0">
                <a:latin typeface="Times New Roman"/>
                <a:cs typeface="Times New Roman"/>
              </a:rPr>
              <a:t>”</a:t>
            </a:r>
            <a:r>
              <a:rPr lang="en-US" dirty="0">
                <a:latin typeface="Times New Roman"/>
                <a:cs typeface="Times New Roman"/>
              </a:rPr>
              <a:t> to obtain and hold locks?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in what sequence?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how long to hold</a:t>
            </a:r>
            <a:r>
              <a:rPr lang="en-US" dirty="0" smtClean="0">
                <a:latin typeface="Times New Roman"/>
                <a:cs typeface="Times New Roman"/>
              </a:rPr>
              <a:t>?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What </a:t>
            </a:r>
            <a:r>
              <a:rPr lang="ja-JP" altLang="en-US" dirty="0">
                <a:latin typeface="Times New Roman"/>
                <a:cs typeface="Times New Roman"/>
              </a:rPr>
              <a:t>“</a:t>
            </a:r>
            <a:r>
              <a:rPr lang="en-US" dirty="0">
                <a:latin typeface="Times New Roman"/>
                <a:cs typeface="Times New Roman"/>
              </a:rPr>
              <a:t>units</a:t>
            </a:r>
            <a:r>
              <a:rPr lang="ja-JP" altLang="en-US" dirty="0">
                <a:latin typeface="Times New Roman"/>
                <a:cs typeface="Times New Roman"/>
              </a:rPr>
              <a:t>”</a:t>
            </a:r>
            <a:r>
              <a:rPr lang="en-US" dirty="0">
                <a:latin typeface="Times New Roman"/>
                <a:cs typeface="Times New Roman"/>
              </a:rPr>
              <a:t> to lock?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database? table? tuple? what else?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28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9174"/>
            <a:ext cx="8229600" cy="67362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Lock modes and compatibility</a:t>
            </a:r>
            <a:endParaRPr lang="en-US" dirty="0">
              <a:solidFill>
                <a:srgbClr val="00009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31333"/>
            <a:ext cx="8229600" cy="5706533"/>
          </a:xfrm>
        </p:spPr>
        <p:txBody>
          <a:bodyPr>
            <a:normAutofit/>
          </a:bodyPr>
          <a:lstStyle/>
          <a:p>
            <a:r>
              <a:rPr lang="en-US" i="1" dirty="0" smtClean="0">
                <a:latin typeface="Times New Roman" charset="0"/>
                <a:ea typeface="ＭＳ Ｐゴシック" charset="0"/>
              </a:rPr>
              <a:t>Shared lock = read lock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= </a:t>
            </a:r>
            <a:r>
              <a:rPr lang="en-US" i="1" dirty="0" smtClean="0">
                <a:latin typeface="Times New Roman" charset="0"/>
                <a:ea typeface="ＭＳ Ｐゴシック" charset="0"/>
              </a:rPr>
              <a:t>S</a:t>
            </a:r>
          </a:p>
          <a:p>
            <a:pPr lvl="1"/>
            <a:r>
              <a:rPr lang="en-US" sz="2400" dirty="0">
                <a:latin typeface="Times New Roman" charset="0"/>
                <a:ea typeface="ＭＳ Ｐゴシック" charset="0"/>
              </a:rPr>
              <a:t>m</a:t>
            </a:r>
            <a:r>
              <a:rPr lang="en-US" sz="2400" dirty="0" smtClean="0">
                <a:latin typeface="Times New Roman" charset="0"/>
                <a:ea typeface="ＭＳ Ｐゴシック" charset="0"/>
              </a:rPr>
              <a:t>ultiple transactions hold a shared lock over a data item. </a:t>
            </a:r>
          </a:p>
          <a:p>
            <a:r>
              <a:rPr lang="en-US" i="1" dirty="0" smtClean="0">
                <a:latin typeface="Times New Roman" charset="0"/>
                <a:ea typeface="ＭＳ Ｐゴシック" charset="0"/>
              </a:rPr>
              <a:t>Exclusive lock = write lock</a:t>
            </a:r>
            <a:r>
              <a:rPr lang="en-US" dirty="0">
                <a:latin typeface="Times New Roman" charset="0"/>
                <a:ea typeface="ＭＳ Ｐゴシック" charset="0"/>
              </a:rPr>
              <a:t> 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= </a:t>
            </a:r>
            <a:r>
              <a:rPr lang="en-US" i="1" dirty="0" smtClean="0">
                <a:latin typeface="Times New Roman" charset="0"/>
                <a:ea typeface="ＭＳ Ｐゴシック" charset="0"/>
              </a:rPr>
              <a:t>X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 </a:t>
            </a:r>
          </a:p>
          <a:p>
            <a:pPr lvl="1"/>
            <a:r>
              <a:rPr lang="en-US" sz="2200" dirty="0" smtClean="0">
                <a:latin typeface="Times New Roman" charset="0"/>
                <a:ea typeface="ＭＳ Ｐゴシック" charset="0"/>
              </a:rPr>
              <a:t>at most one transaction holds an exclusive lock over a data item.</a:t>
            </a:r>
          </a:p>
          <a:p>
            <a:endParaRPr lang="en-US" sz="2600" dirty="0" smtClean="0">
              <a:latin typeface="Times New Roman" charset="0"/>
              <a:ea typeface="ＭＳ Ｐゴシック" charset="0"/>
            </a:endParaRPr>
          </a:p>
          <a:p>
            <a:r>
              <a:rPr lang="en-US" sz="2600" dirty="0" smtClean="0">
                <a:latin typeface="Times New Roman" charset="0"/>
                <a:ea typeface="ＭＳ Ｐゴシック" charset="0"/>
              </a:rPr>
              <a:t>Lock manager gives locks based on compatibility matrix:</a:t>
            </a:r>
            <a:endParaRPr lang="en-US" sz="2600" dirty="0">
              <a:latin typeface="Times New Roman" charset="0"/>
              <a:ea typeface="ＭＳ Ｐゴシック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494794"/>
              </p:ext>
            </p:extLst>
          </p:nvPr>
        </p:nvGraphicFramePr>
        <p:xfrm>
          <a:off x="1456267" y="4298940"/>
          <a:ext cx="6096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/>
                          <a:cs typeface="Times New Roman"/>
                        </a:rPr>
                        <a:t>X</a:t>
                      </a:r>
                      <a:endParaRPr lang="en-US" sz="2400" b="1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/>
                          <a:cs typeface="Times New Roman"/>
                        </a:rPr>
                        <a:t>X</a:t>
                      </a:r>
                      <a:endParaRPr lang="en-US" sz="2400" b="1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lang="en-US" sz="2400" dirty="0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/>
                          <a:cs typeface="Times New Roman"/>
                        </a:rPr>
                        <a:t>Y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314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FC5E5-59FD-3D46-B9DD-99896A46B81E}" type="slidenum">
              <a:rPr lang="en-US"/>
              <a:pPr/>
              <a:t>15</a:t>
            </a:fld>
            <a:endParaRPr lang="en-US"/>
          </a:p>
          <a:p>
            <a:endParaRPr lang="en-US"/>
          </a:p>
        </p:txBody>
      </p:sp>
      <p:sp>
        <p:nvSpPr>
          <p:cNvPr id="1134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Motivation</a:t>
            </a:r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: </a:t>
            </a:r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a </a:t>
            </a:r>
            <a:r>
              <a:rPr lang="ja-JP" alt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“</a:t>
            </a:r>
            <a:r>
              <a:rPr lang="en-US" altLang="ja-JP" dirty="0">
                <a:solidFill>
                  <a:srgbClr val="000090"/>
                </a:solidFill>
                <a:latin typeface="Times New Roman"/>
                <a:cs typeface="Times New Roman"/>
              </a:rPr>
              <a:t>s</a:t>
            </a:r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imple</a:t>
            </a:r>
            <a:r>
              <a:rPr lang="ja-JP" altLang="en-US" dirty="0">
                <a:solidFill>
                  <a:srgbClr val="000090"/>
                </a:solidFill>
                <a:latin typeface="Times New Roman"/>
                <a:cs typeface="Times New Roman"/>
              </a:rPr>
              <a:t>”</a:t>
            </a:r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protocol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113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Lock modes: 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S for shared and X for exclusive access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compatibility: (S, S) = T, otherwise F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Behavior</a:t>
            </a:r>
            <a:r>
              <a:rPr lang="en-US" dirty="0">
                <a:latin typeface="Times New Roman"/>
                <a:cs typeface="Times New Roman"/>
              </a:rPr>
              <a:t>: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lock (the </a:t>
            </a:r>
            <a:r>
              <a:rPr lang="en-US" dirty="0" smtClean="0">
                <a:latin typeface="Times New Roman"/>
                <a:cs typeface="Times New Roman"/>
              </a:rPr>
              <a:t>maximum </a:t>
            </a:r>
            <a:r>
              <a:rPr lang="en-US" dirty="0">
                <a:latin typeface="Times New Roman"/>
                <a:cs typeface="Times New Roman"/>
              </a:rPr>
              <a:t>mode) before access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release lock </a:t>
            </a:r>
            <a:r>
              <a:rPr lang="en-US" dirty="0">
                <a:latin typeface="Times New Roman"/>
                <a:cs typeface="Times New Roman"/>
              </a:rPr>
              <a:t>immediately after</a:t>
            </a:r>
          </a:p>
          <a:p>
            <a:r>
              <a:rPr lang="en-US" dirty="0">
                <a:latin typeface="Times New Roman"/>
                <a:cs typeface="Times New Roman"/>
              </a:rPr>
              <a:t>Unit: 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a relation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35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7EA7E-813F-BE49-A2C4-1659064B3761}" type="slidenum">
              <a:rPr lang="en-US"/>
              <a:pPr/>
              <a:t>16</a:t>
            </a:fld>
            <a:endParaRPr lang="en-US"/>
          </a:p>
          <a:p>
            <a:endParaRPr lang="en-US"/>
          </a:p>
        </p:txBody>
      </p:sp>
      <p:sp>
        <p:nvSpPr>
          <p:cNvPr id="113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0013"/>
            <a:ext cx="8229600" cy="958672"/>
          </a:xfrm>
        </p:spPr>
        <p:txBody>
          <a:bodyPr/>
          <a:lstStyle/>
          <a:p>
            <a:pPr algn="l"/>
            <a:r>
              <a:rPr lang="en-US" dirty="0"/>
              <a:t> </a:t>
            </a:r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Simple Protocol: </a:t>
            </a:r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what’s wrong?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1135619" name="Rectangle 3"/>
          <p:cNvSpPr>
            <a:spLocks noChangeArrowheads="1"/>
          </p:cNvSpPr>
          <p:nvPr/>
        </p:nvSpPr>
        <p:spPr bwMode="auto">
          <a:xfrm>
            <a:off x="1117600" y="1138237"/>
            <a:ext cx="5772150" cy="5100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81320" dir="2319588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bIns="320040"/>
          <a:lstStyle/>
          <a:p>
            <a:pPr marL="1255713" indent="-1255713" algn="l">
              <a:spcBef>
                <a:spcPct val="45000"/>
              </a:spcBef>
              <a:buSzPct val="160000"/>
            </a:pPr>
            <a:r>
              <a:rPr lang="en-US" sz="1500" u="sng" dirty="0" err="1">
                <a:latin typeface="Arial" charset="0"/>
              </a:rPr>
              <a:t>Xact</a:t>
            </a:r>
            <a:r>
              <a:rPr lang="en-US" sz="1500" u="sng" dirty="0">
                <a:latin typeface="Arial" charset="0"/>
              </a:rPr>
              <a:t> T1</a:t>
            </a:r>
            <a:r>
              <a:rPr lang="en-US" sz="1500" dirty="0">
                <a:latin typeface="Arial" charset="0"/>
              </a:rPr>
              <a:t>		</a:t>
            </a:r>
            <a:r>
              <a:rPr lang="en-US" sz="1500" dirty="0" smtClean="0">
                <a:latin typeface="Arial" charset="0"/>
              </a:rPr>
              <a:t>					</a:t>
            </a:r>
            <a:r>
              <a:rPr lang="en-US" sz="1500" u="sng" dirty="0" err="1" smtClean="0">
                <a:latin typeface="Arial" charset="0"/>
              </a:rPr>
              <a:t>Xact</a:t>
            </a:r>
            <a:r>
              <a:rPr lang="en-US" sz="1500" u="sng" dirty="0" smtClean="0">
                <a:latin typeface="Arial" charset="0"/>
              </a:rPr>
              <a:t> </a:t>
            </a:r>
            <a:r>
              <a:rPr lang="en-US" sz="1500" u="sng" dirty="0">
                <a:latin typeface="Arial" charset="0"/>
              </a:rPr>
              <a:t>T2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endParaRPr lang="en-US" sz="1500" dirty="0" smtClean="0">
              <a:latin typeface="Arial" charset="0"/>
            </a:endParaRP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500" dirty="0" err="1">
                <a:latin typeface="Arial" charset="0"/>
              </a:rPr>
              <a:t>X</a:t>
            </a:r>
            <a:r>
              <a:rPr lang="en-US" sz="1500" dirty="0" err="1" smtClean="0">
                <a:latin typeface="Arial" charset="0"/>
              </a:rPr>
              <a:t>.lock</a:t>
            </a:r>
            <a:r>
              <a:rPr lang="en-US" sz="1500" dirty="0" smtClean="0">
                <a:latin typeface="Arial" charset="0"/>
              </a:rPr>
              <a:t>(A</a:t>
            </a:r>
            <a:r>
              <a:rPr lang="ja-JP" altLang="en-US" sz="1500" dirty="0" smtClean="0">
                <a:latin typeface="Arial"/>
              </a:rPr>
              <a:t>’</a:t>
            </a:r>
            <a:r>
              <a:rPr lang="en-US" sz="1500" dirty="0" smtClean="0">
                <a:latin typeface="Arial" charset="0"/>
              </a:rPr>
              <a:t>s </a:t>
            </a:r>
            <a:r>
              <a:rPr lang="en-US" sz="1500" dirty="0">
                <a:latin typeface="Arial" charset="0"/>
              </a:rPr>
              <a:t>relation)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500" dirty="0">
                <a:solidFill>
                  <a:schemeClr val="accent1"/>
                </a:solidFill>
                <a:latin typeface="Arial" charset="0"/>
              </a:rPr>
              <a:t>  </a:t>
            </a:r>
            <a:r>
              <a:rPr lang="en-US" sz="1500" dirty="0">
                <a:solidFill>
                  <a:srgbClr val="0000CC"/>
                </a:solidFill>
                <a:latin typeface="Arial" charset="0"/>
              </a:rPr>
              <a:t>read(A)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500" dirty="0">
                <a:solidFill>
                  <a:srgbClr val="0000CC"/>
                </a:solidFill>
                <a:latin typeface="Arial" charset="0"/>
              </a:rPr>
              <a:t>  A = A + 1</a:t>
            </a:r>
          </a:p>
          <a:p>
            <a:pPr marL="1255713" indent="-1255713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500" dirty="0" smtClean="0">
                <a:solidFill>
                  <a:srgbClr val="0000CC"/>
                </a:solidFill>
                <a:latin typeface="Arial" charset="0"/>
              </a:rPr>
              <a:t>write</a:t>
            </a:r>
            <a:r>
              <a:rPr lang="en-US" sz="1500" dirty="0">
                <a:solidFill>
                  <a:srgbClr val="0000CC"/>
                </a:solidFill>
                <a:latin typeface="Arial" charset="0"/>
              </a:rPr>
              <a:t>(A)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500" dirty="0" err="1" smtClean="0">
                <a:latin typeface="Arial" charset="0"/>
              </a:rPr>
              <a:t>X.release</a:t>
            </a:r>
            <a:r>
              <a:rPr lang="en-US" sz="1500" dirty="0" smtClean="0">
                <a:latin typeface="Arial" charset="0"/>
              </a:rPr>
              <a:t>-lock(</a:t>
            </a:r>
            <a:r>
              <a:rPr lang="en-US" sz="1500" dirty="0">
                <a:latin typeface="Arial" charset="0"/>
              </a:rPr>
              <a:t>A</a:t>
            </a:r>
            <a:r>
              <a:rPr lang="ja-JP" altLang="en-US" sz="1500" dirty="0">
                <a:latin typeface="Arial"/>
              </a:rPr>
              <a:t>’</a:t>
            </a:r>
            <a:r>
              <a:rPr lang="en-US" sz="1500" dirty="0">
                <a:latin typeface="Arial" charset="0"/>
              </a:rPr>
              <a:t>s relation)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500" dirty="0">
                <a:solidFill>
                  <a:schemeClr val="accent1"/>
                </a:solidFill>
                <a:latin typeface="Arial" charset="0"/>
              </a:rPr>
              <a:t>		</a:t>
            </a:r>
            <a:r>
              <a:rPr lang="en-US" sz="1500" dirty="0" smtClean="0">
                <a:solidFill>
                  <a:schemeClr val="accent1"/>
                </a:solidFill>
                <a:latin typeface="Arial" charset="0"/>
              </a:rPr>
              <a:t>				</a:t>
            </a:r>
          </a:p>
          <a:p>
            <a:pPr marL="1255713" indent="-1255713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500" dirty="0" smtClean="0">
                <a:latin typeface="Arial" charset="0"/>
              </a:rPr>
              <a:t>						</a:t>
            </a:r>
            <a:r>
              <a:rPr lang="en-US" sz="1500" dirty="0" err="1" smtClean="0">
                <a:latin typeface="Arial" charset="0"/>
              </a:rPr>
              <a:t>X.lock</a:t>
            </a:r>
            <a:r>
              <a:rPr lang="en-US" sz="1500" dirty="0">
                <a:latin typeface="Arial" charset="0"/>
              </a:rPr>
              <a:t>(A</a:t>
            </a:r>
            <a:r>
              <a:rPr lang="ja-JP" altLang="en-US" sz="1500" dirty="0">
                <a:latin typeface="Arial"/>
              </a:rPr>
              <a:t>’</a:t>
            </a:r>
            <a:r>
              <a:rPr lang="en-US" sz="1500" dirty="0">
                <a:latin typeface="Arial" charset="0"/>
              </a:rPr>
              <a:t>s relation)</a:t>
            </a:r>
          </a:p>
          <a:p>
            <a:pPr marL="1255713" indent="-1255713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500" dirty="0">
                <a:solidFill>
                  <a:schemeClr val="accent1"/>
                </a:solidFill>
                <a:latin typeface="Arial" charset="0"/>
              </a:rPr>
              <a:t>	 	  					</a:t>
            </a:r>
            <a:r>
              <a:rPr lang="en-US" sz="1500" dirty="0">
                <a:solidFill>
                  <a:srgbClr val="0000CC"/>
                </a:solidFill>
                <a:latin typeface="Arial" charset="0"/>
              </a:rPr>
              <a:t>read (A)</a:t>
            </a:r>
          </a:p>
          <a:p>
            <a:pPr marL="1255713" indent="-1255713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500" dirty="0">
                <a:solidFill>
                  <a:srgbClr val="0000CC"/>
                </a:solidFill>
                <a:latin typeface="Arial" charset="0"/>
              </a:rPr>
              <a:t>	  	  					A = A * </a:t>
            </a:r>
            <a:r>
              <a:rPr lang="en-US" sz="1500" dirty="0" smtClean="0">
                <a:solidFill>
                  <a:srgbClr val="0000CC"/>
                </a:solidFill>
                <a:latin typeface="Arial" charset="0"/>
              </a:rPr>
              <a:t>2</a:t>
            </a:r>
          </a:p>
          <a:p>
            <a:pPr marL="1255713" indent="-1255713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500" dirty="0" smtClean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en-US" sz="1500" dirty="0">
                <a:solidFill>
                  <a:srgbClr val="0000CC"/>
                </a:solidFill>
                <a:latin typeface="Arial" charset="0"/>
              </a:rPr>
              <a:t>	  	  					write (A)</a:t>
            </a:r>
          </a:p>
          <a:p>
            <a:pPr marL="1255713" indent="-1255713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500" dirty="0">
                <a:solidFill>
                  <a:schemeClr val="accent1"/>
                </a:solidFill>
                <a:latin typeface="Arial" charset="0"/>
              </a:rPr>
              <a:t>						</a:t>
            </a:r>
            <a:r>
              <a:rPr lang="en-US" sz="1500" dirty="0" err="1">
                <a:latin typeface="Arial" charset="0"/>
              </a:rPr>
              <a:t>X.release</a:t>
            </a:r>
            <a:r>
              <a:rPr lang="en-US" sz="1500" dirty="0">
                <a:latin typeface="Arial" charset="0"/>
              </a:rPr>
              <a:t>-lock(A</a:t>
            </a:r>
            <a:r>
              <a:rPr lang="ja-JP" altLang="en-US" sz="1500" dirty="0">
                <a:latin typeface="Arial"/>
              </a:rPr>
              <a:t>’</a:t>
            </a:r>
            <a:r>
              <a:rPr lang="en-US" sz="1500" dirty="0">
                <a:latin typeface="Arial" charset="0"/>
              </a:rPr>
              <a:t>s relation</a:t>
            </a:r>
            <a:r>
              <a:rPr lang="en-US" sz="1500" dirty="0" smtClean="0">
                <a:latin typeface="Arial" charset="0"/>
              </a:rPr>
              <a:t>)</a:t>
            </a:r>
            <a:endParaRPr lang="en-US" sz="1500" dirty="0">
              <a:solidFill>
                <a:schemeClr val="accent1"/>
              </a:solidFill>
              <a:latin typeface="Arial" charset="0"/>
            </a:endParaRP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500" dirty="0" smtClean="0">
                <a:latin typeface="Arial" charset="0"/>
              </a:rPr>
              <a:t>						</a:t>
            </a:r>
            <a:r>
              <a:rPr lang="en-US" sz="1500" dirty="0" err="1" smtClean="0">
                <a:latin typeface="Arial" charset="0"/>
              </a:rPr>
              <a:t>X.lock</a:t>
            </a:r>
            <a:r>
              <a:rPr lang="en-US" sz="1500" dirty="0" smtClean="0">
                <a:latin typeface="Arial" charset="0"/>
              </a:rPr>
              <a:t>(B</a:t>
            </a:r>
            <a:r>
              <a:rPr lang="ja-JP" altLang="en-US" sz="1500" dirty="0" smtClean="0">
                <a:latin typeface="Arial"/>
              </a:rPr>
              <a:t>’</a:t>
            </a:r>
            <a:r>
              <a:rPr lang="en-US" sz="1500" dirty="0" smtClean="0">
                <a:latin typeface="Arial" charset="0"/>
              </a:rPr>
              <a:t>s </a:t>
            </a:r>
            <a:r>
              <a:rPr lang="en-US" sz="1500" dirty="0">
                <a:latin typeface="Arial" charset="0"/>
              </a:rPr>
              <a:t>relation)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500" dirty="0">
                <a:solidFill>
                  <a:schemeClr val="accent1"/>
                </a:solidFill>
                <a:latin typeface="Arial" charset="0"/>
              </a:rPr>
              <a:t>	  	 </a:t>
            </a:r>
            <a:r>
              <a:rPr lang="en-US" sz="1500" dirty="0" smtClean="0">
                <a:solidFill>
                  <a:schemeClr val="accent1"/>
                </a:solidFill>
                <a:latin typeface="Arial" charset="0"/>
              </a:rPr>
              <a:t>					 </a:t>
            </a:r>
            <a:r>
              <a:rPr lang="en-US" sz="1500" dirty="0">
                <a:solidFill>
                  <a:srgbClr val="0000CC"/>
                </a:solidFill>
                <a:latin typeface="Arial" charset="0"/>
              </a:rPr>
              <a:t>read</a:t>
            </a:r>
            <a:r>
              <a:rPr lang="en-US" sz="1500" dirty="0" smtClean="0">
                <a:solidFill>
                  <a:srgbClr val="0000CC"/>
                </a:solidFill>
                <a:latin typeface="Arial" charset="0"/>
              </a:rPr>
              <a:t>(B)</a:t>
            </a:r>
            <a:endParaRPr lang="en-US" sz="1500" dirty="0">
              <a:solidFill>
                <a:srgbClr val="0000CC"/>
              </a:solidFill>
              <a:latin typeface="Arial" charset="0"/>
            </a:endParaRP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500" dirty="0">
                <a:solidFill>
                  <a:srgbClr val="0000CC"/>
                </a:solidFill>
                <a:latin typeface="Arial" charset="0"/>
              </a:rPr>
              <a:t>	  	 </a:t>
            </a:r>
            <a:r>
              <a:rPr lang="en-US" sz="1500" dirty="0" smtClean="0">
                <a:solidFill>
                  <a:srgbClr val="0000CC"/>
                </a:solidFill>
                <a:latin typeface="Arial" charset="0"/>
              </a:rPr>
              <a:t>					 </a:t>
            </a:r>
            <a:r>
              <a:rPr lang="en-US" sz="1500" dirty="0">
                <a:solidFill>
                  <a:srgbClr val="0000CC"/>
                </a:solidFill>
                <a:latin typeface="Arial" charset="0"/>
              </a:rPr>
              <a:t>B</a:t>
            </a:r>
            <a:r>
              <a:rPr lang="en-US" sz="1500" dirty="0" smtClean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en-US" sz="1500" dirty="0">
                <a:solidFill>
                  <a:srgbClr val="0000CC"/>
                </a:solidFill>
                <a:latin typeface="Arial" charset="0"/>
              </a:rPr>
              <a:t>= </a:t>
            </a:r>
            <a:r>
              <a:rPr lang="en-US" sz="1500" dirty="0" smtClean="0">
                <a:solidFill>
                  <a:srgbClr val="0000CC"/>
                </a:solidFill>
                <a:latin typeface="Arial" charset="0"/>
              </a:rPr>
              <a:t>B </a:t>
            </a:r>
            <a:r>
              <a:rPr lang="en-US" sz="1500" dirty="0">
                <a:solidFill>
                  <a:srgbClr val="0000CC"/>
                </a:solidFill>
                <a:latin typeface="Arial" charset="0"/>
              </a:rPr>
              <a:t>* 2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500" dirty="0">
                <a:solidFill>
                  <a:srgbClr val="0000CC"/>
                </a:solidFill>
                <a:latin typeface="Arial" charset="0"/>
              </a:rPr>
              <a:t>	  	 </a:t>
            </a:r>
            <a:r>
              <a:rPr lang="en-US" sz="1500" dirty="0" smtClean="0">
                <a:solidFill>
                  <a:srgbClr val="0000CC"/>
                </a:solidFill>
                <a:latin typeface="Arial" charset="0"/>
              </a:rPr>
              <a:t>					 </a:t>
            </a:r>
            <a:r>
              <a:rPr lang="en-US" sz="1500" dirty="0">
                <a:solidFill>
                  <a:srgbClr val="0000CC"/>
                </a:solidFill>
                <a:latin typeface="Arial" charset="0"/>
              </a:rPr>
              <a:t>write</a:t>
            </a:r>
            <a:r>
              <a:rPr lang="en-US" sz="1500" dirty="0" smtClean="0">
                <a:solidFill>
                  <a:srgbClr val="0000CC"/>
                </a:solidFill>
                <a:latin typeface="Arial" charset="0"/>
              </a:rPr>
              <a:t>(B)</a:t>
            </a:r>
            <a:endParaRPr lang="en-US" sz="1500" dirty="0">
              <a:solidFill>
                <a:srgbClr val="0000CC"/>
              </a:solidFill>
              <a:latin typeface="Arial" charset="0"/>
            </a:endParaRPr>
          </a:p>
          <a:p>
            <a:pPr marL="1255713" indent="-1255713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500" dirty="0">
                <a:solidFill>
                  <a:schemeClr val="accent1"/>
                </a:solidFill>
                <a:latin typeface="Arial" charset="0"/>
              </a:rPr>
              <a:t>		</a:t>
            </a:r>
            <a:r>
              <a:rPr lang="en-US" sz="1500" dirty="0" smtClean="0">
                <a:solidFill>
                  <a:schemeClr val="accent1"/>
                </a:solidFill>
                <a:latin typeface="Arial" charset="0"/>
              </a:rPr>
              <a:t>				</a:t>
            </a:r>
            <a:r>
              <a:rPr lang="en-US" sz="1500" dirty="0" smtClean="0">
                <a:latin typeface="Arial" charset="0"/>
              </a:rPr>
              <a:t>X</a:t>
            </a:r>
            <a:r>
              <a:rPr lang="en-US" sz="1500" dirty="0">
                <a:latin typeface="Arial" charset="0"/>
              </a:rPr>
              <a:t>. release</a:t>
            </a:r>
            <a:r>
              <a:rPr lang="en-US" sz="1500" dirty="0" smtClean="0">
                <a:latin typeface="Arial" charset="0"/>
              </a:rPr>
              <a:t>-lock(B</a:t>
            </a:r>
            <a:r>
              <a:rPr lang="ja-JP" altLang="en-US" sz="1500" dirty="0" smtClean="0">
                <a:latin typeface="Arial"/>
              </a:rPr>
              <a:t>’</a:t>
            </a:r>
            <a:r>
              <a:rPr lang="en-US" sz="1500" dirty="0" smtClean="0">
                <a:latin typeface="Arial" charset="0"/>
              </a:rPr>
              <a:t>s </a:t>
            </a:r>
            <a:r>
              <a:rPr lang="en-US" sz="1500" dirty="0">
                <a:latin typeface="Arial" charset="0"/>
              </a:rPr>
              <a:t>relation)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endParaRPr lang="en-US" sz="1500" dirty="0" smtClean="0">
              <a:latin typeface="Arial" charset="0"/>
            </a:endParaRP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endParaRPr lang="en-US" sz="1500" dirty="0">
              <a:latin typeface="Arial" charset="0"/>
            </a:endParaRP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500" dirty="0" err="1" smtClean="0">
                <a:latin typeface="Arial" charset="0"/>
              </a:rPr>
              <a:t>X.lock</a:t>
            </a:r>
            <a:r>
              <a:rPr lang="en-US" sz="1500" dirty="0" smtClean="0">
                <a:latin typeface="Arial" charset="0"/>
              </a:rPr>
              <a:t>(B</a:t>
            </a:r>
            <a:r>
              <a:rPr lang="ja-JP" altLang="en-US" sz="1500" dirty="0" smtClean="0">
                <a:latin typeface="Arial"/>
              </a:rPr>
              <a:t>’</a:t>
            </a:r>
            <a:r>
              <a:rPr lang="en-US" sz="1500" dirty="0" smtClean="0">
                <a:latin typeface="Arial" charset="0"/>
              </a:rPr>
              <a:t>s </a:t>
            </a:r>
            <a:r>
              <a:rPr lang="en-US" sz="1500" dirty="0">
                <a:latin typeface="Arial" charset="0"/>
              </a:rPr>
              <a:t>relation)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500" dirty="0">
                <a:solidFill>
                  <a:schemeClr val="accent1"/>
                </a:solidFill>
                <a:latin typeface="Arial" charset="0"/>
              </a:rPr>
              <a:t>  </a:t>
            </a:r>
            <a:r>
              <a:rPr lang="en-US" sz="1500" dirty="0">
                <a:solidFill>
                  <a:srgbClr val="0000CC"/>
                </a:solidFill>
                <a:latin typeface="Arial" charset="0"/>
              </a:rPr>
              <a:t>read</a:t>
            </a:r>
            <a:r>
              <a:rPr lang="en-US" sz="1500" dirty="0" smtClean="0">
                <a:solidFill>
                  <a:srgbClr val="0000CC"/>
                </a:solidFill>
                <a:latin typeface="Arial" charset="0"/>
              </a:rPr>
              <a:t>(B)</a:t>
            </a:r>
            <a:endParaRPr lang="en-US" sz="1500" dirty="0">
              <a:solidFill>
                <a:srgbClr val="0000CC"/>
              </a:solidFill>
              <a:latin typeface="Arial" charset="0"/>
            </a:endParaRP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500" dirty="0">
                <a:solidFill>
                  <a:srgbClr val="0000CC"/>
                </a:solidFill>
                <a:latin typeface="Arial" charset="0"/>
              </a:rPr>
              <a:t>  B</a:t>
            </a:r>
            <a:r>
              <a:rPr lang="en-US" sz="1500" dirty="0" smtClean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en-US" sz="1500" dirty="0">
                <a:solidFill>
                  <a:srgbClr val="0000CC"/>
                </a:solidFill>
                <a:latin typeface="Arial" charset="0"/>
              </a:rPr>
              <a:t>= B</a:t>
            </a:r>
            <a:r>
              <a:rPr lang="en-US" sz="1500" dirty="0" smtClean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en-US" sz="1500" dirty="0">
                <a:solidFill>
                  <a:srgbClr val="0000CC"/>
                </a:solidFill>
                <a:latin typeface="Arial" charset="0"/>
              </a:rPr>
              <a:t>+ 1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500" dirty="0">
                <a:solidFill>
                  <a:srgbClr val="0000CC"/>
                </a:solidFill>
                <a:latin typeface="Arial" charset="0"/>
              </a:rPr>
              <a:t>  write</a:t>
            </a:r>
            <a:r>
              <a:rPr lang="en-US" sz="1500" dirty="0" smtClean="0">
                <a:solidFill>
                  <a:srgbClr val="0000CC"/>
                </a:solidFill>
                <a:latin typeface="Arial" charset="0"/>
              </a:rPr>
              <a:t>(B)</a:t>
            </a:r>
            <a:endParaRPr lang="en-US" sz="1500" dirty="0">
              <a:solidFill>
                <a:srgbClr val="0000CC"/>
              </a:solidFill>
              <a:latin typeface="Arial" charset="0"/>
            </a:endParaRP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500" dirty="0" err="1" smtClean="0">
                <a:latin typeface="Arial" charset="0"/>
              </a:rPr>
              <a:t>X.release</a:t>
            </a:r>
            <a:r>
              <a:rPr lang="en-US" sz="1500" dirty="0" smtClean="0">
                <a:latin typeface="Arial" charset="0"/>
              </a:rPr>
              <a:t>-lock(B</a:t>
            </a:r>
            <a:r>
              <a:rPr lang="ja-JP" altLang="en-US" sz="1500" dirty="0" smtClean="0">
                <a:latin typeface="Arial"/>
              </a:rPr>
              <a:t>’</a:t>
            </a:r>
            <a:r>
              <a:rPr lang="en-US" sz="1500" dirty="0" smtClean="0">
                <a:latin typeface="Arial" charset="0"/>
              </a:rPr>
              <a:t>s </a:t>
            </a:r>
            <a:r>
              <a:rPr lang="en-US" sz="1500" dirty="0">
                <a:latin typeface="Arial" charset="0"/>
              </a:rPr>
              <a:t>relation)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500" dirty="0">
                <a:solidFill>
                  <a:schemeClr val="accent1"/>
                </a:solidFill>
                <a:latin typeface="Arial" charset="0"/>
              </a:rPr>
              <a:t>		</a:t>
            </a:r>
            <a:r>
              <a:rPr lang="en-US" sz="1500" dirty="0" smtClean="0">
                <a:solidFill>
                  <a:schemeClr val="accent1"/>
                </a:solidFill>
                <a:latin typeface="Arial" charset="0"/>
              </a:rPr>
              <a:t>				</a:t>
            </a:r>
            <a:endParaRPr lang="en-US" sz="15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313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9174"/>
            <a:ext cx="8229600" cy="67362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Solution: 2 Phase Locking (2PL)</a:t>
            </a:r>
            <a:endParaRPr lang="en-US" dirty="0">
              <a:solidFill>
                <a:srgbClr val="00009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31333"/>
            <a:ext cx="8229600" cy="570653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Each transaction has two phases:</a:t>
            </a:r>
          </a:p>
          <a:p>
            <a:pPr lvl="1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Getting locks (growing)</a:t>
            </a:r>
          </a:p>
          <a:p>
            <a:pPr lvl="2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a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cquire lock of the required mode (S or X)</a:t>
            </a:r>
          </a:p>
          <a:p>
            <a:pPr lvl="2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c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an only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lock data items during this phase.</a:t>
            </a:r>
          </a:p>
          <a:p>
            <a:pPr lvl="3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may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also upgrade the locks (from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S-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lock to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X-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lock).</a:t>
            </a:r>
          </a:p>
          <a:p>
            <a:pPr lvl="2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read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/ write the locked data items. </a:t>
            </a:r>
          </a:p>
          <a:p>
            <a:pPr lvl="2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no release-lock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in this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phase</a:t>
            </a:r>
          </a:p>
          <a:p>
            <a:pPr lvl="1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Releasing locks (shrinking)</a:t>
            </a:r>
          </a:p>
          <a:p>
            <a:pPr lvl="2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can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only release locks on the data items.</a:t>
            </a:r>
          </a:p>
          <a:p>
            <a:pPr lvl="3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may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also downgrade the locks (from X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-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lock to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S-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lock).</a:t>
            </a:r>
          </a:p>
          <a:p>
            <a:pPr lvl="2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phase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starts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with the first release-lock.</a:t>
            </a:r>
          </a:p>
          <a:p>
            <a:pPr lvl="2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no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locking after the first release-lock.</a:t>
            </a:r>
          </a:p>
          <a:p>
            <a:pPr lvl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sz="2500" b="1" dirty="0" smtClean="0">
                <a:latin typeface="Times New Roman" charset="0"/>
                <a:ea typeface="ＭＳ Ｐゴシック" charset="0"/>
                <a:cs typeface="ＭＳ Ｐゴシック" charset="0"/>
              </a:rPr>
              <a:t>Rule:</a:t>
            </a:r>
            <a:r>
              <a:rPr lang="en-US" sz="2500" dirty="0" smtClean="0">
                <a:latin typeface="Times New Roman" charset="0"/>
                <a:ea typeface="ＭＳ Ｐゴシック" charset="0"/>
                <a:cs typeface="ＭＳ Ｐゴシック" charset="0"/>
              </a:rPr>
              <a:t> Transactions do not get </a:t>
            </a:r>
            <a:r>
              <a:rPr lang="en-US" sz="2500" dirty="0">
                <a:latin typeface="Times New Roman" charset="0"/>
                <a:ea typeface="ＭＳ Ｐゴシック" charset="0"/>
                <a:cs typeface="ＭＳ Ｐゴシック" charset="0"/>
              </a:rPr>
              <a:t>any new lock after </a:t>
            </a:r>
            <a:r>
              <a:rPr lang="en-US" sz="2500" dirty="0" smtClean="0">
                <a:latin typeface="Times New Roman" charset="0"/>
                <a:ea typeface="ＭＳ Ｐゴシック" charset="0"/>
                <a:cs typeface="ＭＳ Ｐゴシック" charset="0"/>
              </a:rPr>
              <a:t>giving </a:t>
            </a:r>
            <a:r>
              <a:rPr lang="en-US" sz="2500" dirty="0">
                <a:latin typeface="Times New Roman" charset="0"/>
                <a:ea typeface="ＭＳ Ｐゴシック" charset="0"/>
                <a:cs typeface="ＭＳ Ｐゴシック" charset="0"/>
              </a:rPr>
              <a:t>up </a:t>
            </a:r>
            <a:r>
              <a:rPr lang="en-US" sz="2500" dirty="0" smtClean="0">
                <a:latin typeface="Times New Roman" charset="0"/>
                <a:ea typeface="ＭＳ Ｐゴシック" charset="0"/>
                <a:cs typeface="ＭＳ Ｐゴシック" charset="0"/>
              </a:rPr>
              <a:t>one.</a:t>
            </a:r>
            <a:endParaRPr lang="en-US" sz="25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457200" lvl="1" indent="0">
              <a:buNone/>
            </a:pPr>
            <a:endParaRPr lang="en-US" dirty="0" smtClean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647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BE38A-8368-854E-8EE2-26FE264F2856}" type="slidenum">
              <a:rPr lang="en-US"/>
              <a:pPr/>
              <a:t>18</a:t>
            </a:fld>
            <a:endParaRPr lang="en-US"/>
          </a:p>
          <a:p>
            <a:endParaRPr lang="en-US"/>
          </a:p>
        </p:txBody>
      </p:sp>
      <p:sp>
        <p:nvSpPr>
          <p:cNvPr id="113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60000"/>
              </a:lnSpc>
            </a:pPr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Simple protocol =&gt; </a:t>
            </a:r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2PL protocol</a:t>
            </a:r>
          </a:p>
        </p:txBody>
      </p:sp>
      <p:sp>
        <p:nvSpPr>
          <p:cNvPr id="113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60000"/>
              </a:lnSpc>
            </a:pPr>
            <a:r>
              <a:rPr lang="en-US" sz="2600" dirty="0" smtClean="0">
                <a:latin typeface="Times New Roman"/>
                <a:cs typeface="Times New Roman"/>
              </a:rPr>
              <a:t>2PL </a:t>
            </a:r>
            <a:r>
              <a:rPr lang="en-US" sz="2600" dirty="0">
                <a:latin typeface="Times New Roman"/>
                <a:cs typeface="Times New Roman"/>
              </a:rPr>
              <a:t>--&gt; </a:t>
            </a:r>
            <a:r>
              <a:rPr lang="en-US" sz="2600" dirty="0" err="1">
                <a:latin typeface="Times New Roman"/>
                <a:cs typeface="Times New Roman"/>
              </a:rPr>
              <a:t>serializable</a:t>
            </a:r>
            <a:endParaRPr lang="en-US" sz="2600" dirty="0">
              <a:latin typeface="Times New Roman"/>
              <a:cs typeface="Times New Roman"/>
            </a:endParaRPr>
          </a:p>
        </p:txBody>
      </p:sp>
      <p:sp>
        <p:nvSpPr>
          <p:cNvPr id="1136644" name="Rectangle 4"/>
          <p:cNvSpPr>
            <a:spLocks noChangeArrowheads="1"/>
          </p:cNvSpPr>
          <p:nvPr/>
        </p:nvSpPr>
        <p:spPr bwMode="auto">
          <a:xfrm>
            <a:off x="628650" y="2770188"/>
            <a:ext cx="2914650" cy="3109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81320" dir="2319588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bIns="320040"/>
          <a:lstStyle/>
          <a:p>
            <a:pPr marL="1255713" indent="-1255713" algn="l">
              <a:spcBef>
                <a:spcPct val="45000"/>
              </a:spcBef>
              <a:buSzPct val="160000"/>
            </a:pPr>
            <a:r>
              <a:rPr lang="en-US" sz="1300" u="sng" dirty="0" err="1">
                <a:latin typeface="Arial" charset="0"/>
              </a:rPr>
              <a:t>Xact</a:t>
            </a:r>
            <a:r>
              <a:rPr lang="en-US" sz="1300" u="sng" dirty="0">
                <a:latin typeface="Arial" charset="0"/>
              </a:rPr>
              <a:t> T1</a:t>
            </a:r>
            <a:r>
              <a:rPr lang="en-US" sz="1300" dirty="0">
                <a:latin typeface="Arial" charset="0"/>
              </a:rPr>
              <a:t>		</a:t>
            </a:r>
            <a:r>
              <a:rPr lang="en-US" sz="1300" u="sng" dirty="0" err="1">
                <a:latin typeface="Arial" charset="0"/>
              </a:rPr>
              <a:t>Xact</a:t>
            </a:r>
            <a:r>
              <a:rPr lang="en-US" sz="1300" u="sng" dirty="0">
                <a:latin typeface="Arial" charset="0"/>
              </a:rPr>
              <a:t> T2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300" dirty="0" err="1">
                <a:latin typeface="Arial" charset="0"/>
              </a:rPr>
              <a:t>X.lock</a:t>
            </a:r>
            <a:r>
              <a:rPr lang="en-US" sz="1300" dirty="0">
                <a:latin typeface="Arial" charset="0"/>
              </a:rPr>
              <a:t>(A)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300" dirty="0">
                <a:solidFill>
                  <a:schemeClr val="accent1"/>
                </a:solidFill>
                <a:latin typeface="Arial" charset="0"/>
              </a:rPr>
              <a:t>  …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endParaRPr lang="en-US" sz="1300" dirty="0" smtClean="0">
              <a:latin typeface="Arial" charset="0"/>
            </a:endParaRP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300" dirty="0" err="1" smtClean="0">
                <a:latin typeface="Arial" charset="0"/>
              </a:rPr>
              <a:t>X.release</a:t>
            </a:r>
            <a:r>
              <a:rPr lang="en-US" sz="1300" dirty="0" smtClean="0">
                <a:latin typeface="Arial" charset="0"/>
              </a:rPr>
              <a:t>-lock(</a:t>
            </a:r>
            <a:r>
              <a:rPr lang="en-US" sz="1300" dirty="0">
                <a:latin typeface="Arial" charset="0"/>
              </a:rPr>
              <a:t>A)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300" dirty="0">
                <a:solidFill>
                  <a:schemeClr val="accent1"/>
                </a:solidFill>
                <a:latin typeface="Arial" charset="0"/>
              </a:rPr>
              <a:t>		</a:t>
            </a:r>
            <a:r>
              <a:rPr lang="en-US" sz="1300" dirty="0" err="1">
                <a:latin typeface="Arial" charset="0"/>
              </a:rPr>
              <a:t>X.lock</a:t>
            </a:r>
            <a:r>
              <a:rPr lang="en-US" sz="1300" dirty="0">
                <a:latin typeface="Arial" charset="0"/>
              </a:rPr>
              <a:t>(A)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300" dirty="0">
                <a:solidFill>
                  <a:schemeClr val="accent1"/>
                </a:solidFill>
                <a:latin typeface="Arial" charset="0"/>
              </a:rPr>
              <a:t>	  	  …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300" dirty="0">
                <a:solidFill>
                  <a:schemeClr val="accent1"/>
                </a:solidFill>
                <a:latin typeface="Arial" charset="0"/>
              </a:rPr>
              <a:t>	  	  		</a:t>
            </a:r>
            <a:r>
              <a:rPr lang="en-US" sz="1300" dirty="0" err="1" smtClean="0">
                <a:latin typeface="Arial" charset="0"/>
              </a:rPr>
              <a:t>X.release</a:t>
            </a:r>
            <a:r>
              <a:rPr lang="en-US" sz="1300" dirty="0" smtClean="0">
                <a:latin typeface="Arial" charset="0"/>
              </a:rPr>
              <a:t>-lock(</a:t>
            </a:r>
            <a:r>
              <a:rPr lang="en-US" sz="1300" dirty="0">
                <a:latin typeface="Arial" charset="0"/>
              </a:rPr>
              <a:t>A)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300" dirty="0">
                <a:solidFill>
                  <a:schemeClr val="accent1"/>
                </a:solidFill>
                <a:latin typeface="Arial" charset="0"/>
              </a:rPr>
              <a:t>		</a:t>
            </a:r>
            <a:r>
              <a:rPr lang="en-US" sz="1300" dirty="0" err="1">
                <a:latin typeface="Arial" charset="0"/>
              </a:rPr>
              <a:t>X.lock</a:t>
            </a:r>
            <a:r>
              <a:rPr lang="en-US" sz="1300" dirty="0">
                <a:latin typeface="Arial" charset="0"/>
              </a:rPr>
              <a:t>(B)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300" dirty="0">
                <a:solidFill>
                  <a:schemeClr val="accent1"/>
                </a:solidFill>
                <a:latin typeface="Arial" charset="0"/>
              </a:rPr>
              <a:t>	 	  …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300" dirty="0">
                <a:solidFill>
                  <a:schemeClr val="accent1"/>
                </a:solidFill>
                <a:latin typeface="Arial" charset="0"/>
              </a:rPr>
              <a:t> 	  	  		</a:t>
            </a:r>
            <a:r>
              <a:rPr lang="en-US" sz="1300" dirty="0" err="1" smtClean="0">
                <a:latin typeface="Arial" charset="0"/>
              </a:rPr>
              <a:t>X.release</a:t>
            </a:r>
            <a:r>
              <a:rPr lang="en-US" sz="1300" dirty="0" smtClean="0">
                <a:latin typeface="Arial" charset="0"/>
              </a:rPr>
              <a:t>-lock(</a:t>
            </a:r>
            <a:r>
              <a:rPr lang="en-US" sz="1300" dirty="0">
                <a:latin typeface="Arial" charset="0"/>
              </a:rPr>
              <a:t>B)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300" dirty="0" err="1">
                <a:latin typeface="Arial" charset="0"/>
              </a:rPr>
              <a:t>X.lock</a:t>
            </a:r>
            <a:r>
              <a:rPr lang="en-US" sz="1300" dirty="0">
                <a:latin typeface="Arial" charset="0"/>
              </a:rPr>
              <a:t>(B)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300" dirty="0">
                <a:solidFill>
                  <a:schemeClr val="accent1"/>
                </a:solidFill>
                <a:latin typeface="Arial" charset="0"/>
              </a:rPr>
              <a:t>  …</a:t>
            </a:r>
          </a:p>
          <a:p>
            <a:pPr marL="1255713" indent="-1255713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300" dirty="0" err="1" smtClean="0">
                <a:latin typeface="Arial" charset="0"/>
              </a:rPr>
              <a:t>X.release</a:t>
            </a:r>
            <a:r>
              <a:rPr lang="en-US" sz="1300" dirty="0">
                <a:latin typeface="Arial" charset="0"/>
              </a:rPr>
              <a:t>-lock(B)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endParaRPr lang="en-US" sz="1300" dirty="0">
              <a:latin typeface="Arial" charset="0"/>
            </a:endParaRPr>
          </a:p>
        </p:txBody>
      </p:sp>
      <p:sp>
        <p:nvSpPr>
          <p:cNvPr id="1136645" name="Rectangle 5"/>
          <p:cNvSpPr>
            <a:spLocks noChangeArrowheads="1"/>
          </p:cNvSpPr>
          <p:nvPr/>
        </p:nvSpPr>
        <p:spPr bwMode="auto">
          <a:xfrm>
            <a:off x="5006975" y="2706688"/>
            <a:ext cx="3073400" cy="3117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81320" dir="2319588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bIns="320040"/>
          <a:lstStyle/>
          <a:p>
            <a:pPr marL="1255713" indent="-1255713" algn="l">
              <a:spcBef>
                <a:spcPct val="45000"/>
              </a:spcBef>
              <a:buSzPct val="160000"/>
            </a:pPr>
            <a:r>
              <a:rPr lang="en-US" sz="1300" u="sng" dirty="0" err="1">
                <a:latin typeface="Arial" charset="0"/>
              </a:rPr>
              <a:t>Xact</a:t>
            </a:r>
            <a:r>
              <a:rPr lang="en-US" sz="1300" u="sng" dirty="0">
                <a:latin typeface="Arial" charset="0"/>
              </a:rPr>
              <a:t> T1</a:t>
            </a:r>
            <a:r>
              <a:rPr lang="en-US" sz="1300" dirty="0">
                <a:latin typeface="Arial" charset="0"/>
              </a:rPr>
              <a:t>		</a:t>
            </a:r>
            <a:r>
              <a:rPr lang="en-US" sz="1300" dirty="0" smtClean="0">
                <a:latin typeface="Arial" charset="0"/>
              </a:rPr>
              <a:t>	</a:t>
            </a:r>
            <a:r>
              <a:rPr lang="en-US" sz="1300" u="sng" dirty="0" err="1" smtClean="0">
                <a:latin typeface="Arial" charset="0"/>
              </a:rPr>
              <a:t>Xact</a:t>
            </a:r>
            <a:r>
              <a:rPr lang="en-US" sz="1300" u="sng" dirty="0" smtClean="0">
                <a:latin typeface="Arial" charset="0"/>
              </a:rPr>
              <a:t> </a:t>
            </a:r>
            <a:r>
              <a:rPr lang="en-US" sz="1300" u="sng" dirty="0">
                <a:latin typeface="Arial" charset="0"/>
              </a:rPr>
              <a:t>T2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300" dirty="0" err="1">
                <a:latin typeface="Arial" charset="0"/>
              </a:rPr>
              <a:t>S</a:t>
            </a:r>
            <a:r>
              <a:rPr lang="en-US" sz="1300" dirty="0" err="1" smtClean="0">
                <a:latin typeface="Arial" charset="0"/>
              </a:rPr>
              <a:t>.lock</a:t>
            </a:r>
            <a:r>
              <a:rPr lang="en-US" sz="1300" dirty="0">
                <a:latin typeface="Arial" charset="0"/>
              </a:rPr>
              <a:t>(A)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300" dirty="0">
                <a:solidFill>
                  <a:schemeClr val="accent1"/>
                </a:solidFill>
                <a:latin typeface="Arial" charset="0"/>
              </a:rPr>
              <a:t>  …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300" dirty="0" err="1">
                <a:solidFill>
                  <a:schemeClr val="accent2"/>
                </a:solidFill>
                <a:latin typeface="Arial" charset="0"/>
              </a:rPr>
              <a:t>S</a:t>
            </a:r>
            <a:r>
              <a:rPr lang="en-US" sz="1300" dirty="0" err="1" smtClean="0">
                <a:solidFill>
                  <a:schemeClr val="accent2"/>
                </a:solidFill>
                <a:latin typeface="Arial" charset="0"/>
              </a:rPr>
              <a:t>.lock</a:t>
            </a:r>
            <a:r>
              <a:rPr lang="en-US" sz="1300" dirty="0">
                <a:solidFill>
                  <a:schemeClr val="accent2"/>
                </a:solidFill>
                <a:latin typeface="Arial" charset="0"/>
              </a:rPr>
              <a:t>(B)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300" dirty="0" smtClean="0">
                <a:latin typeface="Arial" charset="0"/>
              </a:rPr>
              <a:t>   …</a:t>
            </a:r>
          </a:p>
          <a:p>
            <a:pPr marL="1255713" indent="-1255713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300" dirty="0" err="1" smtClean="0">
                <a:latin typeface="Arial" charset="0"/>
              </a:rPr>
              <a:t>X.release</a:t>
            </a:r>
            <a:r>
              <a:rPr lang="en-US" sz="1300" dirty="0">
                <a:latin typeface="Arial" charset="0"/>
              </a:rPr>
              <a:t>-lock(A)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300" dirty="0">
                <a:solidFill>
                  <a:schemeClr val="accent1"/>
                </a:solidFill>
                <a:latin typeface="Arial" charset="0"/>
              </a:rPr>
              <a:t>		</a:t>
            </a:r>
            <a:r>
              <a:rPr lang="en-US" sz="1300" dirty="0" smtClean="0">
                <a:solidFill>
                  <a:schemeClr val="accent1"/>
                </a:solidFill>
                <a:latin typeface="Arial" charset="0"/>
              </a:rPr>
              <a:t>	</a:t>
            </a:r>
            <a:r>
              <a:rPr lang="en-US" sz="1300" dirty="0" err="1" smtClean="0">
                <a:latin typeface="Arial" charset="0"/>
              </a:rPr>
              <a:t>X.lock</a:t>
            </a:r>
            <a:r>
              <a:rPr lang="en-US" sz="1300" dirty="0">
                <a:latin typeface="Arial" charset="0"/>
              </a:rPr>
              <a:t>(A)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300" dirty="0">
                <a:solidFill>
                  <a:schemeClr val="accent1"/>
                </a:solidFill>
                <a:latin typeface="Arial" charset="0"/>
              </a:rPr>
              <a:t>	  	 </a:t>
            </a:r>
            <a:r>
              <a:rPr lang="en-US" sz="1300" dirty="0" smtClean="0">
                <a:solidFill>
                  <a:schemeClr val="accent1"/>
                </a:solidFill>
                <a:latin typeface="Arial" charset="0"/>
              </a:rPr>
              <a:t>	 </a:t>
            </a:r>
            <a:r>
              <a:rPr lang="en-US" sz="1300" dirty="0">
                <a:solidFill>
                  <a:schemeClr val="accent1"/>
                </a:solidFill>
                <a:latin typeface="Arial" charset="0"/>
              </a:rPr>
              <a:t>…</a:t>
            </a:r>
            <a:endParaRPr lang="en-US" sz="1300" dirty="0">
              <a:latin typeface="Arial" charset="0"/>
            </a:endParaRP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300" dirty="0">
                <a:solidFill>
                  <a:schemeClr val="accent1"/>
                </a:solidFill>
                <a:latin typeface="Arial" charset="0"/>
              </a:rPr>
              <a:t>		</a:t>
            </a:r>
            <a:endParaRPr lang="en-US" sz="1300" dirty="0">
              <a:latin typeface="Arial" charset="0"/>
            </a:endParaRP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300" dirty="0">
                <a:solidFill>
                  <a:schemeClr val="accent1"/>
                </a:solidFill>
                <a:latin typeface="Arial" charset="0"/>
              </a:rPr>
              <a:t>  …</a:t>
            </a:r>
          </a:p>
          <a:p>
            <a:pPr marL="1255713" indent="-1255713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300" dirty="0" err="1" smtClean="0">
                <a:latin typeface="Arial" charset="0"/>
              </a:rPr>
              <a:t>X.release</a:t>
            </a:r>
            <a:r>
              <a:rPr lang="en-US" sz="1300" dirty="0">
                <a:latin typeface="Arial" charset="0"/>
              </a:rPr>
              <a:t>-lock(B)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300" dirty="0">
                <a:latin typeface="Arial" charset="0"/>
              </a:rPr>
              <a:t>	</a:t>
            </a:r>
            <a:r>
              <a:rPr lang="en-US" sz="1300" dirty="0" smtClean="0">
                <a:latin typeface="Arial" charset="0"/>
              </a:rPr>
              <a:t>	</a:t>
            </a:r>
            <a:r>
              <a:rPr lang="en-US" sz="1300" dirty="0">
                <a:latin typeface="Arial" charset="0"/>
              </a:rPr>
              <a:t>	</a:t>
            </a:r>
            <a:r>
              <a:rPr lang="en-US" sz="1300" dirty="0" err="1">
                <a:latin typeface="Arial" charset="0"/>
              </a:rPr>
              <a:t>X</a:t>
            </a:r>
            <a:r>
              <a:rPr lang="en-US" sz="1300" dirty="0" err="1" smtClean="0">
                <a:latin typeface="Arial" charset="0"/>
              </a:rPr>
              <a:t>.lock</a:t>
            </a:r>
            <a:r>
              <a:rPr lang="en-US" sz="1300" dirty="0">
                <a:latin typeface="Arial" charset="0"/>
              </a:rPr>
              <a:t>(B)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300" dirty="0">
                <a:solidFill>
                  <a:schemeClr val="accent1"/>
                </a:solidFill>
                <a:latin typeface="Arial" charset="0"/>
              </a:rPr>
              <a:t>	 	  </a:t>
            </a:r>
            <a:r>
              <a:rPr lang="en-US" sz="1300" dirty="0" smtClean="0">
                <a:solidFill>
                  <a:schemeClr val="accent1"/>
                </a:solidFill>
                <a:latin typeface="Arial" charset="0"/>
              </a:rPr>
              <a:t>	…</a:t>
            </a:r>
            <a:endParaRPr lang="en-US" sz="1300" dirty="0">
              <a:solidFill>
                <a:schemeClr val="accent1"/>
              </a:solidFill>
              <a:latin typeface="Arial" charset="0"/>
            </a:endParaRPr>
          </a:p>
          <a:p>
            <a:pPr marL="1255713" indent="-1255713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300" dirty="0">
                <a:solidFill>
                  <a:schemeClr val="accent1"/>
                </a:solidFill>
                <a:latin typeface="Arial" charset="0"/>
              </a:rPr>
              <a:t> 	 </a:t>
            </a:r>
            <a:r>
              <a:rPr lang="en-US" sz="1300" dirty="0" smtClean="0">
                <a:solidFill>
                  <a:schemeClr val="accent1"/>
                </a:solidFill>
                <a:latin typeface="Arial" charset="0"/>
              </a:rPr>
              <a:t>	    </a:t>
            </a:r>
            <a:r>
              <a:rPr lang="en-US" sz="1300" dirty="0" smtClean="0">
                <a:latin typeface="Arial" charset="0"/>
              </a:rPr>
              <a:t>X</a:t>
            </a:r>
            <a:r>
              <a:rPr lang="en-US" sz="1300" dirty="0">
                <a:latin typeface="Arial" charset="0"/>
              </a:rPr>
              <a:t>. release-lock(A) </a:t>
            </a:r>
          </a:p>
          <a:p>
            <a:pPr marL="1255713" indent="-1255713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300" dirty="0">
                <a:latin typeface="Arial" charset="0"/>
              </a:rPr>
              <a:t>		</a:t>
            </a:r>
            <a:r>
              <a:rPr lang="en-US" sz="1300" dirty="0" smtClean="0">
                <a:latin typeface="Arial" charset="0"/>
              </a:rPr>
              <a:t>    X</a:t>
            </a:r>
            <a:r>
              <a:rPr lang="en-US" sz="1300" dirty="0">
                <a:latin typeface="Arial" charset="0"/>
              </a:rPr>
              <a:t>. release-lock(B)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endParaRPr lang="en-US" sz="1300" dirty="0">
              <a:latin typeface="Arial" charset="0"/>
            </a:endParaRPr>
          </a:p>
        </p:txBody>
      </p:sp>
      <p:sp>
        <p:nvSpPr>
          <p:cNvPr id="1136646" name="Line 6"/>
          <p:cNvSpPr>
            <a:spLocks noChangeShapeType="1"/>
          </p:cNvSpPr>
          <p:nvPr/>
        </p:nvSpPr>
        <p:spPr bwMode="auto">
          <a:xfrm>
            <a:off x="5842000" y="3063875"/>
            <a:ext cx="1111250" cy="65246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647" name="Freeform 7"/>
          <p:cNvSpPr>
            <a:spLocks/>
          </p:cNvSpPr>
          <p:nvPr/>
        </p:nvSpPr>
        <p:spPr bwMode="auto">
          <a:xfrm>
            <a:off x="6076952" y="3349625"/>
            <a:ext cx="987424" cy="1166813"/>
          </a:xfrm>
          <a:custGeom>
            <a:avLst/>
            <a:gdLst>
              <a:gd name="T0" fmla="*/ 0 w 647"/>
              <a:gd name="T1" fmla="*/ 28 h 877"/>
              <a:gd name="T2" fmla="*/ 196 w 647"/>
              <a:gd name="T3" fmla="*/ 141 h 877"/>
              <a:gd name="T4" fmla="*/ 647 w 647"/>
              <a:gd name="T5" fmla="*/ 877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7" h="877">
                <a:moveTo>
                  <a:pt x="0" y="28"/>
                </a:moveTo>
                <a:cubicBezTo>
                  <a:pt x="44" y="14"/>
                  <a:pt x="88" y="0"/>
                  <a:pt x="196" y="141"/>
                </a:cubicBezTo>
                <a:cubicBezTo>
                  <a:pt x="304" y="282"/>
                  <a:pt x="475" y="579"/>
                  <a:pt x="647" y="877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648" name="Line 8"/>
          <p:cNvSpPr>
            <a:spLocks noChangeShapeType="1"/>
          </p:cNvSpPr>
          <p:nvPr/>
        </p:nvSpPr>
        <p:spPr bwMode="auto">
          <a:xfrm>
            <a:off x="1352551" y="3203576"/>
            <a:ext cx="822324" cy="4254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649" name="Line 9"/>
          <p:cNvSpPr>
            <a:spLocks noChangeShapeType="1"/>
          </p:cNvSpPr>
          <p:nvPr/>
        </p:nvSpPr>
        <p:spPr bwMode="auto">
          <a:xfrm flipH="1">
            <a:off x="1489074" y="4468813"/>
            <a:ext cx="606425" cy="4889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650" name="AutoShape 10"/>
          <p:cNvSpPr>
            <a:spLocks noChangeArrowheads="1"/>
          </p:cNvSpPr>
          <p:nvPr/>
        </p:nvSpPr>
        <p:spPr bwMode="auto">
          <a:xfrm>
            <a:off x="3733800" y="3897313"/>
            <a:ext cx="1131888" cy="706437"/>
          </a:xfrm>
          <a:prstGeom prst="rightArrow">
            <a:avLst>
              <a:gd name="adj1" fmla="val 50000"/>
              <a:gd name="adj2" fmla="val 40056"/>
            </a:avLst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08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9174"/>
            <a:ext cx="8229600" cy="67362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Why 2PL schedule is </a:t>
            </a:r>
            <a:r>
              <a:rPr lang="en-US" dirty="0" err="1" smtClean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serializable</a:t>
            </a:r>
            <a:r>
              <a:rPr lang="en-US" dirty="0" smtClean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?</a:t>
            </a:r>
            <a:endParaRPr lang="en-US" dirty="0">
              <a:solidFill>
                <a:srgbClr val="00009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31333"/>
            <a:ext cx="8229600" cy="570653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Locks of conflicting operations not compatible.</a:t>
            </a:r>
          </a:p>
          <a:p>
            <a:r>
              <a:rPr lang="en-US" sz="2700" dirty="0">
                <a:latin typeface="Times New Roman" charset="0"/>
                <a:ea typeface="ＭＳ Ｐゴシック" charset="0"/>
                <a:cs typeface="ＭＳ Ｐゴシック" charset="0"/>
              </a:rPr>
              <a:t>2PL does not allow the swap of conflicting operations</a:t>
            </a:r>
            <a:r>
              <a:rPr lang="en-US" sz="2700" dirty="0" smtClean="0">
                <a:latin typeface="Times New Roman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serial order between conflicting operations</a:t>
            </a:r>
          </a:p>
          <a:p>
            <a:pPr lvl="1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all conflicting operations of T1 before T2.</a:t>
            </a:r>
          </a:p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Possible to swap non-conflicting operations.</a:t>
            </a:r>
          </a:p>
          <a:p>
            <a:pPr lvl="1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concurrency</a:t>
            </a:r>
          </a:p>
          <a:p>
            <a:pPr marL="457200" lvl="1" indent="0">
              <a:buNone/>
            </a:pPr>
            <a:endParaRPr lang="en-US" dirty="0" smtClean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013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Motivatin</a:t>
            </a:r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g example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3628"/>
            <a:ext cx="8913080" cy="5449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/>
                <a:cs typeface="Times New Roman"/>
              </a:rPr>
              <a:t>Flight (</a:t>
            </a:r>
            <a:r>
              <a:rPr lang="en-US" sz="2800" dirty="0" err="1">
                <a:latin typeface="Times New Roman"/>
                <a:cs typeface="Times New Roman"/>
              </a:rPr>
              <a:t>fltNo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dirty="0" err="1">
                <a:latin typeface="Times New Roman"/>
                <a:cs typeface="Times New Roman"/>
              </a:rPr>
              <a:t>fltDate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dirty="0" err="1">
                <a:latin typeface="Times New Roman"/>
                <a:cs typeface="Times New Roman"/>
              </a:rPr>
              <a:t>seatNo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dirty="0" err="1">
                <a:latin typeface="Times New Roman"/>
                <a:cs typeface="Times New Roman"/>
              </a:rPr>
              <a:t>seatStatus</a:t>
            </a:r>
            <a:r>
              <a:rPr lang="en-US" sz="2800" dirty="0">
                <a:latin typeface="Times New Roman"/>
                <a:cs typeface="Times New Roman"/>
              </a:rPr>
              <a:t>)</a:t>
            </a:r>
          </a:p>
          <a:p>
            <a:pPr marL="0" indent="0">
              <a:buNone/>
            </a:pPr>
            <a:endParaRPr lang="en-US" sz="280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/>
                <a:cs typeface="Times New Roman"/>
              </a:rPr>
              <a:t>DB</a:t>
            </a:r>
            <a:r>
              <a:rPr lang="en-US" sz="2800" dirty="0" smtClean="0">
                <a:latin typeface="Times New Roman"/>
                <a:cs typeface="Times New Roman"/>
              </a:rPr>
              <a:t>: seats 22A and 22B are available.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/>
                <a:cs typeface="Times New Roman"/>
              </a:rPr>
              <a:t>John checks for availability and gets seat 22A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/>
                <a:cs typeface="Times New Roman"/>
              </a:rPr>
              <a:t>John books seat 22A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/>
                <a:cs typeface="Times New Roman"/>
              </a:rPr>
              <a:t>Mary checks for availability </a:t>
            </a:r>
            <a:r>
              <a:rPr lang="en-US" sz="2400" dirty="0" smtClean="0">
                <a:latin typeface="Times New Roman"/>
                <a:cs typeface="Times New Roman"/>
              </a:rPr>
              <a:t>and </a:t>
            </a:r>
            <a:r>
              <a:rPr lang="en-US" sz="2400" dirty="0">
                <a:latin typeface="Times New Roman"/>
                <a:cs typeface="Times New Roman"/>
              </a:rPr>
              <a:t>gets seat </a:t>
            </a:r>
            <a:r>
              <a:rPr lang="en-US" sz="2400" dirty="0" smtClean="0">
                <a:latin typeface="Times New Roman"/>
                <a:cs typeface="Times New Roman"/>
              </a:rPr>
              <a:t>22B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/>
                <a:cs typeface="Times New Roman"/>
              </a:rPr>
              <a:t>Mary books seat 22B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800" dirty="0">
                <a:latin typeface="Times New Roman"/>
                <a:cs typeface="Times New Roman"/>
              </a:rPr>
              <a:t>DB: </a:t>
            </a:r>
            <a:r>
              <a:rPr lang="en-US" sz="2800" dirty="0" smtClean="0">
                <a:latin typeface="Times New Roman"/>
                <a:cs typeface="Times New Roman"/>
              </a:rPr>
              <a:t>seats </a:t>
            </a:r>
            <a:r>
              <a:rPr lang="en-US" sz="2800" dirty="0">
                <a:latin typeface="Times New Roman"/>
                <a:cs typeface="Times New Roman"/>
              </a:rPr>
              <a:t>22A and 22B are </a:t>
            </a:r>
            <a:r>
              <a:rPr lang="en-US" sz="2800" dirty="0" smtClean="0">
                <a:latin typeface="Times New Roman"/>
                <a:cs typeface="Times New Roman"/>
              </a:rPr>
              <a:t>reserved.</a:t>
            </a:r>
            <a:endParaRPr lang="en-US" sz="2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94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49EED-DECE-884D-B95F-0B0DC6B9D60F}" type="slidenum">
              <a:rPr lang="en-US"/>
              <a:pPr/>
              <a:t>20</a:t>
            </a:fld>
            <a:endParaRPr lang="en-US"/>
          </a:p>
          <a:p>
            <a:endParaRPr lang="en-US"/>
          </a:p>
        </p:txBody>
      </p:sp>
      <p:sp>
        <p:nvSpPr>
          <p:cNvPr id="113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Simple Protocol: Granularity?</a:t>
            </a:r>
          </a:p>
        </p:txBody>
      </p:sp>
      <p:sp>
        <p:nvSpPr>
          <p:cNvPr id="113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/>
                <a:cs typeface="Times New Roman"/>
              </a:rPr>
              <a:t>Unit of locking: How to increase concurrency?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coarse units? fine units?</a:t>
            </a:r>
          </a:p>
          <a:p>
            <a:r>
              <a:rPr lang="en-US" dirty="0">
                <a:latin typeface="Times New Roman"/>
                <a:cs typeface="Times New Roman"/>
              </a:rPr>
              <a:t>Granularity: 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concurrence vs. overhead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hierarchical lockable units: </a:t>
            </a:r>
          </a:p>
          <a:p>
            <a:pPr lvl="2"/>
            <a:r>
              <a:rPr lang="en-US" dirty="0">
                <a:latin typeface="Times New Roman"/>
                <a:cs typeface="Times New Roman"/>
              </a:rPr>
              <a:t>DB, </a:t>
            </a:r>
            <a:r>
              <a:rPr lang="en-US" dirty="0" smtClean="0">
                <a:latin typeface="Times New Roman"/>
                <a:cs typeface="Times New Roman"/>
              </a:rPr>
              <a:t>files</a:t>
            </a:r>
            <a:r>
              <a:rPr lang="en-US" dirty="0">
                <a:latin typeface="Times New Roman"/>
                <a:cs typeface="Times New Roman"/>
              </a:rPr>
              <a:t>, pages, tuples, attributes</a:t>
            </a:r>
          </a:p>
          <a:p>
            <a:r>
              <a:rPr lang="en-US" dirty="0">
                <a:latin typeface="Times New Roman"/>
                <a:cs typeface="Times New Roman"/>
              </a:rPr>
              <a:t>Correctness problem: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T1 </a:t>
            </a:r>
            <a:r>
              <a:rPr lang="en-US" dirty="0" err="1">
                <a:latin typeface="Times New Roman"/>
                <a:cs typeface="Times New Roman"/>
              </a:rPr>
              <a:t>S.locks</a:t>
            </a:r>
            <a:r>
              <a:rPr lang="en-US" dirty="0">
                <a:latin typeface="Times New Roman"/>
                <a:cs typeface="Times New Roman"/>
              </a:rPr>
              <a:t> a tuple, T2 </a:t>
            </a:r>
            <a:r>
              <a:rPr lang="en-US" dirty="0" err="1">
                <a:latin typeface="Times New Roman"/>
                <a:cs typeface="Times New Roman"/>
              </a:rPr>
              <a:t>X.locks</a:t>
            </a:r>
            <a:r>
              <a:rPr lang="en-US" dirty="0">
                <a:latin typeface="Times New Roman"/>
                <a:cs typeface="Times New Roman"/>
              </a:rPr>
              <a:t> the file?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solution?</a:t>
            </a:r>
          </a:p>
        </p:txBody>
      </p:sp>
    </p:spTree>
    <p:extLst>
      <p:ext uri="{BB962C8B-B14F-4D97-AF65-F5344CB8AC3E}">
        <p14:creationId xmlns:p14="http://schemas.microsoft.com/office/powerpoint/2010/main" val="967348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C1F5A-12A7-D445-B9CE-49E9D07D5CB4}" type="slidenum">
              <a:rPr lang="en-US"/>
              <a:pPr/>
              <a:t>21</a:t>
            </a:fld>
            <a:endParaRPr lang="en-US"/>
          </a:p>
          <a:p>
            <a:endParaRPr lang="en-US"/>
          </a:p>
        </p:txBody>
      </p:sp>
      <p:sp>
        <p:nvSpPr>
          <p:cNvPr id="113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Granularity Locking</a:t>
            </a:r>
          </a:p>
        </p:txBody>
      </p:sp>
      <p:sp>
        <p:nvSpPr>
          <p:cNvPr id="113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Database: as hierarchy of lockable units</a:t>
            </a:r>
          </a:p>
          <a:p>
            <a:r>
              <a:rPr lang="en-US" dirty="0">
                <a:latin typeface="Times New Roman"/>
                <a:cs typeface="Times New Roman"/>
              </a:rPr>
              <a:t>Locking: to lock a unit,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first lock all containing units with </a:t>
            </a:r>
            <a:r>
              <a:rPr lang="ja-JP" altLang="en-US" dirty="0">
                <a:latin typeface="Times New Roman"/>
                <a:cs typeface="Times New Roman"/>
              </a:rPr>
              <a:t>“</a:t>
            </a:r>
            <a:r>
              <a:rPr lang="en-US" dirty="0">
                <a:latin typeface="Times New Roman"/>
                <a:cs typeface="Times New Roman"/>
              </a:rPr>
              <a:t>intension</a:t>
            </a:r>
            <a:r>
              <a:rPr lang="ja-JP" altLang="en-US" dirty="0">
                <a:latin typeface="Times New Roman"/>
                <a:cs typeface="Times New Roman"/>
              </a:rPr>
              <a:t>”</a:t>
            </a:r>
            <a:endParaRPr lang="en-US" dirty="0">
              <a:latin typeface="Times New Roman"/>
              <a:cs typeface="Times New Roman"/>
            </a:endParaRPr>
          </a:p>
          <a:p>
            <a:pPr lvl="2"/>
            <a:r>
              <a:rPr lang="en-US" dirty="0">
                <a:latin typeface="Times New Roman"/>
                <a:cs typeface="Times New Roman"/>
              </a:rPr>
              <a:t>why?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intension locks: IS, IX, SIX (intension to upgrade)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why not just </a:t>
            </a:r>
            <a:r>
              <a:rPr lang="ja-JP" altLang="en-US" dirty="0">
                <a:latin typeface="Times New Roman"/>
                <a:cs typeface="Times New Roman"/>
              </a:rPr>
              <a:t>“</a:t>
            </a:r>
            <a:r>
              <a:rPr lang="en-US" dirty="0">
                <a:latin typeface="Times New Roman"/>
                <a:cs typeface="Times New Roman"/>
              </a:rPr>
              <a:t>I</a:t>
            </a:r>
            <a:r>
              <a:rPr lang="ja-JP" altLang="en-US" dirty="0">
                <a:latin typeface="Times New Roman"/>
                <a:cs typeface="Times New Roman"/>
              </a:rPr>
              <a:t>”</a:t>
            </a:r>
            <a:r>
              <a:rPr lang="en-US" dirty="0">
                <a:latin typeface="Times New Roman"/>
                <a:cs typeface="Times New Roman"/>
              </a:rPr>
              <a:t> ?</a:t>
            </a:r>
          </a:p>
          <a:p>
            <a:r>
              <a:rPr lang="en-US" dirty="0">
                <a:latin typeface="Times New Roman"/>
                <a:cs typeface="Times New Roman"/>
              </a:rPr>
              <a:t>Unlocking: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release all relevant locks at once, or leaf to root</a:t>
            </a:r>
          </a:p>
        </p:txBody>
      </p:sp>
    </p:spTree>
    <p:extLst>
      <p:ext uri="{BB962C8B-B14F-4D97-AF65-F5344CB8AC3E}">
        <p14:creationId xmlns:p14="http://schemas.microsoft.com/office/powerpoint/2010/main" val="1004360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3DB3B-053B-6E45-8390-2696BFF7AD32}" type="slidenum">
              <a:rPr lang="en-US"/>
              <a:pPr/>
              <a:t>22</a:t>
            </a:fld>
            <a:endParaRPr lang="en-US"/>
          </a:p>
          <a:p>
            <a:endParaRPr lang="en-US"/>
          </a:p>
        </p:txBody>
      </p:sp>
      <p:sp>
        <p:nvSpPr>
          <p:cNvPr id="114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Lock </a:t>
            </a:r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Compatibility </a:t>
            </a:r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Table</a:t>
            </a:r>
          </a:p>
        </p:txBody>
      </p:sp>
      <p:grpSp>
        <p:nvGrpSpPr>
          <p:cNvPr id="1143811" name="Group 3"/>
          <p:cNvGrpSpPr>
            <a:grpSpLocks/>
          </p:cNvGrpSpPr>
          <p:nvPr/>
        </p:nvGrpSpPr>
        <p:grpSpPr bwMode="auto">
          <a:xfrm>
            <a:off x="6553200" y="1552575"/>
            <a:ext cx="2133600" cy="4038600"/>
            <a:chOff x="2208" y="1440"/>
            <a:chExt cx="1344" cy="2544"/>
          </a:xfrm>
        </p:grpSpPr>
        <p:sp>
          <p:nvSpPr>
            <p:cNvPr id="1143812" name="Text Box 4"/>
            <p:cNvSpPr txBox="1">
              <a:spLocks noChangeArrowheads="1"/>
            </p:cNvSpPr>
            <p:nvPr/>
          </p:nvSpPr>
          <p:spPr bwMode="auto">
            <a:xfrm>
              <a:off x="2640" y="1440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latinLnBrk="1" hangingPunct="1">
                <a:spcBef>
                  <a:spcPct val="50000"/>
                </a:spcBef>
              </a:pPr>
              <a:r>
                <a:rPr kumimoji="1" lang="en-US" altLang="ko-KR">
                  <a:latin typeface="Times New Roman" charset="0"/>
                  <a:ea typeface="굴림" charset="0"/>
                  <a:cs typeface="굴림" charset="0"/>
                </a:rPr>
                <a:t>  X</a:t>
              </a:r>
            </a:p>
          </p:txBody>
        </p:sp>
        <p:sp>
          <p:nvSpPr>
            <p:cNvPr id="1143813" name="Text Box 5"/>
            <p:cNvSpPr txBox="1">
              <a:spLocks noChangeArrowheads="1"/>
            </p:cNvSpPr>
            <p:nvPr/>
          </p:nvSpPr>
          <p:spPr bwMode="auto">
            <a:xfrm>
              <a:off x="2640" y="2016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latinLnBrk="1" hangingPunct="1">
                <a:spcBef>
                  <a:spcPct val="50000"/>
                </a:spcBef>
              </a:pPr>
              <a:r>
                <a:rPr kumimoji="1" lang="en-US" altLang="ko-KR">
                  <a:latin typeface="Times New Roman" charset="0"/>
                  <a:ea typeface="굴림" charset="0"/>
                  <a:cs typeface="굴림" charset="0"/>
                </a:rPr>
                <a:t> SIX</a:t>
              </a:r>
            </a:p>
          </p:txBody>
        </p:sp>
        <p:sp>
          <p:nvSpPr>
            <p:cNvPr id="1143814" name="Text Box 6"/>
            <p:cNvSpPr txBox="1">
              <a:spLocks noChangeArrowheads="1"/>
            </p:cNvSpPr>
            <p:nvPr/>
          </p:nvSpPr>
          <p:spPr bwMode="auto">
            <a:xfrm>
              <a:off x="3072" y="2544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latinLnBrk="1" hangingPunct="1">
                <a:spcBef>
                  <a:spcPct val="50000"/>
                </a:spcBef>
              </a:pPr>
              <a:r>
                <a:rPr kumimoji="1" lang="en-US" altLang="ko-KR">
                  <a:latin typeface="Times New Roman" charset="0"/>
                  <a:ea typeface="굴림" charset="0"/>
                  <a:cs typeface="굴림" charset="0"/>
                </a:rPr>
                <a:t>  IX</a:t>
              </a:r>
            </a:p>
          </p:txBody>
        </p:sp>
        <p:sp>
          <p:nvSpPr>
            <p:cNvPr id="1143815" name="Text Box 7"/>
            <p:cNvSpPr txBox="1">
              <a:spLocks noChangeArrowheads="1"/>
            </p:cNvSpPr>
            <p:nvPr/>
          </p:nvSpPr>
          <p:spPr bwMode="auto">
            <a:xfrm>
              <a:off x="2208" y="2544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latinLnBrk="1" hangingPunct="1">
                <a:spcBef>
                  <a:spcPct val="50000"/>
                </a:spcBef>
              </a:pPr>
              <a:r>
                <a:rPr kumimoji="1" lang="en-US" altLang="ko-KR">
                  <a:latin typeface="Times New Roman" charset="0"/>
                  <a:ea typeface="굴림" charset="0"/>
                  <a:cs typeface="굴림" charset="0"/>
                </a:rPr>
                <a:t>   S</a:t>
              </a:r>
            </a:p>
          </p:txBody>
        </p:sp>
        <p:sp>
          <p:nvSpPr>
            <p:cNvPr id="1143816" name="Text Box 8"/>
            <p:cNvSpPr txBox="1">
              <a:spLocks noChangeArrowheads="1"/>
            </p:cNvSpPr>
            <p:nvPr/>
          </p:nvSpPr>
          <p:spPr bwMode="auto">
            <a:xfrm>
              <a:off x="2640" y="3120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latinLnBrk="1" hangingPunct="1">
                <a:spcBef>
                  <a:spcPct val="50000"/>
                </a:spcBef>
              </a:pPr>
              <a:r>
                <a:rPr kumimoji="1" lang="en-US" altLang="ko-KR">
                  <a:latin typeface="Times New Roman" charset="0"/>
                  <a:ea typeface="굴림" charset="0"/>
                  <a:cs typeface="굴림" charset="0"/>
                </a:rPr>
                <a:t>  IS</a:t>
              </a:r>
            </a:p>
          </p:txBody>
        </p:sp>
        <p:sp>
          <p:nvSpPr>
            <p:cNvPr id="1143817" name="Text Box 9"/>
            <p:cNvSpPr txBox="1">
              <a:spLocks noChangeArrowheads="1"/>
            </p:cNvSpPr>
            <p:nvPr/>
          </p:nvSpPr>
          <p:spPr bwMode="auto">
            <a:xfrm>
              <a:off x="2640" y="3696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latinLnBrk="1" hangingPunct="1">
                <a:spcBef>
                  <a:spcPct val="50000"/>
                </a:spcBef>
              </a:pPr>
              <a:r>
                <a:rPr kumimoji="1" lang="en-US" altLang="ko-KR">
                  <a:latin typeface="Times New Roman" charset="0"/>
                  <a:ea typeface="굴림" charset="0"/>
                  <a:cs typeface="굴림" charset="0"/>
                </a:rPr>
                <a:t> NL</a:t>
              </a:r>
            </a:p>
          </p:txBody>
        </p:sp>
        <p:cxnSp>
          <p:nvCxnSpPr>
            <p:cNvPr id="1143818" name="AutoShape 10"/>
            <p:cNvCxnSpPr>
              <a:cxnSpLocks noChangeShapeType="1"/>
              <a:stCxn id="1143813" idx="2"/>
              <a:endCxn id="1143815" idx="0"/>
            </p:cNvCxnSpPr>
            <p:nvPr/>
          </p:nvCxnSpPr>
          <p:spPr bwMode="auto">
            <a:xfrm rot="5400000">
              <a:off x="2544" y="2208"/>
              <a:ext cx="240" cy="43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43819" name="AutoShape 11"/>
            <p:cNvCxnSpPr>
              <a:cxnSpLocks noChangeShapeType="1"/>
              <a:stCxn id="1143813" idx="2"/>
              <a:endCxn id="1143814" idx="0"/>
            </p:cNvCxnSpPr>
            <p:nvPr/>
          </p:nvCxnSpPr>
          <p:spPr bwMode="auto">
            <a:xfrm rot="16200000" flipH="1">
              <a:off x="2976" y="2208"/>
              <a:ext cx="240" cy="43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43820" name="AutoShape 12"/>
            <p:cNvCxnSpPr>
              <a:cxnSpLocks noChangeShapeType="1"/>
              <a:stCxn id="1143815" idx="2"/>
              <a:endCxn id="1143816" idx="0"/>
            </p:cNvCxnSpPr>
            <p:nvPr/>
          </p:nvCxnSpPr>
          <p:spPr bwMode="auto">
            <a:xfrm rot="16200000" flipH="1">
              <a:off x="2520" y="2760"/>
              <a:ext cx="288" cy="432"/>
            </a:xfrm>
            <a:prstGeom prst="bentConnector3">
              <a:avLst>
                <a:gd name="adj1" fmla="val 3541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43821" name="AutoShape 13"/>
            <p:cNvCxnSpPr>
              <a:cxnSpLocks noChangeShapeType="1"/>
              <a:stCxn id="1143814" idx="2"/>
              <a:endCxn id="1143816" idx="0"/>
            </p:cNvCxnSpPr>
            <p:nvPr/>
          </p:nvCxnSpPr>
          <p:spPr bwMode="auto">
            <a:xfrm rot="5400000">
              <a:off x="2952" y="2760"/>
              <a:ext cx="288" cy="432"/>
            </a:xfrm>
            <a:prstGeom prst="bentConnector3">
              <a:avLst>
                <a:gd name="adj1" fmla="val 3541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43822" name="AutoShape 14"/>
            <p:cNvCxnSpPr>
              <a:cxnSpLocks noChangeShapeType="1"/>
              <a:stCxn id="1143816" idx="2"/>
              <a:endCxn id="1143817" idx="0"/>
            </p:cNvCxnSpPr>
            <p:nvPr/>
          </p:nvCxnSpPr>
          <p:spPr bwMode="auto">
            <a:xfrm rot="5400000">
              <a:off x="2736" y="3552"/>
              <a:ext cx="28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43823" name="AutoShape 15"/>
            <p:cNvCxnSpPr>
              <a:cxnSpLocks noChangeShapeType="1"/>
              <a:stCxn id="1143812" idx="2"/>
              <a:endCxn id="1143813" idx="0"/>
            </p:cNvCxnSpPr>
            <p:nvPr/>
          </p:nvCxnSpPr>
          <p:spPr bwMode="auto">
            <a:xfrm rot="5400000">
              <a:off x="2736" y="1872"/>
              <a:ext cx="28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143824" name="Object 16"/>
          <p:cNvGraphicFramePr>
            <a:graphicFrameLocks noChangeAspect="1"/>
          </p:cNvGraphicFramePr>
          <p:nvPr/>
        </p:nvGraphicFramePr>
        <p:xfrm>
          <a:off x="285750" y="1447800"/>
          <a:ext cx="6858000" cy="412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1" name="Document" r:id="rId3" imgW="6044120" imgH="3643376" progId="Word.Document.8">
                  <p:embed/>
                </p:oleObj>
              </mc:Choice>
              <mc:Fallback>
                <p:oleObj name="Document" r:id="rId3" imgW="6044120" imgH="36433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1447800"/>
                        <a:ext cx="6858000" cy="412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3825" name="Text Box 17"/>
          <p:cNvSpPr txBox="1">
            <a:spLocks noChangeArrowheads="1"/>
          </p:cNvSpPr>
          <p:nvPr/>
        </p:nvSpPr>
        <p:spPr bwMode="auto">
          <a:xfrm>
            <a:off x="6494463" y="5715000"/>
            <a:ext cx="2373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latin typeface="Times New Roman" charset="0"/>
              </a:rPr>
              <a:t>privilege ordering</a:t>
            </a:r>
          </a:p>
        </p:txBody>
      </p:sp>
    </p:spTree>
    <p:extLst>
      <p:ext uri="{BB962C8B-B14F-4D97-AF65-F5344CB8AC3E}">
        <p14:creationId xmlns:p14="http://schemas.microsoft.com/office/powerpoint/2010/main" val="1178216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716CF-50F1-1140-9113-3B01B0C20FF7}" type="slidenum">
              <a:rPr lang="en-US"/>
              <a:pPr/>
              <a:t>23</a:t>
            </a:fld>
            <a:endParaRPr lang="en-US"/>
          </a:p>
          <a:p>
            <a:endParaRPr lang="en-US"/>
          </a:p>
        </p:txBody>
      </p:sp>
      <p:sp>
        <p:nvSpPr>
          <p:cNvPr id="11448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50292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1320" dir="231958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>
                <a:latin typeface="Times New Roman"/>
                <a:cs typeface="Times New Roman"/>
              </a:rPr>
              <a:t>Questions</a:t>
            </a:r>
            <a:r>
              <a:rPr lang="en-US" sz="2400" dirty="0">
                <a:latin typeface="Times New Roman"/>
                <a:cs typeface="Times New Roman"/>
              </a:rPr>
              <a:t>:</a:t>
            </a:r>
          </a:p>
          <a:p>
            <a:pPr lvl="1"/>
            <a:r>
              <a:rPr lang="en-US" sz="2000" dirty="0">
                <a:latin typeface="Times New Roman"/>
                <a:cs typeface="Times New Roman"/>
              </a:rPr>
              <a:t>why SIX is useful?</a:t>
            </a:r>
          </a:p>
          <a:p>
            <a:pPr lvl="1"/>
            <a:r>
              <a:rPr lang="en-US" sz="2000" dirty="0">
                <a:latin typeface="Times New Roman"/>
                <a:cs typeface="Times New Roman"/>
              </a:rPr>
              <a:t>(SIX, S) = No? (SIX, IS) = Yes? (SIX, IX) = No?</a:t>
            </a:r>
          </a:p>
        </p:txBody>
      </p:sp>
      <p:sp>
        <p:nvSpPr>
          <p:cNvPr id="11448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Compatibility Examples</a:t>
            </a:r>
          </a:p>
        </p:txBody>
      </p:sp>
      <p:sp>
        <p:nvSpPr>
          <p:cNvPr id="1144836" name="Text Box 4"/>
          <p:cNvSpPr txBox="1">
            <a:spLocks noChangeArrowheads="1"/>
          </p:cNvSpPr>
          <p:nvPr/>
        </p:nvSpPr>
        <p:spPr bwMode="auto">
          <a:xfrm>
            <a:off x="3395663" y="1350963"/>
            <a:ext cx="676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latin typeface="Times New Roman" charset="0"/>
              </a:rPr>
              <a:t>SIX</a:t>
            </a:r>
          </a:p>
        </p:txBody>
      </p:sp>
      <p:sp>
        <p:nvSpPr>
          <p:cNvPr id="1144837" name="Text Box 5"/>
          <p:cNvSpPr txBox="1">
            <a:spLocks noChangeArrowheads="1"/>
          </p:cNvSpPr>
          <p:nvPr/>
        </p:nvSpPr>
        <p:spPr bwMode="auto">
          <a:xfrm>
            <a:off x="1414463" y="2559050"/>
            <a:ext cx="676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latin typeface="Times New Roman" charset="0"/>
              </a:rPr>
              <a:t>SIX</a:t>
            </a:r>
          </a:p>
        </p:txBody>
      </p:sp>
      <p:sp>
        <p:nvSpPr>
          <p:cNvPr id="1144838" name="Text Box 6"/>
          <p:cNvSpPr txBox="1">
            <a:spLocks noChangeArrowheads="1"/>
          </p:cNvSpPr>
          <p:nvPr/>
        </p:nvSpPr>
        <p:spPr bwMode="auto">
          <a:xfrm>
            <a:off x="1106488" y="378618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1144839" name="Text Box 7"/>
          <p:cNvSpPr txBox="1">
            <a:spLocks noChangeArrowheads="1"/>
          </p:cNvSpPr>
          <p:nvPr/>
        </p:nvSpPr>
        <p:spPr bwMode="auto">
          <a:xfrm>
            <a:off x="5054600" y="1338263"/>
            <a:ext cx="2274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  <a:latin typeface="Times New Roman" charset="0"/>
              </a:rPr>
              <a:t>Grant S? IS? IX?</a:t>
            </a:r>
          </a:p>
        </p:txBody>
      </p:sp>
      <p:sp>
        <p:nvSpPr>
          <p:cNvPr id="1144840" name="Text Box 8"/>
          <p:cNvSpPr txBox="1">
            <a:spLocks noChangeArrowheads="1"/>
          </p:cNvSpPr>
          <p:nvPr/>
        </p:nvSpPr>
        <p:spPr bwMode="auto">
          <a:xfrm>
            <a:off x="4168775" y="19034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>
              <a:latin typeface="Times New Roman" charset="0"/>
            </a:endParaRPr>
          </a:p>
        </p:txBody>
      </p:sp>
      <p:sp>
        <p:nvSpPr>
          <p:cNvPr id="1144841" name="Text Box 9"/>
          <p:cNvSpPr txBox="1">
            <a:spLocks noChangeArrowheads="1"/>
          </p:cNvSpPr>
          <p:nvPr/>
        </p:nvSpPr>
        <p:spPr bwMode="auto">
          <a:xfrm>
            <a:off x="4027488" y="1536700"/>
            <a:ext cx="6175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00CC"/>
                </a:solidFill>
                <a:latin typeface="Times New Roman" charset="0"/>
              </a:rPr>
              <a:t>DB</a:t>
            </a:r>
          </a:p>
        </p:txBody>
      </p:sp>
      <p:sp>
        <p:nvSpPr>
          <p:cNvPr id="1144842" name="Text Box 10"/>
          <p:cNvSpPr txBox="1">
            <a:spLocks noChangeArrowheads="1"/>
          </p:cNvSpPr>
          <p:nvPr/>
        </p:nvSpPr>
        <p:spPr bwMode="auto">
          <a:xfrm>
            <a:off x="2065338" y="2762250"/>
            <a:ext cx="22304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00CC"/>
                </a:solidFill>
                <a:latin typeface="Times New Roman" charset="0"/>
              </a:rPr>
              <a:t>Relation Student</a:t>
            </a:r>
          </a:p>
        </p:txBody>
      </p:sp>
      <p:sp>
        <p:nvSpPr>
          <p:cNvPr id="1144843" name="Text Box 11"/>
          <p:cNvSpPr txBox="1">
            <a:spLocks noChangeArrowheads="1"/>
          </p:cNvSpPr>
          <p:nvPr/>
        </p:nvSpPr>
        <p:spPr bwMode="auto">
          <a:xfrm>
            <a:off x="1360488" y="4183063"/>
            <a:ext cx="90328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00CC"/>
                </a:solidFill>
                <a:latin typeface="Times New Roman" charset="0"/>
              </a:rPr>
              <a:t>Tuple</a:t>
            </a:r>
          </a:p>
        </p:txBody>
      </p:sp>
      <p:sp>
        <p:nvSpPr>
          <p:cNvPr id="1144844" name="Text Box 12"/>
          <p:cNvSpPr txBox="1">
            <a:spLocks noChangeArrowheads="1"/>
          </p:cNvSpPr>
          <p:nvPr/>
        </p:nvSpPr>
        <p:spPr bwMode="auto">
          <a:xfrm>
            <a:off x="5207000" y="2762250"/>
            <a:ext cx="266858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00CC"/>
                </a:solidFill>
                <a:latin typeface="Times New Roman" charset="0"/>
              </a:rPr>
              <a:t>Relation Enrollment</a:t>
            </a:r>
          </a:p>
        </p:txBody>
      </p:sp>
      <p:sp>
        <p:nvSpPr>
          <p:cNvPr id="1144845" name="Text Box 13"/>
          <p:cNvSpPr txBox="1">
            <a:spLocks noChangeArrowheads="1"/>
          </p:cNvSpPr>
          <p:nvPr/>
        </p:nvSpPr>
        <p:spPr bwMode="auto">
          <a:xfrm>
            <a:off x="2889250" y="4183063"/>
            <a:ext cx="90328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00CC"/>
                </a:solidFill>
                <a:latin typeface="Times New Roman" charset="0"/>
              </a:rPr>
              <a:t>Tuple</a:t>
            </a:r>
          </a:p>
        </p:txBody>
      </p:sp>
      <p:sp>
        <p:nvSpPr>
          <p:cNvPr id="1144846" name="Text Box 14"/>
          <p:cNvSpPr txBox="1">
            <a:spLocks noChangeArrowheads="1"/>
          </p:cNvSpPr>
          <p:nvPr/>
        </p:nvSpPr>
        <p:spPr bwMode="auto">
          <a:xfrm>
            <a:off x="4983163" y="4183063"/>
            <a:ext cx="90328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00CC"/>
                </a:solidFill>
                <a:latin typeface="Times New Roman" charset="0"/>
              </a:rPr>
              <a:t>Tuple</a:t>
            </a:r>
          </a:p>
        </p:txBody>
      </p:sp>
      <p:sp>
        <p:nvSpPr>
          <p:cNvPr id="1144847" name="Text Box 15"/>
          <p:cNvSpPr txBox="1">
            <a:spLocks noChangeArrowheads="1"/>
          </p:cNvSpPr>
          <p:nvPr/>
        </p:nvSpPr>
        <p:spPr bwMode="auto">
          <a:xfrm>
            <a:off x="6832600" y="4183063"/>
            <a:ext cx="90328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00CC"/>
                </a:solidFill>
                <a:latin typeface="Times New Roman" charset="0"/>
              </a:rPr>
              <a:t>Tuple</a:t>
            </a:r>
          </a:p>
        </p:txBody>
      </p:sp>
      <p:cxnSp>
        <p:nvCxnSpPr>
          <p:cNvPr id="1144848" name="AutoShape 16"/>
          <p:cNvCxnSpPr>
            <a:cxnSpLocks noChangeShapeType="1"/>
            <a:stCxn id="1144841" idx="2"/>
            <a:endCxn id="1144842" idx="0"/>
          </p:cNvCxnSpPr>
          <p:nvPr/>
        </p:nvCxnSpPr>
        <p:spPr bwMode="auto">
          <a:xfrm rot="5400000">
            <a:off x="3379787" y="1804988"/>
            <a:ext cx="758825" cy="1155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144849" name="AutoShape 17"/>
          <p:cNvCxnSpPr>
            <a:cxnSpLocks noChangeShapeType="1"/>
            <a:stCxn id="1144841" idx="2"/>
            <a:endCxn id="1144844" idx="0"/>
          </p:cNvCxnSpPr>
          <p:nvPr/>
        </p:nvCxnSpPr>
        <p:spPr bwMode="auto">
          <a:xfrm rot="16200000" flipH="1">
            <a:off x="5060156" y="1280319"/>
            <a:ext cx="758825" cy="22050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144850" name="AutoShape 18"/>
          <p:cNvCxnSpPr>
            <a:cxnSpLocks noChangeShapeType="1"/>
            <a:stCxn id="1144842" idx="2"/>
            <a:endCxn id="1144843" idx="0"/>
          </p:cNvCxnSpPr>
          <p:nvPr/>
        </p:nvCxnSpPr>
        <p:spPr bwMode="auto">
          <a:xfrm rot="5400000">
            <a:off x="2020094" y="3021806"/>
            <a:ext cx="954088" cy="1368425"/>
          </a:xfrm>
          <a:prstGeom prst="bentConnector3">
            <a:avLst>
              <a:gd name="adj1" fmla="val 49917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144851" name="AutoShape 19"/>
          <p:cNvCxnSpPr>
            <a:cxnSpLocks noChangeShapeType="1"/>
            <a:stCxn id="1144842" idx="2"/>
            <a:endCxn id="1144845" idx="0"/>
          </p:cNvCxnSpPr>
          <p:nvPr/>
        </p:nvCxnSpPr>
        <p:spPr bwMode="auto">
          <a:xfrm rot="16200000" flipH="1">
            <a:off x="2784475" y="3625850"/>
            <a:ext cx="954088" cy="160338"/>
          </a:xfrm>
          <a:prstGeom prst="bentConnector3">
            <a:avLst>
              <a:gd name="adj1" fmla="val 49917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144852" name="AutoShape 20"/>
          <p:cNvCxnSpPr>
            <a:cxnSpLocks noChangeShapeType="1"/>
            <a:stCxn id="1144844" idx="2"/>
            <a:endCxn id="1144846" idx="0"/>
          </p:cNvCxnSpPr>
          <p:nvPr/>
        </p:nvCxnSpPr>
        <p:spPr bwMode="auto">
          <a:xfrm rot="5400000">
            <a:off x="5511800" y="3152775"/>
            <a:ext cx="954088" cy="1106488"/>
          </a:xfrm>
          <a:prstGeom prst="bentConnector3">
            <a:avLst>
              <a:gd name="adj1" fmla="val 49917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144853" name="AutoShape 21"/>
          <p:cNvCxnSpPr>
            <a:cxnSpLocks noChangeShapeType="1"/>
            <a:stCxn id="1144844" idx="2"/>
            <a:endCxn id="1144847" idx="0"/>
          </p:cNvCxnSpPr>
          <p:nvPr/>
        </p:nvCxnSpPr>
        <p:spPr bwMode="auto">
          <a:xfrm rot="16200000" flipH="1">
            <a:off x="6436519" y="3334544"/>
            <a:ext cx="954088" cy="742950"/>
          </a:xfrm>
          <a:prstGeom prst="bentConnector3">
            <a:avLst>
              <a:gd name="adj1" fmla="val 49917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44854" name="Text Box 22"/>
          <p:cNvSpPr txBox="1">
            <a:spLocks noChangeArrowheads="1"/>
          </p:cNvSpPr>
          <p:nvPr/>
        </p:nvSpPr>
        <p:spPr bwMode="auto">
          <a:xfrm>
            <a:off x="4432300" y="2559050"/>
            <a:ext cx="676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latin typeface="Times New Roman" charset="0"/>
              </a:rPr>
              <a:t>SIX</a:t>
            </a:r>
          </a:p>
        </p:txBody>
      </p:sp>
      <p:sp>
        <p:nvSpPr>
          <p:cNvPr id="1144855" name="Text Box 23"/>
          <p:cNvSpPr txBox="1">
            <a:spLocks noChangeArrowheads="1"/>
          </p:cNvSpPr>
          <p:nvPr/>
        </p:nvSpPr>
        <p:spPr bwMode="auto">
          <a:xfrm>
            <a:off x="4549775" y="378618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latin typeface="Times New Roman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36533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BB23D-1F83-3B43-B782-DD32F09843F0}" type="slidenum">
              <a:rPr lang="en-US"/>
              <a:pPr/>
              <a:t>24</a:t>
            </a:fld>
            <a:endParaRPr lang="en-US"/>
          </a:p>
          <a:p>
            <a:endParaRPr lang="en-US"/>
          </a:p>
        </p:txBody>
      </p:sp>
      <p:sp>
        <p:nvSpPr>
          <p:cNvPr id="114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Granularity Locking: DAG</a:t>
            </a:r>
          </a:p>
        </p:txBody>
      </p:sp>
      <p:sp>
        <p:nvSpPr>
          <p:cNvPr id="114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Generalization: DAG of units: 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S locks at least one path to the node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X locks all paths to the node</a:t>
            </a: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86962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B3E4F-1AD9-5D4B-8375-6141ECB4EFF7}" type="slidenum">
              <a:rPr lang="en-US"/>
              <a:pPr/>
              <a:t>25</a:t>
            </a:fld>
            <a:endParaRPr lang="en-US"/>
          </a:p>
          <a:p>
            <a:endParaRPr lang="en-US"/>
          </a:p>
        </p:txBody>
      </p:sp>
      <p:sp>
        <p:nvSpPr>
          <p:cNvPr id="11468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930275"/>
            <a:ext cx="8915400" cy="5791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endParaRPr lang="en-US" dirty="0" smtClean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latin typeface="Times New Roman"/>
                <a:cs typeface="Times New Roman"/>
              </a:rPr>
              <a:t>Sacrificing </a:t>
            </a:r>
            <a:r>
              <a:rPr lang="en-US" smtClean="0">
                <a:latin typeface="Times New Roman"/>
                <a:cs typeface="Times New Roman"/>
              </a:rPr>
              <a:t>semantic guarantees </a:t>
            </a:r>
            <a:r>
              <a:rPr lang="en-US" dirty="0" smtClean="0">
                <a:latin typeface="Times New Roman"/>
                <a:cs typeface="Times New Roman"/>
              </a:rPr>
              <a:t>for performance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Times New Roman"/>
                <a:cs typeface="Times New Roman"/>
              </a:rPr>
              <a:t>How to lock for each degree?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1146883" name="Rectangle 3"/>
          <p:cNvSpPr>
            <a:spLocks noGrp="1" noChangeArrowheads="1"/>
          </p:cNvSpPr>
          <p:nvPr>
            <p:ph type="title"/>
          </p:nvPr>
        </p:nvSpPr>
        <p:spPr>
          <a:xfrm>
            <a:off x="409575" y="4763"/>
            <a:ext cx="8229600" cy="90963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Consistency: Dirty-Data </a:t>
            </a:r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Based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1146884" name="Rectangle 4"/>
          <p:cNvSpPr>
            <a:spLocks noChangeArrowheads="1"/>
          </p:cNvSpPr>
          <p:nvPr/>
        </p:nvSpPr>
        <p:spPr bwMode="auto">
          <a:xfrm>
            <a:off x="412750" y="1316038"/>
            <a:ext cx="8313738" cy="4092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885" name="Rectangle 5"/>
          <p:cNvSpPr>
            <a:spLocks noChangeArrowheads="1"/>
          </p:cNvSpPr>
          <p:nvPr/>
        </p:nvSpPr>
        <p:spPr bwMode="auto">
          <a:xfrm>
            <a:off x="1231900" y="2117725"/>
            <a:ext cx="7494588" cy="3290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886" name="Rectangle 6"/>
          <p:cNvSpPr>
            <a:spLocks noChangeArrowheads="1"/>
          </p:cNvSpPr>
          <p:nvPr/>
        </p:nvSpPr>
        <p:spPr bwMode="auto">
          <a:xfrm>
            <a:off x="2033588" y="2938463"/>
            <a:ext cx="6694487" cy="247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887" name="Rectangle 7"/>
          <p:cNvSpPr>
            <a:spLocks noChangeArrowheads="1"/>
          </p:cNvSpPr>
          <p:nvPr/>
        </p:nvSpPr>
        <p:spPr bwMode="auto">
          <a:xfrm>
            <a:off x="2908300" y="3673475"/>
            <a:ext cx="5818188" cy="1735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888" name="Rectangle 8"/>
          <p:cNvSpPr>
            <a:spLocks noChangeArrowheads="1"/>
          </p:cNvSpPr>
          <p:nvPr/>
        </p:nvSpPr>
        <p:spPr bwMode="auto">
          <a:xfrm>
            <a:off x="468313" y="1385888"/>
            <a:ext cx="59150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ko-KR" sz="2200">
                <a:solidFill>
                  <a:srgbClr val="0000CC"/>
                </a:solidFill>
                <a:latin typeface="Tahoma" charset="0"/>
                <a:ea typeface="굴림" charset="0"/>
                <a:cs typeface="굴림" charset="0"/>
              </a:rPr>
              <a:t>T does not overwrite dirty data of other xacts</a:t>
            </a:r>
            <a:endParaRPr kumimoji="1" lang="en-US" sz="2200">
              <a:solidFill>
                <a:srgbClr val="0000CC"/>
              </a:solidFill>
              <a:latin typeface="Tahoma" charset="0"/>
            </a:endParaRPr>
          </a:p>
        </p:txBody>
      </p:sp>
      <p:sp>
        <p:nvSpPr>
          <p:cNvPr id="1146889" name="Rectangle 9"/>
          <p:cNvSpPr>
            <a:spLocks noChangeArrowheads="1"/>
          </p:cNvSpPr>
          <p:nvPr/>
        </p:nvSpPr>
        <p:spPr bwMode="auto">
          <a:xfrm>
            <a:off x="1287463" y="2195513"/>
            <a:ext cx="507841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ko-KR" sz="2200" dirty="0">
                <a:solidFill>
                  <a:srgbClr val="0000CC"/>
                </a:solidFill>
                <a:latin typeface="Tahoma" charset="0"/>
                <a:ea typeface="굴림" charset="0"/>
                <a:cs typeface="굴림" charset="0"/>
              </a:rPr>
              <a:t>T does not commit any writes until EOT</a:t>
            </a:r>
            <a:endParaRPr kumimoji="1" lang="en-US" sz="2200" dirty="0">
              <a:solidFill>
                <a:srgbClr val="0000CC"/>
              </a:solidFill>
              <a:latin typeface="Tahoma" charset="0"/>
            </a:endParaRPr>
          </a:p>
        </p:txBody>
      </p:sp>
      <p:sp>
        <p:nvSpPr>
          <p:cNvPr id="1146890" name="Rectangle 10"/>
          <p:cNvSpPr>
            <a:spLocks noChangeArrowheads="1"/>
          </p:cNvSpPr>
          <p:nvPr/>
        </p:nvSpPr>
        <p:spPr bwMode="auto">
          <a:xfrm>
            <a:off x="2089150" y="3022600"/>
            <a:ext cx="552291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ko-KR" sz="2200">
                <a:solidFill>
                  <a:srgbClr val="0000CC"/>
                </a:solidFill>
                <a:latin typeface="Tahoma" charset="0"/>
                <a:ea typeface="굴림" charset="0"/>
                <a:cs typeface="굴림" charset="0"/>
              </a:rPr>
              <a:t>T does not read dirty data from other xacts</a:t>
            </a:r>
            <a:endParaRPr kumimoji="1" lang="en-US" sz="2200">
              <a:solidFill>
                <a:srgbClr val="0000CC"/>
              </a:solidFill>
              <a:latin typeface="Tahoma" charset="0"/>
            </a:endParaRPr>
          </a:p>
        </p:txBody>
      </p:sp>
      <p:sp>
        <p:nvSpPr>
          <p:cNvPr id="1146891" name="Rectangle 11"/>
          <p:cNvSpPr>
            <a:spLocks noChangeArrowheads="1"/>
          </p:cNvSpPr>
          <p:nvPr/>
        </p:nvSpPr>
        <p:spPr bwMode="auto">
          <a:xfrm>
            <a:off x="2973388" y="3732213"/>
            <a:ext cx="55832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ko-KR" sz="2200">
                <a:solidFill>
                  <a:srgbClr val="0000CC"/>
                </a:solidFill>
                <a:latin typeface="Tahoma" charset="0"/>
                <a:ea typeface="굴림" charset="0"/>
                <a:cs typeface="굴림" charset="0"/>
              </a:rPr>
              <a:t>other xacts do not dirty any data read by T </a:t>
            </a:r>
          </a:p>
          <a:p>
            <a:pPr algn="l"/>
            <a:r>
              <a:rPr kumimoji="1" lang="en-US" altLang="ko-KR" sz="2200">
                <a:solidFill>
                  <a:srgbClr val="0000CC"/>
                </a:solidFill>
                <a:latin typeface="Tahoma" charset="0"/>
                <a:ea typeface="굴림" charset="0"/>
                <a:cs typeface="굴림" charset="0"/>
              </a:rPr>
              <a:t>before T completes</a:t>
            </a:r>
            <a:endParaRPr kumimoji="1" lang="en-US" sz="2200">
              <a:solidFill>
                <a:srgbClr val="0000CC"/>
              </a:solidFill>
              <a:latin typeface="Tahoma" charset="0"/>
            </a:endParaRPr>
          </a:p>
        </p:txBody>
      </p:sp>
      <p:sp>
        <p:nvSpPr>
          <p:cNvPr id="1146892" name="Text Box 12"/>
          <p:cNvSpPr txBox="1">
            <a:spLocks noChangeArrowheads="1"/>
          </p:cNvSpPr>
          <p:nvPr/>
        </p:nvSpPr>
        <p:spPr bwMode="auto">
          <a:xfrm>
            <a:off x="422275" y="1879600"/>
            <a:ext cx="37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 i="1">
                <a:solidFill>
                  <a:srgbClr val="0000CC"/>
                </a:solidFill>
                <a:latin typeface="Tahoma" charset="0"/>
              </a:rPr>
              <a:t>0</a:t>
            </a:r>
          </a:p>
        </p:txBody>
      </p:sp>
      <p:sp>
        <p:nvSpPr>
          <p:cNvPr id="1146893" name="Text Box 13"/>
          <p:cNvSpPr txBox="1">
            <a:spLocks noChangeArrowheads="1"/>
          </p:cNvSpPr>
          <p:nvPr/>
        </p:nvSpPr>
        <p:spPr bwMode="auto">
          <a:xfrm>
            <a:off x="1301750" y="2713038"/>
            <a:ext cx="37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 i="1">
                <a:solidFill>
                  <a:srgbClr val="0000CC"/>
                </a:solidFill>
                <a:latin typeface="Tahoma" charset="0"/>
              </a:rPr>
              <a:t>1</a:t>
            </a:r>
          </a:p>
        </p:txBody>
      </p:sp>
      <p:sp>
        <p:nvSpPr>
          <p:cNvPr id="1146894" name="Text Box 14"/>
          <p:cNvSpPr txBox="1">
            <a:spLocks noChangeArrowheads="1"/>
          </p:cNvSpPr>
          <p:nvPr/>
        </p:nvSpPr>
        <p:spPr bwMode="auto">
          <a:xfrm>
            <a:off x="2090738" y="3465513"/>
            <a:ext cx="37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 i="1">
                <a:solidFill>
                  <a:srgbClr val="0000CC"/>
                </a:solidFill>
                <a:latin typeface="Tahoma" charset="0"/>
              </a:rPr>
              <a:t>2</a:t>
            </a:r>
          </a:p>
        </p:txBody>
      </p:sp>
      <p:sp>
        <p:nvSpPr>
          <p:cNvPr id="1146895" name="Text Box 15"/>
          <p:cNvSpPr txBox="1">
            <a:spLocks noChangeArrowheads="1"/>
          </p:cNvSpPr>
          <p:nvPr/>
        </p:nvSpPr>
        <p:spPr bwMode="auto">
          <a:xfrm>
            <a:off x="2949575" y="4635500"/>
            <a:ext cx="37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 i="1">
                <a:solidFill>
                  <a:srgbClr val="0000CC"/>
                </a:solidFill>
                <a:latin typeface="Tahoma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77313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DA850-27D8-A047-922D-40B655B512C2}" type="slidenum">
              <a:rPr lang="en-US"/>
              <a:pPr/>
              <a:t>26</a:t>
            </a:fld>
            <a:endParaRPr lang="en-US"/>
          </a:p>
          <a:p>
            <a:endParaRPr lang="en-US"/>
          </a:p>
        </p:txBody>
      </p:sp>
      <p:sp>
        <p:nvSpPr>
          <p:cNvPr id="115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2388"/>
            <a:ext cx="8229600" cy="1143000"/>
          </a:xfrm>
        </p:spPr>
        <p:txBody>
          <a:bodyPr/>
          <a:lstStyle/>
          <a:p>
            <a:pPr algn="l"/>
            <a:r>
              <a:rPr lang="en-US" altLang="ko-KR" dirty="0">
                <a:solidFill>
                  <a:srgbClr val="000090"/>
                </a:solidFill>
                <a:latin typeface="Times New Roman"/>
                <a:ea typeface="굴림" charset="0"/>
                <a:cs typeface="Times New Roman"/>
              </a:rPr>
              <a:t>Examples</a:t>
            </a:r>
          </a:p>
        </p:txBody>
      </p:sp>
      <p:sp>
        <p:nvSpPr>
          <p:cNvPr id="1150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95375"/>
            <a:ext cx="8229600" cy="52609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sz="2400" dirty="0" smtClean="0">
                <a:latin typeface="Times New Roman"/>
                <a:ea typeface="굴림" charset="0"/>
                <a:cs typeface="Times New Roman"/>
              </a:rPr>
              <a:t>Garbage reads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 smtClean="0">
                <a:latin typeface="Times New Roman"/>
                <a:ea typeface="굴림" charset="0"/>
                <a:cs typeface="Times New Roman"/>
              </a:rPr>
              <a:t>T1: w(A)            A</a:t>
            </a:r>
            <a:r>
              <a:rPr lang="en-US" altLang="ko-KR" sz="2000" dirty="0">
                <a:latin typeface="Times New Roman"/>
                <a:ea typeface="굴림" charset="0"/>
                <a:cs typeface="Times New Roman"/>
              </a:rPr>
              <a:t>?</a:t>
            </a:r>
            <a:endParaRPr lang="en-US" altLang="ko-KR" sz="2000" dirty="0" smtClean="0">
              <a:latin typeface="Times New Roman"/>
              <a:ea typeface="굴림" charset="0"/>
              <a:cs typeface="Times New Roman"/>
            </a:endParaRPr>
          </a:p>
          <a:p>
            <a:pPr lvl="1">
              <a:lnSpc>
                <a:spcPct val="80000"/>
              </a:lnSpc>
            </a:pPr>
            <a:r>
              <a:rPr lang="en-US" altLang="ko-KR" sz="2000" dirty="0" smtClean="0">
                <a:latin typeface="Times New Roman"/>
                <a:ea typeface="굴림" charset="0"/>
                <a:cs typeface="Times New Roman"/>
              </a:rPr>
              <a:t>T2:           w(A)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 smtClean="0">
                <a:latin typeface="Times New Roman"/>
                <a:ea typeface="굴림" charset="0"/>
                <a:cs typeface="Times New Roman"/>
              </a:rPr>
              <a:t>what degree can determine a value of A?</a:t>
            </a:r>
            <a:endParaRPr lang="en-US" altLang="ko-KR" sz="2000" dirty="0" smtClean="0">
              <a:latin typeface="Times New Roman"/>
              <a:ea typeface="굴림" charset="0"/>
              <a:cs typeface="Times New Roman"/>
            </a:endParaRPr>
          </a:p>
          <a:p>
            <a:pPr>
              <a:lnSpc>
                <a:spcPct val="80000"/>
              </a:lnSpc>
            </a:pPr>
            <a:r>
              <a:rPr lang="en-US" altLang="ko-KR" sz="2400" dirty="0" smtClean="0">
                <a:latin typeface="Times New Roman"/>
                <a:ea typeface="굴림" charset="0"/>
                <a:cs typeface="Times New Roman"/>
              </a:rPr>
              <a:t>Lost </a:t>
            </a:r>
            <a:r>
              <a:rPr lang="en-US" altLang="ko-KR" sz="2400" dirty="0">
                <a:latin typeface="Times New Roman"/>
                <a:ea typeface="굴림" charset="0"/>
                <a:cs typeface="Times New Roman"/>
              </a:rPr>
              <a:t>updates</a:t>
            </a:r>
            <a:endParaRPr lang="en-US" altLang="ko-KR" sz="1800" dirty="0">
              <a:latin typeface="Times New Roman"/>
              <a:ea typeface="굴림" charset="0"/>
              <a:cs typeface="Times New Roman"/>
            </a:endParaRPr>
          </a:p>
          <a:p>
            <a:pPr lvl="1">
              <a:lnSpc>
                <a:spcPct val="80000"/>
              </a:lnSpc>
            </a:pPr>
            <a:r>
              <a:rPr lang="en-US" altLang="ko-KR" sz="1800" dirty="0">
                <a:latin typeface="Times New Roman"/>
                <a:ea typeface="굴림" charset="0"/>
                <a:cs typeface="Times New Roman"/>
              </a:rPr>
              <a:t>T1: w(A)         abort</a:t>
            </a:r>
          </a:p>
          <a:p>
            <a:pPr lvl="1">
              <a:lnSpc>
                <a:spcPct val="80000"/>
              </a:lnSpc>
            </a:pPr>
            <a:r>
              <a:rPr lang="en-US" altLang="ko-KR" sz="1800" dirty="0">
                <a:latin typeface="Times New Roman"/>
                <a:ea typeface="굴림" charset="0"/>
                <a:cs typeface="Times New Roman"/>
              </a:rPr>
              <a:t>T2:         w(A)</a:t>
            </a:r>
          </a:p>
          <a:p>
            <a:pPr lvl="1">
              <a:lnSpc>
                <a:spcPct val="80000"/>
              </a:lnSpc>
            </a:pPr>
            <a:r>
              <a:rPr lang="en-US" altLang="ko-KR" sz="1800" dirty="0" smtClean="0">
                <a:latin typeface="Times New Roman"/>
                <a:ea typeface="굴림" charset="0"/>
                <a:cs typeface="Times New Roman"/>
              </a:rPr>
              <a:t>what </a:t>
            </a:r>
            <a:r>
              <a:rPr lang="en-US" altLang="ko-KR" sz="1800" dirty="0">
                <a:latin typeface="Times New Roman"/>
                <a:ea typeface="굴림" charset="0"/>
                <a:cs typeface="Times New Roman"/>
              </a:rPr>
              <a:t>degree can prevent T1.abort from masking T2.w(A)?</a:t>
            </a:r>
          </a:p>
          <a:p>
            <a:pPr>
              <a:lnSpc>
                <a:spcPct val="80000"/>
              </a:lnSpc>
            </a:pPr>
            <a:r>
              <a:rPr lang="en-US" altLang="ko-KR" sz="2100" dirty="0">
                <a:latin typeface="Times New Roman"/>
                <a:ea typeface="굴림" charset="0"/>
                <a:cs typeface="Times New Roman"/>
              </a:rPr>
              <a:t>Dirty </a:t>
            </a:r>
            <a:r>
              <a:rPr lang="en-US" altLang="ko-KR" sz="2100" dirty="0" smtClean="0">
                <a:latin typeface="Times New Roman"/>
                <a:ea typeface="굴림" charset="0"/>
                <a:cs typeface="Times New Roman"/>
              </a:rPr>
              <a:t>reads</a:t>
            </a:r>
            <a:r>
              <a:rPr lang="en-US" altLang="ko-KR" sz="2100" dirty="0">
                <a:latin typeface="Times New Roman"/>
                <a:ea typeface="굴림" charset="0"/>
                <a:cs typeface="Times New Roman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ko-KR" sz="1800" dirty="0">
                <a:latin typeface="Times New Roman"/>
                <a:ea typeface="굴림" charset="0"/>
                <a:cs typeface="Times New Roman"/>
              </a:rPr>
              <a:t>T1: w(A)        abort</a:t>
            </a:r>
          </a:p>
          <a:p>
            <a:pPr lvl="1">
              <a:lnSpc>
                <a:spcPct val="80000"/>
              </a:lnSpc>
            </a:pPr>
            <a:r>
              <a:rPr lang="en-US" altLang="ko-KR" sz="1800" dirty="0">
                <a:latin typeface="Times New Roman"/>
                <a:ea typeface="굴림" charset="0"/>
                <a:cs typeface="Times New Roman"/>
              </a:rPr>
              <a:t>T2:         r(A)</a:t>
            </a:r>
          </a:p>
          <a:p>
            <a:pPr lvl="1">
              <a:lnSpc>
                <a:spcPct val="80000"/>
              </a:lnSpc>
            </a:pPr>
            <a:r>
              <a:rPr lang="en-US" altLang="ko-KR" sz="1800" dirty="0" smtClean="0">
                <a:latin typeface="Times New Roman"/>
                <a:ea typeface="굴림" charset="0"/>
                <a:cs typeface="Times New Roman"/>
              </a:rPr>
              <a:t>what </a:t>
            </a:r>
            <a:r>
              <a:rPr lang="en-US" altLang="ko-KR" sz="1800" dirty="0">
                <a:latin typeface="Times New Roman"/>
                <a:ea typeface="굴림" charset="0"/>
                <a:cs typeface="Times New Roman"/>
              </a:rPr>
              <a:t>degree can prevent T2.r(A) from reading bogus A?</a:t>
            </a:r>
          </a:p>
          <a:p>
            <a:pPr>
              <a:lnSpc>
                <a:spcPct val="80000"/>
              </a:lnSpc>
            </a:pPr>
            <a:r>
              <a:rPr lang="en-US" altLang="ko-KR" sz="2100" dirty="0">
                <a:latin typeface="Times New Roman"/>
                <a:ea typeface="굴림" charset="0"/>
                <a:cs typeface="Times New Roman"/>
              </a:rPr>
              <a:t>Inconsistent </a:t>
            </a:r>
            <a:r>
              <a:rPr lang="en-US" altLang="ko-KR" sz="2100" dirty="0" smtClean="0">
                <a:latin typeface="Times New Roman"/>
                <a:ea typeface="굴림" charset="0"/>
                <a:cs typeface="Times New Roman"/>
              </a:rPr>
              <a:t>(unrepeatable) </a:t>
            </a:r>
            <a:r>
              <a:rPr lang="en-US" altLang="ko-KR" sz="2100" dirty="0">
                <a:latin typeface="Times New Roman"/>
                <a:ea typeface="굴림" charset="0"/>
                <a:cs typeface="Times New Roman"/>
              </a:rPr>
              <a:t>r</a:t>
            </a:r>
            <a:r>
              <a:rPr lang="en-US" altLang="ko-KR" sz="2100" dirty="0" smtClean="0">
                <a:latin typeface="Times New Roman"/>
                <a:ea typeface="굴림" charset="0"/>
                <a:cs typeface="Times New Roman"/>
              </a:rPr>
              <a:t>eads</a:t>
            </a:r>
            <a:endParaRPr lang="en-US" altLang="ko-KR" sz="2100" dirty="0">
              <a:latin typeface="Times New Roman"/>
              <a:ea typeface="굴림" charset="0"/>
              <a:cs typeface="Times New Roman"/>
            </a:endParaRPr>
          </a:p>
          <a:p>
            <a:pPr lvl="1">
              <a:lnSpc>
                <a:spcPct val="80000"/>
              </a:lnSpc>
            </a:pPr>
            <a:r>
              <a:rPr lang="en-US" altLang="ko-KR" sz="1800" dirty="0">
                <a:latin typeface="Times New Roman"/>
                <a:ea typeface="굴림" charset="0"/>
                <a:cs typeface="Times New Roman"/>
              </a:rPr>
              <a:t>T1:        w(A)</a:t>
            </a:r>
          </a:p>
          <a:p>
            <a:pPr lvl="1">
              <a:lnSpc>
                <a:spcPct val="80000"/>
              </a:lnSpc>
            </a:pPr>
            <a:r>
              <a:rPr lang="en-US" altLang="ko-KR" sz="1800" dirty="0">
                <a:latin typeface="Times New Roman"/>
                <a:ea typeface="굴림" charset="0"/>
                <a:cs typeface="Times New Roman"/>
              </a:rPr>
              <a:t>T2: r(A)          r(A)</a:t>
            </a:r>
          </a:p>
          <a:p>
            <a:pPr lvl="1">
              <a:lnSpc>
                <a:spcPct val="80000"/>
              </a:lnSpc>
            </a:pPr>
            <a:r>
              <a:rPr lang="en-US" altLang="ko-KR" sz="1800" dirty="0">
                <a:latin typeface="Times New Roman"/>
                <a:ea typeface="굴림" charset="0"/>
                <a:cs typeface="Times New Roman"/>
              </a:rPr>
              <a:t>? what degree can ensure repeated reads will be consistent?</a:t>
            </a:r>
          </a:p>
          <a:p>
            <a:pPr lvl="1">
              <a:lnSpc>
                <a:spcPct val="80000"/>
              </a:lnSpc>
            </a:pPr>
            <a:endParaRPr lang="en-US" altLang="ko-KR" sz="1800" dirty="0"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ko-KR" sz="1800" dirty="0"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</a:pPr>
            <a:endParaRPr lang="en-US" altLang="ko-KR" sz="1800" dirty="0"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</a:pPr>
            <a:endParaRPr lang="en-US" altLang="ko-KR" sz="2400" dirty="0"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</a:pPr>
            <a:endParaRPr lang="en-US" altLang="ko-KR" sz="2000" dirty="0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828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416DD-4970-3449-BA9B-0729D3CD31B2}" type="slidenum">
              <a:rPr lang="en-US"/>
              <a:pPr/>
              <a:t>27</a:t>
            </a:fld>
            <a:endParaRPr lang="en-US"/>
          </a:p>
          <a:p>
            <a:endParaRPr lang="en-US"/>
          </a:p>
        </p:txBody>
      </p:sp>
      <p:sp>
        <p:nvSpPr>
          <p:cNvPr id="114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Consistency: Locking-Based</a:t>
            </a:r>
          </a:p>
        </p:txBody>
      </p:sp>
      <p:sp>
        <p:nvSpPr>
          <p:cNvPr id="114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latin typeface="Times New Roman"/>
                <a:ea typeface="굴림" charset="0"/>
                <a:cs typeface="Times New Roman"/>
              </a:rPr>
              <a:t>Corresponding to each condition:</a:t>
            </a:r>
          </a:p>
          <a:p>
            <a:pPr lvl="1"/>
            <a:r>
              <a:rPr lang="en-US" altLang="ko-KR" dirty="0">
                <a:latin typeface="Times New Roman"/>
                <a:ea typeface="굴림" charset="0"/>
                <a:cs typeface="Times New Roman"/>
              </a:rPr>
              <a:t>T does not overwrite dirty data of other </a:t>
            </a:r>
            <a:r>
              <a:rPr lang="en-US" altLang="ko-KR" dirty="0" err="1">
                <a:latin typeface="Times New Roman"/>
                <a:ea typeface="굴림" charset="0"/>
                <a:cs typeface="Times New Roman"/>
              </a:rPr>
              <a:t>xacts</a:t>
            </a:r>
            <a:endParaRPr lang="en-US" altLang="ko-KR" dirty="0">
              <a:latin typeface="Times New Roman"/>
              <a:ea typeface="굴림" charset="0"/>
              <a:cs typeface="Times New Roman"/>
            </a:endParaRPr>
          </a:p>
          <a:p>
            <a:pPr lvl="2"/>
            <a:r>
              <a:rPr lang="en-US" altLang="ko-KR" dirty="0">
                <a:latin typeface="Times New Roman"/>
                <a:ea typeface="굴림" charset="0"/>
                <a:cs typeface="Times New Roman"/>
              </a:rPr>
              <a:t>set write locks on dirty data (well-formed on w)</a:t>
            </a:r>
          </a:p>
          <a:p>
            <a:pPr lvl="1"/>
            <a:r>
              <a:rPr lang="en-US" altLang="ko-KR" dirty="0">
                <a:latin typeface="Times New Roman"/>
                <a:ea typeface="굴림" charset="0"/>
                <a:cs typeface="Times New Roman"/>
              </a:rPr>
              <a:t>T does not commit any writes until EOT</a:t>
            </a:r>
          </a:p>
          <a:p>
            <a:pPr lvl="2"/>
            <a:r>
              <a:rPr lang="en-US" altLang="ko-KR" dirty="0">
                <a:latin typeface="Times New Roman"/>
                <a:ea typeface="굴림" charset="0"/>
                <a:cs typeface="Times New Roman"/>
              </a:rPr>
              <a:t>set “long” write locks (2P/EOT on w) </a:t>
            </a:r>
          </a:p>
          <a:p>
            <a:pPr lvl="1"/>
            <a:r>
              <a:rPr lang="en-US" altLang="ko-KR" dirty="0">
                <a:latin typeface="Times New Roman"/>
                <a:ea typeface="굴림" charset="0"/>
                <a:cs typeface="Times New Roman"/>
              </a:rPr>
              <a:t>T does not read dirty data from other </a:t>
            </a:r>
            <a:r>
              <a:rPr lang="en-US" altLang="ko-KR" dirty="0" err="1">
                <a:latin typeface="Times New Roman"/>
                <a:ea typeface="굴림" charset="0"/>
                <a:cs typeface="Times New Roman"/>
              </a:rPr>
              <a:t>xacts</a:t>
            </a:r>
            <a:endParaRPr lang="en-US" altLang="ko-KR" dirty="0">
              <a:latin typeface="Times New Roman"/>
              <a:ea typeface="굴림" charset="0"/>
              <a:cs typeface="Times New Roman"/>
            </a:endParaRPr>
          </a:p>
          <a:p>
            <a:pPr lvl="2"/>
            <a:r>
              <a:rPr lang="en-US" altLang="ko-KR" dirty="0">
                <a:latin typeface="Times New Roman"/>
                <a:ea typeface="굴림" charset="0"/>
                <a:cs typeface="Times New Roman"/>
              </a:rPr>
              <a:t>set read locks (well-formed on r)</a:t>
            </a:r>
          </a:p>
          <a:p>
            <a:pPr lvl="1"/>
            <a:r>
              <a:rPr lang="en-US" altLang="ko-KR" dirty="0">
                <a:latin typeface="Times New Roman"/>
                <a:ea typeface="굴림" charset="0"/>
                <a:cs typeface="Times New Roman"/>
              </a:rPr>
              <a:t>other </a:t>
            </a:r>
            <a:r>
              <a:rPr lang="en-US" altLang="ko-KR" dirty="0" err="1">
                <a:latin typeface="Times New Roman"/>
                <a:ea typeface="굴림" charset="0"/>
                <a:cs typeface="Times New Roman"/>
              </a:rPr>
              <a:t>xacts</a:t>
            </a:r>
            <a:r>
              <a:rPr lang="en-US" altLang="ko-KR" dirty="0">
                <a:latin typeface="Times New Roman"/>
                <a:ea typeface="굴림" charset="0"/>
                <a:cs typeface="Times New Roman"/>
              </a:rPr>
              <a:t> do not dirty any data read by T before T completes</a:t>
            </a:r>
          </a:p>
          <a:p>
            <a:pPr lvl="2"/>
            <a:r>
              <a:rPr lang="en-US" dirty="0">
                <a:latin typeface="Times New Roman"/>
                <a:cs typeface="Times New Roman"/>
              </a:rPr>
              <a:t>set </a:t>
            </a:r>
            <a:r>
              <a:rPr lang="ja-JP" altLang="en-US" dirty="0">
                <a:latin typeface="Times New Roman"/>
                <a:cs typeface="Times New Roman"/>
              </a:rPr>
              <a:t>“</a:t>
            </a:r>
            <a:r>
              <a:rPr lang="en-US" dirty="0">
                <a:latin typeface="Times New Roman"/>
                <a:cs typeface="Times New Roman"/>
              </a:rPr>
              <a:t>long</a:t>
            </a:r>
            <a:r>
              <a:rPr lang="ja-JP" altLang="en-US" dirty="0">
                <a:latin typeface="Times New Roman"/>
                <a:cs typeface="Times New Roman"/>
              </a:rPr>
              <a:t>”</a:t>
            </a:r>
            <a:r>
              <a:rPr lang="en-US" dirty="0">
                <a:latin typeface="Times New Roman"/>
                <a:cs typeface="Times New Roman"/>
              </a:rPr>
              <a:t> read locks (2P/EOT on r)</a:t>
            </a:r>
          </a:p>
        </p:txBody>
      </p:sp>
    </p:spTree>
    <p:extLst>
      <p:ext uri="{BB962C8B-B14F-4D97-AF65-F5344CB8AC3E}">
        <p14:creationId xmlns:p14="http://schemas.microsoft.com/office/powerpoint/2010/main" val="2828492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E6455-87B3-0A48-AD76-53DA67FD099B}" type="slidenum">
              <a:rPr lang="en-US"/>
              <a:pPr/>
              <a:t>28</a:t>
            </a:fld>
            <a:endParaRPr lang="en-US"/>
          </a:p>
          <a:p>
            <a:endParaRPr lang="en-US"/>
          </a:p>
        </p:txBody>
      </p:sp>
      <p:sp>
        <p:nvSpPr>
          <p:cNvPr id="114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How </a:t>
            </a:r>
            <a:r>
              <a:rPr lang="ja-JP" altLang="en-US" dirty="0">
                <a:solidFill>
                  <a:srgbClr val="000090"/>
                </a:solidFill>
                <a:latin typeface="Times New Roman"/>
                <a:cs typeface="Times New Roman"/>
              </a:rPr>
              <a:t>“</a:t>
            </a:r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long</a:t>
            </a:r>
            <a:r>
              <a:rPr lang="ja-JP" altLang="en-US" dirty="0">
                <a:solidFill>
                  <a:srgbClr val="000090"/>
                </a:solidFill>
                <a:latin typeface="Times New Roman"/>
                <a:cs typeface="Times New Roman"/>
              </a:rPr>
              <a:t>”</a:t>
            </a:r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 to hold a lock?</a:t>
            </a:r>
          </a:p>
        </p:txBody>
      </p:sp>
      <p:sp>
        <p:nvSpPr>
          <p:cNvPr id="114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2PL requirement: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only </a:t>
            </a:r>
            <a:r>
              <a:rPr lang="ja-JP" altLang="en-US" dirty="0">
                <a:latin typeface="Times New Roman"/>
                <a:cs typeface="Times New Roman"/>
              </a:rPr>
              <a:t>“</a:t>
            </a:r>
            <a:r>
              <a:rPr lang="en-US" dirty="0">
                <a:latin typeface="Times New Roman"/>
                <a:cs typeface="Times New Roman"/>
              </a:rPr>
              <a:t>shrink</a:t>
            </a:r>
            <a:r>
              <a:rPr lang="ja-JP" altLang="en-US" dirty="0">
                <a:latin typeface="Times New Roman"/>
                <a:cs typeface="Times New Roman"/>
              </a:rPr>
              <a:t>”</a:t>
            </a:r>
            <a:r>
              <a:rPr lang="en-US" dirty="0">
                <a:latin typeface="Times New Roman"/>
                <a:cs typeface="Times New Roman"/>
              </a:rPr>
              <a:t> after </a:t>
            </a:r>
            <a:r>
              <a:rPr lang="ja-JP" altLang="en-US" dirty="0">
                <a:latin typeface="Times New Roman"/>
                <a:cs typeface="Times New Roman"/>
              </a:rPr>
              <a:t>“</a:t>
            </a:r>
            <a:r>
              <a:rPr lang="en-US" dirty="0">
                <a:latin typeface="Times New Roman"/>
                <a:cs typeface="Times New Roman"/>
              </a:rPr>
              <a:t>growing</a:t>
            </a:r>
            <a:r>
              <a:rPr lang="ja-JP" altLang="en-US" dirty="0">
                <a:latin typeface="Times New Roman"/>
                <a:cs typeface="Times New Roman"/>
              </a:rPr>
              <a:t>”</a:t>
            </a:r>
            <a:r>
              <a:rPr lang="en-US" dirty="0">
                <a:latin typeface="Times New Roman"/>
                <a:cs typeface="Times New Roman"/>
              </a:rPr>
              <a:t> 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End </a:t>
            </a:r>
            <a:r>
              <a:rPr lang="en-US" dirty="0">
                <a:latin typeface="Times New Roman"/>
                <a:cs typeface="Times New Roman"/>
              </a:rPr>
              <a:t>of transaction: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unlock (to make data accessible) at </a:t>
            </a:r>
            <a:r>
              <a:rPr lang="en-US" dirty="0" err="1">
                <a:latin typeface="Times New Roman"/>
                <a:cs typeface="Times New Roman"/>
              </a:rPr>
              <a:t>xact</a:t>
            </a:r>
            <a:r>
              <a:rPr lang="en-US" dirty="0">
                <a:latin typeface="Times New Roman"/>
                <a:cs typeface="Times New Roman"/>
              </a:rPr>
              <a:t> commit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why? </a:t>
            </a:r>
          </a:p>
        </p:txBody>
      </p:sp>
    </p:spTree>
    <p:extLst>
      <p:ext uri="{BB962C8B-B14F-4D97-AF65-F5344CB8AC3E}">
        <p14:creationId xmlns:p14="http://schemas.microsoft.com/office/powerpoint/2010/main" val="1781279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9173"/>
            <a:ext cx="8229600" cy="792159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Cascading rollback</a:t>
            </a:r>
            <a:endParaRPr lang="en-US" dirty="0">
              <a:solidFill>
                <a:srgbClr val="00009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202267" y="1825363"/>
            <a:ext cx="1913449" cy="408965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2092325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defTabSz="2092325"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b="1" u="sng" dirty="0">
              <a:ea typeface="MS Mincho" charset="0"/>
              <a:cs typeface="MS Mincho" charset="0"/>
            </a:endParaRP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3200" dirty="0" smtClean="0">
                <a:solidFill>
                  <a:srgbClr val="000090"/>
                </a:solidFill>
                <a:ea typeface="MS Mincho" charset="0"/>
                <a:cs typeface="MS Mincho" charset="0"/>
              </a:rPr>
              <a:t>write(B)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endParaRPr lang="en-US" sz="3200" dirty="0">
              <a:solidFill>
                <a:srgbClr val="000090"/>
              </a:solidFill>
              <a:ea typeface="MS Mincho" charset="0"/>
              <a:cs typeface="MS Mincho" charset="0"/>
            </a:endParaRP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endParaRPr lang="he-IL" sz="3200" dirty="0">
              <a:solidFill>
                <a:srgbClr val="000090"/>
              </a:solidFill>
              <a:ea typeface="MS Mincho" charset="0"/>
              <a:cs typeface="MS Mincho" charset="0"/>
            </a:endParaRP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3200" dirty="0" smtClean="0">
                <a:solidFill>
                  <a:srgbClr val="000090"/>
                </a:solidFill>
                <a:ea typeface="MS Mincho" charset="0"/>
                <a:cs typeface="MS Mincho" charset="0"/>
              </a:rPr>
              <a:t>read(</a:t>
            </a:r>
            <a:r>
              <a:rPr lang="en-US" sz="3200" dirty="0">
                <a:solidFill>
                  <a:srgbClr val="000090"/>
                </a:solidFill>
                <a:ea typeface="MS Mincho" charset="0"/>
                <a:cs typeface="MS Mincho" charset="0"/>
              </a:rPr>
              <a:t>A</a:t>
            </a:r>
            <a:r>
              <a:rPr lang="en-US" sz="3200" dirty="0" smtClean="0">
                <a:solidFill>
                  <a:srgbClr val="000090"/>
                </a:solidFill>
                <a:ea typeface="MS Mincho" charset="0"/>
                <a:cs typeface="MS Mincho" charset="0"/>
              </a:rPr>
              <a:t>)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3200" dirty="0" smtClean="0">
                <a:solidFill>
                  <a:srgbClr val="000090"/>
                </a:solidFill>
                <a:ea typeface="MS Mincho" charset="0"/>
                <a:cs typeface="MS Mincho" charset="0"/>
              </a:rPr>
              <a:t>write(B)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3200" dirty="0" smtClean="0">
                <a:solidFill>
                  <a:srgbClr val="000090"/>
                </a:solidFill>
                <a:ea typeface="MS Mincho" charset="0"/>
                <a:cs typeface="MS Mincho" charset="0"/>
              </a:rPr>
              <a:t>commit</a:t>
            </a:r>
            <a:endParaRPr lang="he-IL" sz="3200" dirty="0">
              <a:solidFill>
                <a:srgbClr val="000090"/>
              </a:solidFill>
              <a:ea typeface="MS Mincho" charset="0"/>
              <a:cs typeface="MS Mincho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871117" y="1320795"/>
            <a:ext cx="1041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smtClean="0">
                <a:latin typeface="Arial" charset="0"/>
                <a:ea typeface="MS Mincho" charset="0"/>
                <a:cs typeface="MS Mincho" charset="0"/>
              </a:rPr>
              <a:t>T1</a:t>
            </a:r>
            <a:endParaRPr lang="en-US" dirty="0">
              <a:latin typeface="Arial" charset="0"/>
              <a:ea typeface="MS Mincho" charset="0"/>
              <a:cs typeface="MS Mincho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115719" y="1825363"/>
            <a:ext cx="1879604" cy="408965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2092325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defTabSz="2092325"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b="1" u="sng" dirty="0">
              <a:ea typeface="MS Mincho" charset="0"/>
              <a:cs typeface="MS Mincho" charset="0"/>
            </a:endParaRP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endParaRPr lang="en-US" sz="3200" dirty="0">
              <a:solidFill>
                <a:schemeClr val="accent2"/>
              </a:solidFill>
              <a:ea typeface="MS Mincho" charset="0"/>
              <a:cs typeface="MS Mincho" charset="0"/>
            </a:endParaRP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3200" dirty="0" smtClean="0">
                <a:ea typeface="MS Mincho" charset="0"/>
                <a:cs typeface="MS Mincho" charset="0"/>
              </a:rPr>
              <a:t>read(</a:t>
            </a:r>
            <a:r>
              <a:rPr lang="en-US" sz="3200" dirty="0">
                <a:ea typeface="MS Mincho" charset="0"/>
                <a:cs typeface="MS Mincho" charset="0"/>
              </a:rPr>
              <a:t>A)</a:t>
            </a:r>
            <a:endParaRPr lang="he-IL" sz="3200" dirty="0">
              <a:ea typeface="MS Mincho" charset="0"/>
              <a:cs typeface="MS Mincho" charset="0"/>
            </a:endParaRP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3200" dirty="0" smtClean="0">
                <a:ea typeface="MS Mincho" charset="0"/>
                <a:cs typeface="MS Mincho" charset="0"/>
              </a:rPr>
              <a:t>write(</a:t>
            </a:r>
            <a:r>
              <a:rPr lang="en-US" sz="3200" dirty="0">
                <a:ea typeface="MS Mincho" charset="0"/>
                <a:cs typeface="MS Mincho" charset="0"/>
              </a:rPr>
              <a:t>A)</a:t>
            </a:r>
            <a:endParaRPr lang="he-IL" sz="3200" dirty="0">
              <a:ea typeface="MS Mincho" charset="0"/>
              <a:cs typeface="MS Mincho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234250" y="1320795"/>
            <a:ext cx="101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smtClean="0">
                <a:latin typeface="Arial" charset="0"/>
                <a:ea typeface="MS Mincho" charset="0"/>
                <a:cs typeface="MS Mincho" charset="0"/>
              </a:rPr>
              <a:t>T2</a:t>
            </a:r>
            <a:endParaRPr lang="en-US" dirty="0">
              <a:latin typeface="Arial" charset="0"/>
              <a:ea typeface="MS Mincho" charset="0"/>
              <a:cs typeface="MS Mincho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963322" y="6021060"/>
            <a:ext cx="203200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600" b="1" dirty="0" smtClean="0">
                <a:latin typeface="Arial" charset="0"/>
                <a:ea typeface="MS Mincho" charset="0"/>
                <a:cs typeface="MS Mincho" charset="0"/>
              </a:rPr>
              <a:t>T2 Aborts</a:t>
            </a:r>
            <a:endParaRPr lang="en-US" sz="2600" dirty="0">
              <a:latin typeface="Arial" charset="0"/>
              <a:ea typeface="MS Mincho" charset="0"/>
              <a:cs typeface="MS Mincho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447" y="2018977"/>
            <a:ext cx="2705695" cy="3420533"/>
          </a:xfrm>
          <a:prstGeom prst="rect">
            <a:avLst/>
          </a:prstGeo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198513" y="1117599"/>
            <a:ext cx="3488287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600" b="1" dirty="0" smtClean="0">
                <a:latin typeface="Arial" charset="0"/>
                <a:ea typeface="MS Mincho" charset="0"/>
                <a:cs typeface="MS Mincho" charset="0"/>
              </a:rPr>
              <a:t>We should </a:t>
            </a:r>
            <a:r>
              <a:rPr lang="en-US" sz="2600" b="1" dirty="0">
                <a:latin typeface="Arial" charset="0"/>
                <a:ea typeface="MS Mincho" charset="0"/>
                <a:cs typeface="MS Mincho" charset="0"/>
              </a:rPr>
              <a:t>never </a:t>
            </a:r>
            <a:r>
              <a:rPr lang="en-US" sz="2600" b="1" dirty="0" smtClean="0">
                <a:latin typeface="Arial" charset="0"/>
                <a:ea typeface="MS Mincho" charset="0"/>
                <a:cs typeface="MS Mincho" charset="0"/>
              </a:rPr>
              <a:t> have let T1 commit </a:t>
            </a:r>
            <a:endParaRPr lang="en-US" sz="2600" dirty="0">
              <a:latin typeface="Arial" charset="0"/>
              <a:ea typeface="MS Mincho" charset="0"/>
              <a:cs typeface="MS Minch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746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Another schedule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081878"/>
            <a:ext cx="8913080" cy="5490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latin typeface="Times New Roman"/>
                <a:cs typeface="Times New Roman"/>
              </a:rPr>
              <a:t>DB: seats 22A and 22B are available</a:t>
            </a:r>
            <a:r>
              <a:rPr lang="en-US" sz="3000" dirty="0" smtClean="0">
                <a:latin typeface="Times New Roman"/>
                <a:cs typeface="Times New Roman"/>
              </a:rPr>
              <a:t>.</a:t>
            </a:r>
          </a:p>
          <a:p>
            <a:pPr marL="0" indent="0">
              <a:buNone/>
            </a:pPr>
            <a:endParaRPr lang="en-US" sz="1200" dirty="0" smtClean="0">
              <a:latin typeface="Times New Roman"/>
              <a:cs typeface="Times New Roman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/>
                <a:cs typeface="Times New Roman"/>
              </a:rPr>
              <a:t>John checks for availability and gets seat 22A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/>
                <a:cs typeface="Times New Roman"/>
              </a:rPr>
              <a:t>Mary checks for availability and gets seat 22A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/>
                <a:cs typeface="Times New Roman"/>
              </a:rPr>
              <a:t>John books seat 22A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/>
                <a:cs typeface="Times New Roman"/>
              </a:rPr>
              <a:t>Mary books seat 22A</a:t>
            </a: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120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DB: double booking</a:t>
            </a:r>
            <a:r>
              <a:rPr lang="en-US" sz="3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on 22A.</a:t>
            </a:r>
          </a:p>
          <a:p>
            <a:endParaRPr lang="en-US" sz="24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DB is inconsistent.</a:t>
            </a:r>
          </a:p>
          <a:p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Run John’s before Mary’s (or vice versa)</a:t>
            </a:r>
          </a:p>
          <a:p>
            <a:pPr lvl="1"/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serial schedule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09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CDCCF-C7FF-5841-BAD6-BE1C22B790D0}" type="slidenum">
              <a:rPr lang="en-US"/>
              <a:pPr/>
              <a:t>30</a:t>
            </a:fld>
            <a:endParaRPr lang="en-US"/>
          </a:p>
          <a:p>
            <a:endParaRPr lang="en-US"/>
          </a:p>
        </p:txBody>
      </p:sp>
      <p:sp>
        <p:nvSpPr>
          <p:cNvPr id="115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Additional </a:t>
            </a:r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issues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115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Deadlock?</a:t>
            </a:r>
          </a:p>
          <a:p>
            <a:r>
              <a:rPr lang="en-US" dirty="0">
                <a:latin typeface="Times New Roman"/>
                <a:cs typeface="Times New Roman"/>
              </a:rPr>
              <a:t>Concurrency control by timestamps (optimistic=assume rare </a:t>
            </a:r>
            <a:r>
              <a:rPr lang="en-US" dirty="0" err="1">
                <a:latin typeface="Times New Roman"/>
                <a:cs typeface="Times New Roman"/>
              </a:rPr>
              <a:t>unserializable</a:t>
            </a:r>
            <a:r>
              <a:rPr lang="en-US" dirty="0">
                <a:latin typeface="Times New Roman"/>
                <a:cs typeface="Times New Roman"/>
              </a:rPr>
              <a:t> behavior) </a:t>
            </a:r>
          </a:p>
          <a:p>
            <a:pPr lvl="1"/>
            <a:r>
              <a:rPr lang="en-US" dirty="0" err="1">
                <a:latin typeface="Times New Roman"/>
                <a:cs typeface="Times New Roman"/>
              </a:rPr>
              <a:t>Timestamping</a:t>
            </a:r>
            <a:endParaRPr lang="en-US" dirty="0">
              <a:latin typeface="Times New Roman"/>
              <a:cs typeface="Times New Roman"/>
            </a:endParaRPr>
          </a:p>
          <a:p>
            <a:pPr lvl="1"/>
            <a:r>
              <a:rPr lang="en-US" dirty="0">
                <a:latin typeface="Times New Roman"/>
                <a:cs typeface="Times New Roman"/>
              </a:rPr>
              <a:t>Validation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86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F24F6-1805-C849-9414-CD3F522A88BD}" type="slidenum">
              <a:rPr lang="en-US"/>
              <a:pPr/>
              <a:t>31</a:t>
            </a:fld>
            <a:endParaRPr lang="en-US"/>
          </a:p>
          <a:p>
            <a:endParaRPr lang="en-US"/>
          </a:p>
        </p:txBody>
      </p:sp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What </a:t>
            </a:r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you should know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98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Why is granularity of locks necessary? </a:t>
            </a:r>
          </a:p>
          <a:p>
            <a:r>
              <a:rPr lang="en-US" dirty="0">
                <a:latin typeface="Times New Roman"/>
                <a:cs typeface="Times New Roman"/>
              </a:rPr>
              <a:t>How is granularity of locks achieved? </a:t>
            </a:r>
          </a:p>
          <a:p>
            <a:r>
              <a:rPr lang="en-US" dirty="0">
                <a:latin typeface="Times New Roman"/>
                <a:cs typeface="Times New Roman"/>
              </a:rPr>
              <a:t>What is two-phase locking? </a:t>
            </a:r>
          </a:p>
          <a:p>
            <a:r>
              <a:rPr lang="en-US" dirty="0">
                <a:latin typeface="Times New Roman"/>
                <a:cs typeface="Times New Roman"/>
              </a:rPr>
              <a:t>What are the four degrees of consistency? </a:t>
            </a:r>
          </a:p>
          <a:p>
            <a:r>
              <a:rPr lang="en-US" dirty="0">
                <a:latin typeface="Times New Roman"/>
                <a:cs typeface="Times New Roman"/>
              </a:rPr>
              <a:t>How are the degrees of consistency related to </a:t>
            </a:r>
            <a:r>
              <a:rPr lang="en-US" dirty="0" smtClean="0">
                <a:latin typeface="Times New Roman"/>
                <a:cs typeface="Times New Roman"/>
              </a:rPr>
              <a:t>locking?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/>
          </a:p>
          <a:p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90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61F7F4-98D7-8846-A9BF-692D72FAEA67}" type="slidenum">
              <a:rPr lang="en-US"/>
              <a:pPr/>
              <a:t>32</a:t>
            </a:fld>
            <a:endParaRPr lang="en-US"/>
          </a:p>
          <a:p>
            <a:endParaRPr lang="en-US"/>
          </a:p>
        </p:txBody>
      </p:sp>
      <p:sp>
        <p:nvSpPr>
          <p:cNvPr id="98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Carry </a:t>
            </a:r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away messages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We </a:t>
            </a:r>
            <a:r>
              <a:rPr lang="en-US" dirty="0">
                <a:latin typeface="Times New Roman"/>
                <a:cs typeface="Times New Roman"/>
              </a:rPr>
              <a:t>see a messy problem gets formulated nicely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Look for important, but messy problems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Cross</a:t>
            </a:r>
            <a:r>
              <a:rPr lang="en-US" dirty="0">
                <a:latin typeface="Times New Roman"/>
                <a:cs typeface="Times New Roman"/>
              </a:rPr>
              <a:t>-field advantages (OS-&gt; DB)</a:t>
            </a:r>
          </a:p>
          <a:p>
            <a:pPr lvl="1">
              <a:buFontTx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82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Serial schedules 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002502"/>
            <a:ext cx="8913080" cy="55379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>
                <a:latin typeface="Times New Roman"/>
                <a:cs typeface="Times New Roman"/>
              </a:rPr>
              <a:t>DB: seats 22A and 22B are available.</a:t>
            </a:r>
          </a:p>
          <a:p>
            <a:pPr marL="0" indent="0">
              <a:buNone/>
            </a:pPr>
            <a:endParaRPr lang="en-US" sz="1600" dirty="0" smtClean="0">
              <a:latin typeface="Times New Roman"/>
              <a:cs typeface="Times New Roman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/>
                <a:cs typeface="Times New Roman"/>
              </a:rPr>
              <a:t>Admin scans Flight to generate some reports.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/>
                <a:cs typeface="Times New Roman"/>
              </a:rPr>
              <a:t>Mary checks the flights for tomorrow.</a:t>
            </a:r>
          </a:p>
          <a:p>
            <a:pPr marL="57150" indent="0">
              <a:buNone/>
            </a:pPr>
            <a:endParaRPr lang="en-US" sz="16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57150" indent="0">
              <a:buNone/>
            </a:pPr>
            <a:r>
              <a:rPr lang="en-US" sz="3000" dirty="0">
                <a:latin typeface="Times New Roman"/>
                <a:cs typeface="Times New Roman"/>
              </a:rPr>
              <a:t>DB: seats 22A and 22B are available</a:t>
            </a:r>
            <a:r>
              <a:rPr lang="en-US" sz="3000" dirty="0" smtClean="0">
                <a:latin typeface="Times New Roman"/>
                <a:cs typeface="Times New Roman"/>
              </a:rPr>
              <a:t>.</a:t>
            </a:r>
          </a:p>
          <a:p>
            <a:pPr marL="57150" indent="0">
              <a:buNone/>
            </a:pPr>
            <a:endParaRPr lang="en-US" sz="14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obody can use the system until Admin is done!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How to run programs concurrently without them messing up each other’s results?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4</a:t>
            </a:fld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6334125" y="1000125"/>
            <a:ext cx="2273301" cy="762000"/>
          </a:xfrm>
          <a:prstGeom prst="wedgeRoundRectCallout">
            <a:avLst>
              <a:gd name="adj1" fmla="val -133218"/>
              <a:gd name="adj2" fmla="val 72917"/>
              <a:gd name="adj3" fmla="val 16667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akes a long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424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Transaction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Transactions: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each as a </a:t>
            </a:r>
            <a:r>
              <a:rPr lang="ja-JP" altLang="en-US" dirty="0">
                <a:latin typeface="Times New Roman"/>
                <a:cs typeface="Times New Roman"/>
              </a:rPr>
              <a:t>“</a:t>
            </a:r>
            <a:r>
              <a:rPr lang="en-US" dirty="0">
                <a:latin typeface="Times New Roman"/>
                <a:cs typeface="Times New Roman"/>
              </a:rPr>
              <a:t>program</a:t>
            </a:r>
            <a:r>
              <a:rPr lang="ja-JP" altLang="en-US" dirty="0">
                <a:latin typeface="Times New Roman"/>
                <a:cs typeface="Times New Roman"/>
              </a:rPr>
              <a:t>”</a:t>
            </a:r>
            <a:r>
              <a:rPr lang="en-US" dirty="0">
                <a:latin typeface="Times New Roman"/>
                <a:cs typeface="Times New Roman"/>
              </a:rPr>
              <a:t> of atomic database operations 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atomic units of database transformation</a:t>
            </a:r>
          </a:p>
          <a:p>
            <a:pPr marL="0" indent="0">
              <a:buNone/>
            </a:pPr>
            <a:endParaRPr lang="en-US" sz="20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START </a:t>
            </a:r>
            <a:r>
              <a:rPr lang="en-US" sz="2200" b="1" dirty="0">
                <a:latin typeface="Courier New"/>
                <a:cs typeface="Courier New"/>
              </a:rPr>
              <a:t>TRANSACTION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SQL-statement 1;</a:t>
            </a:r>
            <a:endParaRPr lang="en-US" sz="2200" dirty="0" smtClean="0">
              <a:latin typeface="Times New Roman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SQL-statement </a:t>
            </a:r>
            <a:r>
              <a:rPr lang="en-US" sz="2200" b="1" dirty="0" smtClean="0">
                <a:latin typeface="Courier New"/>
                <a:cs typeface="Courier New"/>
              </a:rPr>
              <a:t>2;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latin typeface="Courier New"/>
                <a:cs typeface="Courier New"/>
              </a:rPr>
              <a:t>…</a:t>
            </a:r>
          </a:p>
          <a:p>
            <a:pPr marL="0" indent="0">
              <a:buNone/>
            </a:pPr>
            <a:r>
              <a:rPr lang="en-US" sz="2200" b="1" dirty="0">
                <a:latin typeface="Courier New"/>
                <a:cs typeface="Courier New"/>
              </a:rPr>
              <a:t>	SQL-statement </a:t>
            </a:r>
            <a:r>
              <a:rPr lang="en-US" sz="2200" b="1" dirty="0" smtClean="0">
                <a:latin typeface="Courier New"/>
                <a:cs typeface="Courier New"/>
              </a:rPr>
              <a:t>n;</a:t>
            </a:r>
            <a:endParaRPr lang="en-US" sz="2200" dirty="0">
              <a:latin typeface="Times New Roman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COMMIT</a:t>
            </a:r>
            <a:r>
              <a:rPr lang="en-US" sz="22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2400" b="1" dirty="0" smtClean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88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ACID </a:t>
            </a:r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p</a:t>
            </a:r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roperties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Atomicity: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all or nothing at all</a:t>
            </a:r>
          </a:p>
          <a:p>
            <a:r>
              <a:rPr lang="en-US" dirty="0">
                <a:latin typeface="Times New Roman"/>
                <a:cs typeface="Times New Roman"/>
              </a:rPr>
              <a:t>Consistency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each </a:t>
            </a:r>
            <a:r>
              <a:rPr lang="en-US" dirty="0">
                <a:latin typeface="Times New Roman"/>
                <a:cs typeface="Times New Roman"/>
              </a:rPr>
              <a:t>transaction is </a:t>
            </a:r>
            <a:r>
              <a:rPr lang="ja-JP" altLang="en-US" dirty="0">
                <a:latin typeface="Times New Roman"/>
                <a:cs typeface="Times New Roman"/>
              </a:rPr>
              <a:t>“</a:t>
            </a:r>
            <a:r>
              <a:rPr lang="en-US" dirty="0">
                <a:latin typeface="Times New Roman"/>
                <a:cs typeface="Times New Roman"/>
              </a:rPr>
              <a:t>well behaved</a:t>
            </a:r>
            <a:r>
              <a:rPr lang="ja-JP" altLang="en-US" dirty="0">
                <a:latin typeface="Times New Roman"/>
                <a:cs typeface="Times New Roman"/>
              </a:rPr>
              <a:t>”</a:t>
            </a:r>
            <a:endParaRPr lang="en-US" dirty="0">
              <a:latin typeface="Times New Roman"/>
              <a:cs typeface="Times New Roman"/>
            </a:endParaRPr>
          </a:p>
          <a:p>
            <a:pPr lvl="1"/>
            <a:r>
              <a:rPr lang="en-US" dirty="0">
                <a:latin typeface="Times New Roman"/>
                <a:cs typeface="Times New Roman"/>
              </a:rPr>
              <a:t>from one consistent state </a:t>
            </a:r>
            <a:r>
              <a:rPr lang="en-US" dirty="0" smtClean="0">
                <a:latin typeface="Times New Roman"/>
                <a:cs typeface="Times New Roman"/>
              </a:rPr>
              <a:t>in DB to another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Isolation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as if executed </a:t>
            </a:r>
            <a:r>
              <a:rPr lang="en-US" dirty="0" smtClean="0">
                <a:latin typeface="Times New Roman"/>
                <a:cs typeface="Times New Roman"/>
              </a:rPr>
              <a:t>alone 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Durability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results permanent after commit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6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6016625" y="3698875"/>
            <a:ext cx="2273301" cy="762000"/>
          </a:xfrm>
          <a:prstGeom prst="wedgeRoundRectCallout">
            <a:avLst>
              <a:gd name="adj1" fmla="val -214922"/>
              <a:gd name="adj2" fmla="val -12500"/>
              <a:gd name="adj3" fmla="val 16667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today’s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687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4F8A9-E0C8-2F44-B9F5-9A3983A0BF26}" type="slidenum">
              <a:rPr lang="en-US"/>
              <a:pPr/>
              <a:t>7</a:t>
            </a:fld>
            <a:endParaRPr lang="en-US"/>
          </a:p>
          <a:p>
            <a:endParaRPr lang="en-US"/>
          </a:p>
        </p:txBody>
      </p:sp>
      <p:sp>
        <p:nvSpPr>
          <p:cNvPr id="112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001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Transaction Interleaving</a:t>
            </a:r>
          </a:p>
        </p:txBody>
      </p:sp>
      <p:sp>
        <p:nvSpPr>
          <p:cNvPr id="112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5438" y="1074738"/>
            <a:ext cx="8816975" cy="4953000"/>
          </a:xfrm>
        </p:spPr>
        <p:txBody>
          <a:bodyPr/>
          <a:lstStyle/>
          <a:p>
            <a:r>
              <a:rPr lang="en-US" sz="2200" dirty="0">
                <a:latin typeface="Times New Roman"/>
                <a:cs typeface="Times New Roman"/>
              </a:rPr>
              <a:t>Before: A = 0, B = 0, then?</a:t>
            </a:r>
          </a:p>
          <a:p>
            <a:r>
              <a:rPr lang="en-US" sz="2200" dirty="0">
                <a:latin typeface="Times New Roman"/>
                <a:cs typeface="Times New Roman"/>
              </a:rPr>
              <a:t>Correct schedule? Wrong schedule? Why? </a:t>
            </a:r>
          </a:p>
        </p:txBody>
      </p:sp>
      <p:sp>
        <p:nvSpPr>
          <p:cNvPr id="1126404" name="Rectangle 4"/>
          <p:cNvSpPr>
            <a:spLocks noChangeArrowheads="1"/>
          </p:cNvSpPr>
          <p:nvPr/>
        </p:nvSpPr>
        <p:spPr bwMode="auto">
          <a:xfrm>
            <a:off x="492125" y="2351088"/>
            <a:ext cx="2614613" cy="3675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81320" dir="2319588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bIns="320040"/>
          <a:lstStyle/>
          <a:p>
            <a:pPr marL="1255713" indent="-1255713" algn="l">
              <a:spcBef>
                <a:spcPct val="45000"/>
              </a:spcBef>
              <a:buSzPct val="160000"/>
            </a:pPr>
            <a:r>
              <a:rPr lang="en-US" sz="1700" u="sng">
                <a:latin typeface="Arial" charset="0"/>
              </a:rPr>
              <a:t>Xact T1</a:t>
            </a:r>
            <a:r>
              <a:rPr lang="en-US" sz="1700">
                <a:latin typeface="Arial" charset="0"/>
              </a:rPr>
              <a:t>	</a:t>
            </a:r>
            <a:r>
              <a:rPr lang="en-US" sz="1700" u="sng">
                <a:latin typeface="Arial" charset="0"/>
              </a:rPr>
              <a:t>Xact T2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read(A)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A = A + 1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write(A)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read(A)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A = A * 2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write(A)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read(B)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B = B + 1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write(B)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read (B)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B = B * 2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write (B)</a:t>
            </a:r>
          </a:p>
        </p:txBody>
      </p:sp>
      <p:sp>
        <p:nvSpPr>
          <p:cNvPr id="1126405" name="Rectangle 5"/>
          <p:cNvSpPr>
            <a:spLocks noChangeArrowheads="1"/>
          </p:cNvSpPr>
          <p:nvPr/>
        </p:nvSpPr>
        <p:spPr bwMode="auto">
          <a:xfrm>
            <a:off x="3411538" y="2351088"/>
            <a:ext cx="2614612" cy="3675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81320" dir="2319588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bIns="320040"/>
          <a:lstStyle/>
          <a:p>
            <a:pPr marL="1255713" indent="-1255713" algn="l">
              <a:spcBef>
                <a:spcPct val="45000"/>
              </a:spcBef>
              <a:buSzPct val="160000"/>
            </a:pPr>
            <a:r>
              <a:rPr lang="en-US" sz="1700" u="sng">
                <a:latin typeface="Arial" charset="0"/>
              </a:rPr>
              <a:t>Xact T1</a:t>
            </a:r>
            <a:r>
              <a:rPr lang="en-US" sz="1700">
                <a:latin typeface="Arial" charset="0"/>
              </a:rPr>
              <a:t>	</a:t>
            </a:r>
            <a:r>
              <a:rPr lang="en-US" sz="1700" u="sng">
                <a:latin typeface="Arial" charset="0"/>
              </a:rPr>
              <a:t>Xact T2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read(A)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A = A + 1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write(A)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read(A)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A = A * 2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write(A)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read(B)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B = B * 2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write(B)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read (B)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B = B + 1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write (B)</a:t>
            </a:r>
          </a:p>
        </p:txBody>
      </p:sp>
      <p:sp>
        <p:nvSpPr>
          <p:cNvPr id="1126406" name="Rectangle 6"/>
          <p:cNvSpPr>
            <a:spLocks noChangeArrowheads="1"/>
          </p:cNvSpPr>
          <p:nvPr/>
        </p:nvSpPr>
        <p:spPr bwMode="auto">
          <a:xfrm>
            <a:off x="6332538" y="2351088"/>
            <a:ext cx="2614612" cy="3675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81320" dir="2319588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bIns="320040"/>
          <a:lstStyle/>
          <a:p>
            <a:pPr marL="1255713" indent="-1255713" algn="l">
              <a:spcBef>
                <a:spcPct val="45000"/>
              </a:spcBef>
              <a:buSzPct val="160000"/>
            </a:pPr>
            <a:r>
              <a:rPr lang="en-US" sz="1700" u="sng">
                <a:latin typeface="Arial" charset="0"/>
              </a:rPr>
              <a:t>Xact T1</a:t>
            </a:r>
            <a:r>
              <a:rPr lang="en-US" sz="1700">
                <a:latin typeface="Arial" charset="0"/>
              </a:rPr>
              <a:t>	</a:t>
            </a:r>
            <a:r>
              <a:rPr lang="en-US" sz="1700" u="sng">
                <a:latin typeface="Arial" charset="0"/>
              </a:rPr>
              <a:t>Xact T2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read(A)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A = A + 1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write(A)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read(B)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B = B + 1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write(B)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read(A)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A = A * 2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write(A)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read(B)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B = B * 2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write(B)</a:t>
            </a:r>
          </a:p>
        </p:txBody>
      </p:sp>
      <p:sp>
        <p:nvSpPr>
          <p:cNvPr id="1126407" name="Text Box 7"/>
          <p:cNvSpPr txBox="1">
            <a:spLocks noChangeArrowheads="1"/>
          </p:cNvSpPr>
          <p:nvPr/>
        </p:nvSpPr>
        <p:spPr bwMode="auto">
          <a:xfrm>
            <a:off x="906463" y="6032500"/>
            <a:ext cx="1477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latin typeface="Times New Roman" charset="0"/>
              </a:rPr>
              <a:t>schedule 1</a:t>
            </a:r>
          </a:p>
        </p:txBody>
      </p:sp>
      <p:sp>
        <p:nvSpPr>
          <p:cNvPr id="1126408" name="Text Box 8"/>
          <p:cNvSpPr txBox="1">
            <a:spLocks noChangeArrowheads="1"/>
          </p:cNvSpPr>
          <p:nvPr/>
        </p:nvSpPr>
        <p:spPr bwMode="auto">
          <a:xfrm>
            <a:off x="3860800" y="6032500"/>
            <a:ext cx="1477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latin typeface="Times New Roman" charset="0"/>
              </a:rPr>
              <a:t>schedule 2</a:t>
            </a:r>
          </a:p>
        </p:txBody>
      </p:sp>
      <p:sp>
        <p:nvSpPr>
          <p:cNvPr id="1126409" name="Text Box 9"/>
          <p:cNvSpPr txBox="1">
            <a:spLocks noChangeArrowheads="1"/>
          </p:cNvSpPr>
          <p:nvPr/>
        </p:nvSpPr>
        <p:spPr bwMode="auto">
          <a:xfrm>
            <a:off x="6940550" y="6032500"/>
            <a:ext cx="1477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latin typeface="Times New Roman" charset="0"/>
              </a:rPr>
              <a:t>schedule 3</a:t>
            </a:r>
          </a:p>
        </p:txBody>
      </p:sp>
    </p:spTree>
    <p:extLst>
      <p:ext uri="{BB962C8B-B14F-4D97-AF65-F5344CB8AC3E}">
        <p14:creationId xmlns:p14="http://schemas.microsoft.com/office/powerpoint/2010/main" val="1453155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3DBA1-3391-DB4E-ADEB-D278E20CC994}" type="slidenum">
              <a:rPr lang="en-US"/>
              <a:pPr/>
              <a:t>8</a:t>
            </a:fld>
            <a:endParaRPr lang="en-US"/>
          </a:p>
          <a:p>
            <a:endParaRPr lang="en-US"/>
          </a:p>
        </p:txBody>
      </p:sp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1138"/>
            <a:ext cx="8229600" cy="8001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Transaction Interleaving</a:t>
            </a:r>
          </a:p>
        </p:txBody>
      </p:sp>
      <p:sp>
        <p:nvSpPr>
          <p:cNvPr id="112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5438" y="1074738"/>
            <a:ext cx="8816975" cy="4953000"/>
          </a:xfrm>
        </p:spPr>
        <p:txBody>
          <a:bodyPr/>
          <a:lstStyle/>
          <a:p>
            <a:r>
              <a:rPr lang="en-US" sz="1900" dirty="0">
                <a:latin typeface="Times New Roman"/>
                <a:cs typeface="Times New Roman"/>
              </a:rPr>
              <a:t>Schedule 1 (interleaved, more concurrent) = Schedule 3 (serial)</a:t>
            </a:r>
          </a:p>
          <a:p>
            <a:pPr lvl="1"/>
            <a:r>
              <a:rPr lang="en-US" sz="1700" dirty="0" smtClean="0">
                <a:latin typeface="Times New Roman"/>
                <a:cs typeface="Times New Roman"/>
              </a:rPr>
              <a:t>(</a:t>
            </a:r>
            <a:r>
              <a:rPr lang="en-US" sz="1700" dirty="0">
                <a:latin typeface="Times New Roman"/>
                <a:cs typeface="Times New Roman"/>
              </a:rPr>
              <a:t>A=0,B=0) --- T1 --&gt; (A=1,B=1) -- T2 --&gt; (A=2,B=2) </a:t>
            </a:r>
            <a:endParaRPr lang="en-US" sz="1700" dirty="0" smtClean="0">
              <a:latin typeface="Times New Roman"/>
              <a:cs typeface="Times New Roman"/>
            </a:endParaRPr>
          </a:p>
          <a:p>
            <a:pPr lvl="1"/>
            <a:r>
              <a:rPr lang="en-US" sz="1900" dirty="0">
                <a:latin typeface="Times New Roman"/>
                <a:cs typeface="Times New Roman"/>
              </a:rPr>
              <a:t>Consistency and isolation: transform DB in </a:t>
            </a:r>
            <a:r>
              <a:rPr lang="en-US" sz="1900" dirty="0" smtClean="0">
                <a:latin typeface="Times New Roman"/>
                <a:cs typeface="Times New Roman"/>
              </a:rPr>
              <a:t>serial</a:t>
            </a:r>
          </a:p>
          <a:p>
            <a:r>
              <a:rPr lang="en-US" sz="1900" dirty="0" smtClean="0">
                <a:latin typeface="Times New Roman"/>
                <a:cs typeface="Times New Roman"/>
              </a:rPr>
              <a:t>How to check if a concurrent schedule impact DB like a serial schedule?</a:t>
            </a:r>
            <a:endParaRPr lang="en-US" sz="1900" dirty="0">
              <a:latin typeface="Times New Roman"/>
              <a:cs typeface="Times New Roman"/>
            </a:endParaRPr>
          </a:p>
          <a:p>
            <a:endParaRPr lang="en-US" sz="2100" dirty="0">
              <a:latin typeface="Times New Roman"/>
              <a:cs typeface="Times New Roman"/>
            </a:endParaRPr>
          </a:p>
        </p:txBody>
      </p:sp>
      <p:sp>
        <p:nvSpPr>
          <p:cNvPr id="1127428" name="Rectangle 4"/>
          <p:cNvSpPr>
            <a:spLocks noChangeArrowheads="1"/>
          </p:cNvSpPr>
          <p:nvPr/>
        </p:nvSpPr>
        <p:spPr bwMode="auto">
          <a:xfrm>
            <a:off x="949325" y="2508250"/>
            <a:ext cx="2614613" cy="3675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81320" dir="2319588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bIns="320040"/>
          <a:lstStyle/>
          <a:p>
            <a:pPr marL="1255713" indent="-1255713" algn="l">
              <a:spcBef>
                <a:spcPct val="45000"/>
              </a:spcBef>
              <a:buSzPct val="160000"/>
            </a:pPr>
            <a:r>
              <a:rPr lang="en-US" sz="1700" u="sng">
                <a:latin typeface="Arial" charset="0"/>
              </a:rPr>
              <a:t>Xact T1</a:t>
            </a:r>
            <a:r>
              <a:rPr lang="en-US" sz="1700">
                <a:latin typeface="Arial" charset="0"/>
              </a:rPr>
              <a:t>	</a:t>
            </a:r>
            <a:r>
              <a:rPr lang="en-US" sz="1700" u="sng">
                <a:latin typeface="Arial" charset="0"/>
              </a:rPr>
              <a:t>Xact T2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read(A)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A = A + 1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write(A)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read(A)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A = A * 2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write(A)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read(B)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B = B + 1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write(B)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read (B)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B = B * 2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write (B)</a:t>
            </a:r>
          </a:p>
        </p:txBody>
      </p:sp>
      <p:sp>
        <p:nvSpPr>
          <p:cNvPr id="1127429" name="Rectangle 5"/>
          <p:cNvSpPr>
            <a:spLocks noChangeArrowheads="1"/>
          </p:cNvSpPr>
          <p:nvPr/>
        </p:nvSpPr>
        <p:spPr bwMode="auto">
          <a:xfrm>
            <a:off x="4832350" y="2492375"/>
            <a:ext cx="2614613" cy="3675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81320" dir="2319588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bIns="320040"/>
          <a:lstStyle/>
          <a:p>
            <a:pPr marL="1255713" indent="-1255713" algn="l">
              <a:spcBef>
                <a:spcPct val="45000"/>
              </a:spcBef>
              <a:buSzPct val="160000"/>
            </a:pPr>
            <a:r>
              <a:rPr lang="en-US" sz="1700" u="sng">
                <a:latin typeface="Arial" charset="0"/>
              </a:rPr>
              <a:t>Xact T1</a:t>
            </a:r>
            <a:r>
              <a:rPr lang="en-US" sz="1700">
                <a:latin typeface="Arial" charset="0"/>
              </a:rPr>
              <a:t>	</a:t>
            </a:r>
            <a:r>
              <a:rPr lang="en-US" sz="1700" u="sng">
                <a:latin typeface="Arial" charset="0"/>
              </a:rPr>
              <a:t>Xact T2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read(A)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A = A + 1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write(A)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read(B)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B = B + 1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write(B)	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read(A)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A = A * 2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write(A)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read(B)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B = B * 2</a:t>
            </a:r>
          </a:p>
          <a:p>
            <a:pPr marL="1255713" indent="-1255713" algn="l">
              <a:lnSpc>
                <a:spcPct val="40000"/>
              </a:lnSpc>
              <a:spcBef>
                <a:spcPct val="45000"/>
              </a:spcBef>
              <a:buSzPct val="160000"/>
            </a:pPr>
            <a:r>
              <a:rPr lang="en-US" sz="1700">
                <a:solidFill>
                  <a:srgbClr val="0000CC"/>
                </a:solidFill>
                <a:latin typeface="Arial" charset="0"/>
              </a:rPr>
              <a:t>	write(B)</a:t>
            </a:r>
          </a:p>
        </p:txBody>
      </p:sp>
      <p:sp>
        <p:nvSpPr>
          <p:cNvPr id="1127430" name="Text Box 6"/>
          <p:cNvSpPr txBox="1">
            <a:spLocks noChangeArrowheads="1"/>
          </p:cNvSpPr>
          <p:nvPr/>
        </p:nvSpPr>
        <p:spPr bwMode="auto">
          <a:xfrm>
            <a:off x="1363663" y="6049963"/>
            <a:ext cx="1477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latin typeface="Times New Roman" charset="0"/>
              </a:rPr>
              <a:t>schedule 1</a:t>
            </a:r>
          </a:p>
        </p:txBody>
      </p:sp>
      <p:sp>
        <p:nvSpPr>
          <p:cNvPr id="1127431" name="Text Box 7"/>
          <p:cNvSpPr txBox="1">
            <a:spLocks noChangeArrowheads="1"/>
          </p:cNvSpPr>
          <p:nvPr/>
        </p:nvSpPr>
        <p:spPr bwMode="auto">
          <a:xfrm>
            <a:off x="5440363" y="6049963"/>
            <a:ext cx="1477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latin typeface="Times New Roman" charset="0"/>
              </a:rPr>
              <a:t>schedule 3</a:t>
            </a:r>
          </a:p>
        </p:txBody>
      </p:sp>
    </p:spTree>
    <p:extLst>
      <p:ext uri="{BB962C8B-B14F-4D97-AF65-F5344CB8AC3E}">
        <p14:creationId xmlns:p14="http://schemas.microsoft.com/office/powerpoint/2010/main" val="1779798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Conflicting </a:t>
            </a:r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o</a:t>
            </a:r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perations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pPr marL="609600" indent="-609600">
              <a:lnSpc>
                <a:spcPct val="120000"/>
              </a:lnSpc>
              <a:buFont typeface="Times" charset="0"/>
              <a:buChar char="•"/>
            </a:pP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Two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writes of the same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data item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990600" lvl="1" indent="-533400">
              <a:lnSpc>
                <a:spcPct val="120000"/>
              </a:lnSpc>
              <a:buFont typeface="Times" charset="0"/>
              <a:buNone/>
            </a:pPr>
            <a:r>
              <a:rPr lang="en-US" dirty="0">
                <a:latin typeface="Times New Roman" charset="0"/>
                <a:ea typeface="ＭＳ Ｐゴシック" charset="0"/>
              </a:rPr>
              <a:t>- </a:t>
            </a:r>
            <a:r>
              <a:rPr lang="en-US" dirty="0" err="1" smtClean="0">
                <a:solidFill>
                  <a:srgbClr val="0000FF"/>
                </a:solidFill>
                <a:latin typeface="Times New Roman" charset="0"/>
                <a:ea typeface="ＭＳ Ｐゴシック" charset="0"/>
              </a:rPr>
              <a:t>write</a:t>
            </a:r>
            <a:r>
              <a:rPr lang="en-US" baseline="-25000" dirty="0" err="1" smtClean="0">
                <a:solidFill>
                  <a:srgbClr val="0000FF"/>
                </a:solidFill>
                <a:latin typeface="Times New Roman" charset="0"/>
                <a:ea typeface="ＭＳ Ｐゴシック" charset="0"/>
              </a:rPr>
              <a:t>i</a:t>
            </a:r>
            <a:r>
              <a:rPr lang="en-US" dirty="0" smtClean="0">
                <a:solidFill>
                  <a:srgbClr val="0000FF"/>
                </a:solidFill>
                <a:latin typeface="Times New Roman" charset="0"/>
                <a:ea typeface="ＭＳ Ｐゴシック" charset="0"/>
              </a:rPr>
              <a:t>(A)</a:t>
            </a:r>
            <a:r>
              <a:rPr lang="en-US" dirty="0">
                <a:solidFill>
                  <a:srgbClr val="0000FF"/>
                </a:solidFill>
                <a:latin typeface="Times New Roman" charset="0"/>
                <a:ea typeface="ＭＳ Ｐゴシック" charset="0"/>
              </a:rPr>
              <a:t>; </a:t>
            </a:r>
            <a:r>
              <a:rPr lang="en-US" dirty="0" err="1" smtClean="0">
                <a:solidFill>
                  <a:srgbClr val="0000FF"/>
                </a:solidFill>
                <a:latin typeface="Times New Roman" charset="0"/>
                <a:ea typeface="ＭＳ Ｐゴシック" charset="0"/>
              </a:rPr>
              <a:t>wite</a:t>
            </a:r>
            <a:r>
              <a:rPr lang="en-US" baseline="-25000" dirty="0" err="1" smtClean="0">
                <a:solidFill>
                  <a:srgbClr val="0000FF"/>
                </a:solidFill>
                <a:latin typeface="Times New Roman" charset="0"/>
                <a:ea typeface="ＭＳ Ｐゴシック" charset="0"/>
              </a:rPr>
              <a:t>j</a:t>
            </a:r>
            <a:r>
              <a:rPr lang="en-US" dirty="0" smtClean="0">
                <a:solidFill>
                  <a:srgbClr val="0000FF"/>
                </a:solidFill>
                <a:latin typeface="Times New Roman" charset="0"/>
                <a:ea typeface="ＭＳ Ｐゴシック" charset="0"/>
              </a:rPr>
              <a:t>(A)</a:t>
            </a:r>
            <a:endParaRPr lang="en-US" dirty="0">
              <a:latin typeface="Times New Roman" charset="0"/>
              <a:ea typeface="ＭＳ Ｐゴシック" charset="0"/>
            </a:endParaRPr>
          </a:p>
          <a:p>
            <a:pPr marL="609600" indent="-609600">
              <a:lnSpc>
                <a:spcPct val="120000"/>
              </a:lnSpc>
              <a:buFont typeface="Times" charset="0"/>
              <a:buChar char="•"/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A read and a write of the same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data item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990600" lvl="1" indent="-533400">
              <a:lnSpc>
                <a:spcPct val="120000"/>
              </a:lnSpc>
              <a:buFont typeface="Times" charset="0"/>
              <a:buNone/>
            </a:pPr>
            <a:r>
              <a:rPr lang="en-US" dirty="0">
                <a:latin typeface="Times New Roman" charset="0"/>
                <a:ea typeface="ＭＳ Ｐゴシック" charset="0"/>
              </a:rPr>
              <a:t>- </a:t>
            </a:r>
            <a:r>
              <a:rPr lang="en-US" dirty="0" err="1" smtClean="0">
                <a:solidFill>
                  <a:srgbClr val="0000FF"/>
                </a:solidFill>
                <a:latin typeface="Times New Roman" charset="0"/>
                <a:ea typeface="ＭＳ Ｐゴシック" charset="0"/>
              </a:rPr>
              <a:t>read</a:t>
            </a:r>
            <a:r>
              <a:rPr lang="en-US" baseline="-25000" dirty="0" err="1" smtClean="0">
                <a:solidFill>
                  <a:srgbClr val="0000FF"/>
                </a:solidFill>
                <a:latin typeface="Times New Roman" charset="0"/>
                <a:ea typeface="ＭＳ Ｐゴシック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Times New Roman" charset="0"/>
                <a:ea typeface="ＭＳ Ｐゴシック" charset="0"/>
              </a:rPr>
              <a:t>(X); </a:t>
            </a:r>
            <a:r>
              <a:rPr lang="en-US" dirty="0" err="1" smtClean="0">
                <a:solidFill>
                  <a:srgbClr val="0000FF"/>
                </a:solidFill>
                <a:latin typeface="Times New Roman" charset="0"/>
                <a:ea typeface="ＭＳ Ｐゴシック" charset="0"/>
              </a:rPr>
              <a:t>write</a:t>
            </a:r>
            <a:r>
              <a:rPr lang="en-US" baseline="-25000" dirty="0" err="1" smtClean="0">
                <a:solidFill>
                  <a:srgbClr val="0000FF"/>
                </a:solidFill>
                <a:latin typeface="Times New Roman" charset="0"/>
                <a:ea typeface="ＭＳ Ｐゴシック" charset="0"/>
              </a:rPr>
              <a:t>j</a:t>
            </a:r>
            <a:r>
              <a:rPr lang="en-US" dirty="0">
                <a:solidFill>
                  <a:srgbClr val="0000FF"/>
                </a:solidFill>
                <a:latin typeface="Times New Roman" charset="0"/>
                <a:ea typeface="ＭＳ Ｐゴシック" charset="0"/>
              </a:rPr>
              <a:t>(X)</a:t>
            </a:r>
            <a:endParaRPr lang="en-US" dirty="0">
              <a:latin typeface="Times New Roman" charset="0"/>
              <a:ea typeface="ＭＳ Ｐゴシック" charset="0"/>
            </a:endParaRPr>
          </a:p>
          <a:p>
            <a:pPr marL="609600" indent="-609600">
              <a:lnSpc>
                <a:spcPct val="120000"/>
              </a:lnSpc>
            </a:pP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They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access the same data item.</a:t>
            </a:r>
          </a:p>
          <a:p>
            <a:pPr marL="609600" indent="-609600">
              <a:lnSpc>
                <a:spcPct val="120000"/>
              </a:lnSpc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At least one of them is a write operation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.</a:t>
            </a:r>
          </a:p>
          <a:p>
            <a:pPr marL="609600" indent="-609600">
              <a:lnSpc>
                <a:spcPct val="120000"/>
              </a:lnSpc>
            </a:pP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Schedule cannot swap conflicting operations</a:t>
            </a:r>
          </a:p>
          <a:p>
            <a:pPr marL="1009650" lvl="1" indent="-609600">
              <a:lnSpc>
                <a:spcPct val="120000"/>
              </a:lnSpc>
            </a:pP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should respect their order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28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9982</TotalTime>
  <Words>1807</Words>
  <Application>Microsoft Macintosh PowerPoint</Application>
  <PresentationFormat>On-screen Show (4:3)</PresentationFormat>
  <Paragraphs>508</Paragraphs>
  <Slides>32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Document</vt:lpstr>
      <vt:lpstr>CS 540  Database Management Systems</vt:lpstr>
      <vt:lpstr>Motivating example</vt:lpstr>
      <vt:lpstr>Another schedule</vt:lpstr>
      <vt:lpstr>Serial schedules </vt:lpstr>
      <vt:lpstr>Transaction</vt:lpstr>
      <vt:lpstr>ACID properties</vt:lpstr>
      <vt:lpstr>Transaction Interleaving</vt:lpstr>
      <vt:lpstr>Transaction Interleaving</vt:lpstr>
      <vt:lpstr>Conflicting operations</vt:lpstr>
      <vt:lpstr>Serialization graph</vt:lpstr>
      <vt:lpstr>Guaranteeing isolation</vt:lpstr>
      <vt:lpstr>Locking Protocol</vt:lpstr>
      <vt:lpstr>Locking Protocol: Parameters</vt:lpstr>
      <vt:lpstr>Lock modes and compatibility</vt:lpstr>
      <vt:lpstr>Motivation: a “simple” protocol</vt:lpstr>
      <vt:lpstr> Simple Protocol: what’s wrong?</vt:lpstr>
      <vt:lpstr>Solution: 2 Phase Locking (2PL)</vt:lpstr>
      <vt:lpstr>Simple protocol =&gt; 2PL protocol</vt:lpstr>
      <vt:lpstr>Why 2PL schedule is serializable?</vt:lpstr>
      <vt:lpstr>Simple Protocol: Granularity?</vt:lpstr>
      <vt:lpstr>Granularity Locking</vt:lpstr>
      <vt:lpstr>Lock Compatibility Table</vt:lpstr>
      <vt:lpstr>Compatibility Examples</vt:lpstr>
      <vt:lpstr>Granularity Locking: DAG</vt:lpstr>
      <vt:lpstr>Consistency: Dirty-Data Based</vt:lpstr>
      <vt:lpstr>Examples</vt:lpstr>
      <vt:lpstr>Consistency: Locking-Based</vt:lpstr>
      <vt:lpstr>How “long” to hold a lock?</vt:lpstr>
      <vt:lpstr>Cascading rollback</vt:lpstr>
      <vt:lpstr>Additional issues</vt:lpstr>
      <vt:lpstr>What you should know</vt:lpstr>
      <vt:lpstr>Carry away messages</vt:lpstr>
    </vt:vector>
  </TitlesOfParts>
  <Company>USA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440: Database Management Systems</dc:title>
  <dc:creator>Arash Termehchy</dc:creator>
  <cp:lastModifiedBy>Arash</cp:lastModifiedBy>
  <cp:revision>1661</cp:revision>
  <dcterms:created xsi:type="dcterms:W3CDTF">2013-01-08T05:44:03Z</dcterms:created>
  <dcterms:modified xsi:type="dcterms:W3CDTF">2015-02-05T23:21:46Z</dcterms:modified>
</cp:coreProperties>
</file>