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462" r:id="rId3"/>
    <p:sldId id="572" r:id="rId4"/>
    <p:sldId id="571" r:id="rId5"/>
    <p:sldId id="457" r:id="rId6"/>
    <p:sldId id="458" r:id="rId7"/>
    <p:sldId id="459" r:id="rId8"/>
    <p:sldId id="460" r:id="rId9"/>
    <p:sldId id="461" r:id="rId10"/>
    <p:sldId id="573" r:id="rId11"/>
    <p:sldId id="468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503" r:id="rId39"/>
    <p:sldId id="504" r:id="rId40"/>
    <p:sldId id="499" r:id="rId41"/>
    <p:sldId id="500" r:id="rId42"/>
    <p:sldId id="501" r:id="rId43"/>
    <p:sldId id="502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519" r:id="rId59"/>
    <p:sldId id="520" r:id="rId60"/>
    <p:sldId id="521" r:id="rId61"/>
    <p:sldId id="534" r:id="rId62"/>
    <p:sldId id="522" r:id="rId63"/>
    <p:sldId id="523" r:id="rId64"/>
    <p:sldId id="524" r:id="rId65"/>
    <p:sldId id="526" r:id="rId66"/>
    <p:sldId id="527" r:id="rId67"/>
    <p:sldId id="528" r:id="rId68"/>
    <p:sldId id="529" r:id="rId69"/>
    <p:sldId id="530" r:id="rId70"/>
    <p:sldId id="531" r:id="rId71"/>
    <p:sldId id="532" r:id="rId72"/>
    <p:sldId id="595" r:id="rId73"/>
    <p:sldId id="596" r:id="rId74"/>
    <p:sldId id="597" r:id="rId75"/>
    <p:sldId id="535" r:id="rId76"/>
    <p:sldId id="536" r:id="rId77"/>
    <p:sldId id="537" r:id="rId78"/>
    <p:sldId id="594" r:id="rId79"/>
    <p:sldId id="540" r:id="rId80"/>
    <p:sldId id="541" r:id="rId81"/>
    <p:sldId id="542" r:id="rId82"/>
    <p:sldId id="543" r:id="rId83"/>
    <p:sldId id="545" r:id="rId84"/>
    <p:sldId id="546" r:id="rId85"/>
    <p:sldId id="547" r:id="rId86"/>
    <p:sldId id="548" r:id="rId87"/>
    <p:sldId id="550" r:id="rId88"/>
    <p:sldId id="551" r:id="rId89"/>
    <p:sldId id="552" r:id="rId90"/>
    <p:sldId id="553" r:id="rId91"/>
    <p:sldId id="554" r:id="rId92"/>
    <p:sldId id="555" r:id="rId93"/>
    <p:sldId id="556" r:id="rId94"/>
    <p:sldId id="557" r:id="rId95"/>
    <p:sldId id="558" r:id="rId96"/>
    <p:sldId id="559" r:id="rId97"/>
    <p:sldId id="560" r:id="rId98"/>
    <p:sldId id="561" r:id="rId99"/>
    <p:sldId id="562" r:id="rId100"/>
    <p:sldId id="563" r:id="rId101"/>
    <p:sldId id="564" r:id="rId102"/>
    <p:sldId id="565" r:id="rId103"/>
    <p:sldId id="566" r:id="rId104"/>
    <p:sldId id="567" r:id="rId105"/>
    <p:sldId id="568" r:id="rId106"/>
    <p:sldId id="569" r:id="rId107"/>
    <p:sldId id="570" r:id="rId1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5" autoAdjust="0"/>
  </p:normalViewPr>
  <p:slideViewPr>
    <p:cSldViewPr snapToGrid="0" snapToObjects="1">
      <p:cViewPr>
        <p:scale>
          <a:sx n="90" d="100"/>
          <a:sy n="90" d="100"/>
        </p:scale>
        <p:origin x="-15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interSettings" Target="printerSettings/printerSettings1.bin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F5B8-2FB3-6D43-9BD8-0B8D41180C47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27DA-543D-974D-A58A-C39CAF987E6B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341D8-E922-2A45-AF7B-19D2D3288E0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3885681" y="0"/>
            <a:ext cx="2972319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3885681" y="8687425"/>
            <a:ext cx="2972319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8" tIns="0" rIns="19048" bIns="0" anchor="b"/>
          <a:lstStyle/>
          <a:p>
            <a:pPr algn="r" defTabSz="915018" eaLnBrk="0" hangingPunct="0">
              <a:defRPr/>
            </a:pPr>
            <a:r>
              <a:rPr lang="en-US" sz="1000" i="1"/>
              <a:t>14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" y="8687425"/>
            <a:ext cx="2972320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1" y="0"/>
            <a:ext cx="2972320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8" tIns="46034" rIns="92068" bIns="46034"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</a:rPr>
              <a:t>The cost of a plan may be the size of </a:t>
            </a:r>
            <a:r>
              <a:rPr lang="en-US" i="1" dirty="0" smtClean="0">
                <a:latin typeface="Times New Roman" charset="0"/>
                <a:ea typeface="ＭＳ Ｐゴシック" charset="0"/>
              </a:rPr>
              <a:t>intermediate relations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in the plan.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</a:rPr>
              <a:t>We</a:t>
            </a:r>
            <a:r>
              <a:rPr lang="en-US" baseline="0" dirty="0" smtClean="0">
                <a:latin typeface="Times New Roman" charset="0"/>
                <a:ea typeface="ＭＳ Ｐゴシック" charset="0"/>
              </a:rPr>
              <a:t> can use other types of costs such as I/O access</a:t>
            </a:r>
            <a:endParaRPr lang="en-US" dirty="0" smtClean="0">
              <a:latin typeface="Times New Roman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66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67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68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6693B-1464-1246-922A-4F7972C7D7A1}" type="slidenum">
              <a:rPr lang="en-US"/>
              <a:pPr/>
              <a:t>69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85D87-5AB2-8446-9E3C-599B864EBFC1}" type="slidenum">
              <a:rPr lang="en-US"/>
              <a:pPr/>
              <a:t>71</a:t>
            </a:fld>
            <a:endParaRPr lang="en-US"/>
          </a:p>
        </p:txBody>
      </p:sp>
      <p:sp>
        <p:nvSpPr>
          <p:cNvPr id="114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SIX: good for complete scan+occasional update.  Without SIX, have to do S then IX separately, or use an X (too strong).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D1DC7-07BE-0F41-A58A-59309977222F}" type="slidenum">
              <a:rPr lang="en-US"/>
              <a:pPr/>
              <a:t>73</a:t>
            </a:fld>
            <a:endParaRPr lang="en-US"/>
          </a:p>
        </p:txBody>
      </p:sp>
      <p:sp>
        <p:nvSpPr>
          <p:cNvPr id="115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r>
              <a:rPr lang="en-US" dirty="0"/>
              <a:t>- Degree </a:t>
            </a:r>
            <a:r>
              <a:rPr lang="en-US" dirty="0" smtClean="0"/>
              <a:t>0, 1</a:t>
            </a:r>
            <a:r>
              <a:rPr lang="en-US" dirty="0"/>
              <a:t>, 2, 3 respectively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/>
              <a:t>Force: require all changed database pages to be written to disk when a transaction commits. Forcing avoids the need to redo on restart. </a:t>
            </a:r>
          </a:p>
          <a:p>
            <a:pPr>
              <a:defRPr/>
            </a:pPr>
            <a:r>
              <a:rPr lang="en-US" dirty="0" smtClean="0"/>
              <a:t>Steal: allow changed database pages to be written to disk before the transaction commits. Stealing requires undo on restart.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/>
              <a:t>Pages are dirty if they are changed but not written to disk.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800" dirty="0" err="1">
                <a:latin typeface="Times New Roman"/>
                <a:cs typeface="Times New Roman"/>
              </a:rPr>
              <a:t>recLSN</a:t>
            </a:r>
            <a:r>
              <a:rPr lang="en-US" sz="800" dirty="0">
                <a:latin typeface="Times New Roman"/>
                <a:cs typeface="Times New Roman"/>
              </a:rPr>
              <a:t> in dirty page table =  oldest unwritten change to a dirty page</a:t>
            </a:r>
            <a:endParaRPr lang="en-US" dirty="0" smtClean="0">
              <a:cs typeface="+mn-cs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3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Master record may also be kept in DB.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Char char="•"/>
              <a:defRPr/>
            </a:pPr>
            <a:r>
              <a:rPr lang="en-US" dirty="0" smtClean="0"/>
              <a:t>Why </a:t>
            </a:r>
            <a:r>
              <a:rPr lang="en-US" dirty="0" err="1" smtClean="0"/>
              <a:t>recLSN</a:t>
            </a:r>
            <a:r>
              <a:rPr lang="en-US" dirty="0" smtClean="0"/>
              <a:t> &gt; LSN possible? : </a:t>
            </a:r>
          </a:p>
          <a:p>
            <a:pPr lvl="1">
              <a:buFontTx/>
              <a:buChar char="•"/>
              <a:defRPr/>
            </a:pPr>
            <a:r>
              <a:rPr lang="en-US" dirty="0" smtClean="0"/>
              <a:t>System may flush dirty pages (as done by this LSN) after last </a:t>
            </a:r>
            <a:r>
              <a:rPr lang="en-US" dirty="0" err="1" smtClean="0"/>
              <a:t>ckpt</a:t>
            </a:r>
            <a:endParaRPr lang="en-US" dirty="0" smtClean="0"/>
          </a:p>
          <a:p>
            <a:pPr lvl="1">
              <a:buFontTx/>
              <a:buChar char="•"/>
              <a:defRPr/>
            </a:pPr>
            <a:r>
              <a:rPr lang="en-US" dirty="0" smtClean="0"/>
              <a:t>Data write-back (flushing) is not logged to detect this (overhead may be too much)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“Loser” transactions are active transactions in the time of crash. They were running typical read/write operations or rolling back.</a:t>
            </a:r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7BCB0C-4BB4-A347-89E6-34D5E77F6E0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dirty="0" smtClean="0">
                <a:cs typeface="+mn-cs"/>
              </a:rPr>
              <a:t>row j in A: what nodes does node-j link to?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cs typeface="+mn-cs"/>
              </a:rPr>
              <a:t>row j in A</a:t>
            </a:r>
            <a:r>
              <a:rPr lang="en-US" baseline="30000" dirty="0" smtClean="0">
                <a:cs typeface="+mn-cs"/>
              </a:rPr>
              <a:t>t</a:t>
            </a:r>
            <a:r>
              <a:rPr lang="en-US" dirty="0" smtClean="0">
                <a:cs typeface="+mn-cs"/>
              </a:rPr>
              <a:t>: what nodes links to node-j?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You may change T1 status to abort or keep it as active, It does not change the final outcome.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Remove T1;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2F04DB-4E60-994B-BD78-DA3F5FB7180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smtClean="0">
                <a:cs typeface="+mn-cs"/>
              </a:rPr>
              <a:t>linked-from matrix: since importance comes from the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source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nodes to the target nodes</a:t>
            </a:r>
          </a:p>
          <a:p>
            <a:pPr>
              <a:buFontTx/>
              <a:buChar char="-"/>
              <a:defRPr/>
            </a:pPr>
            <a:r>
              <a:rPr lang="en-US" smtClean="0">
                <a:cs typeface="+mn-cs"/>
              </a:rPr>
              <a:t>sum of column = 1, since the source node distributes its importance to all the nodes that it links to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Because there is an end record for T3, we remove it from </a:t>
            </a:r>
            <a:r>
              <a:rPr lang="en-US" dirty="0" err="1" smtClean="0">
                <a:cs typeface="+mn-cs"/>
              </a:rPr>
              <a:t>xact</a:t>
            </a:r>
            <a:r>
              <a:rPr lang="en-US" dirty="0" smtClean="0">
                <a:cs typeface="+mn-cs"/>
              </a:rPr>
              <a:t> table.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3A661-E54C-5045-94AF-8530FDD5305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smtClean="0">
                <a:cs typeface="+mn-cs"/>
              </a:rPr>
              <a:t>PR(A): PageRank of page A</a:t>
            </a:r>
          </a:p>
          <a:p>
            <a:pPr>
              <a:buFontTx/>
              <a:buChar char="-"/>
              <a:defRPr/>
            </a:pPr>
            <a:r>
              <a:rPr lang="en-US" smtClean="0">
                <a:cs typeface="+mn-cs"/>
              </a:rPr>
              <a:t>T1, ... Tn: pages point to A; C(Ti): out degree of Ti (# of outlinks)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Use the larger value to probe the other index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9FF7CC-CCD9-0E4F-8F23-A1EAC5346CDA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E600F4-E0A6-A749-85FB-7D3B67DDFCA1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E7FCD-3945-5743-BB15-825083641F7F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5D5A6-0EBB-714F-A8DE-801DD4A82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78AAC5-97A4-8544-889A-D0BA609B2E9F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2C036-2D00-954F-99C0-45F2F3522357}" type="datetime1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5AEEE-8452-5F45-B89E-0D954F25B189}" type="datetime1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A1C85-31EC-B44E-91CC-3127B4521E96}" type="datetime1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389719-01EA-CC4D-A5E7-D3CB0D103295}" type="datetime1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D1E21D-A584-B24C-96E2-425D1960C400}" type="datetime1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6EEB5-891B-514E-B26B-B9F0B734A3BC}" type="datetime1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1058A-AF81-694B-BB0A-2191C0CDBDDC}" type="datetime1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 540, Winter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7" descr="Vertical-cmyk_1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20274" y="6385174"/>
            <a:ext cx="896949" cy="4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</a:t>
            </a:r>
            <a:r>
              <a:rPr lang="en-US" dirty="0" smtClean="0">
                <a:latin typeface="Times New Roman"/>
                <a:cs typeface="Times New Roman"/>
              </a:rPr>
              <a:t>540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199"/>
            <a:ext cx="6903575" cy="24073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Lecture 13: Midterm Review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					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3AE45F-F324-204C-8F0A-6D7E66BD1B6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4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6539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Solutions: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surfer</a:t>
            </a:r>
            <a:r>
              <a:rPr lang="ja-JP" alt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’</a:t>
            </a:r>
            <a:r>
              <a:rPr lang="en-US" altLang="ja-JP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 random </a:t>
            </a:r>
            <a:r>
              <a:rPr lang="en-US" altLang="ja-JP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j</a:t>
            </a:r>
            <a:r>
              <a:rPr lang="en-US" altLang="ja-JP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ump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4857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Surfer can randomly jump to a new page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without following links</a:t>
            </a:r>
          </a:p>
          <a:p>
            <a:pPr lvl="1"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d: damping factor (set to .85 in paper)</a:t>
            </a:r>
          </a:p>
          <a:p>
            <a:pPr lvl="2">
              <a:defRPr/>
            </a:pPr>
            <a:r>
              <a:rPr lang="en-US" dirty="0" smtClean="0">
                <a:latin typeface="Times New Roman"/>
                <a:cs typeface="Times New Roman"/>
              </a:rPr>
              <a:t>model the probability of randomly jumping to this page</a:t>
            </a:r>
          </a:p>
          <a:p>
            <a:pPr lvl="2">
              <a:defRPr/>
            </a:pPr>
            <a:r>
              <a:rPr lang="en-US" dirty="0" smtClean="0">
                <a:latin typeface="Times New Roman"/>
                <a:cs typeface="Times New Roman"/>
              </a:rPr>
              <a:t>another interpretation:</a:t>
            </a:r>
          </a:p>
          <a:p>
            <a:pPr lvl="3">
              <a:defRPr/>
            </a:pPr>
            <a:r>
              <a:rPr lang="ja-JP" altLang="en-US" dirty="0" smtClean="0">
                <a:latin typeface="Times New Roman"/>
                <a:cs typeface="Times New Roman"/>
              </a:rPr>
              <a:t>“</a:t>
            </a:r>
            <a:r>
              <a:rPr lang="en-US" dirty="0" smtClean="0">
                <a:latin typeface="Times New Roman"/>
                <a:cs typeface="Times New Roman"/>
              </a:rPr>
              <a:t>tax</a:t>
            </a:r>
            <a:r>
              <a:rPr lang="ja-JP" altLang="en-US" dirty="0" smtClean="0">
                <a:latin typeface="Times New Roman"/>
                <a:cs typeface="Times New Roman"/>
              </a:rPr>
              <a:t>”</a:t>
            </a:r>
            <a:r>
              <a:rPr lang="en-US" dirty="0" smtClean="0">
                <a:latin typeface="Times New Roman"/>
                <a:cs typeface="Times New Roman"/>
              </a:rPr>
              <a:t> importance of each page and distribute to all pages 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Teleportation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048588" name="Rectangle 2060"/>
          <p:cNvSpPr>
            <a:spLocks noChangeArrowheads="1"/>
          </p:cNvSpPr>
          <p:nvPr/>
        </p:nvSpPr>
        <p:spPr bwMode="auto">
          <a:xfrm>
            <a:off x="914135" y="2838450"/>
            <a:ext cx="736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PR(A) = (1-d) + d (PR(T1)/C(T1) + ... + PR(</a:t>
            </a:r>
            <a:r>
              <a:rPr lang="en-US" sz="2400" i="1" dirty="0" err="1">
                <a:cs typeface="+mn-cs"/>
              </a:rPr>
              <a:t>Tn</a:t>
            </a:r>
            <a:r>
              <a:rPr lang="en-US" sz="2400" i="1" dirty="0">
                <a:cs typeface="+mn-cs"/>
              </a:rPr>
              <a:t>)/C(</a:t>
            </a:r>
            <a:r>
              <a:rPr lang="en-US" sz="2400" i="1" dirty="0" err="1">
                <a:cs typeface="+mn-cs"/>
              </a:rPr>
              <a:t>Tn</a:t>
            </a:r>
            <a:r>
              <a:rPr lang="en-US" sz="2400" i="1" dirty="0">
                <a:cs typeface="+mn-cs"/>
              </a:rPr>
              <a:t>))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7997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144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Redo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76815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6200" y="32766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52400" y="3657600"/>
          <a:ext cx="2133600" cy="100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"/>
                <a:gridCol w="817419"/>
                <a:gridCol w="762000"/>
              </a:tblGrid>
              <a:tr h="33549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 marT="45749" marB="45749"/>
                </a:tc>
              </a:tr>
              <a:tr h="33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 marT="45749" marB="45749"/>
                </a:tc>
              </a:tr>
              <a:tr h="33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 marT="45749" marB="45749"/>
                </a:tc>
              </a:tr>
            </a:tbl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52400" y="4891088"/>
            <a:ext cx="376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18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600" y="5287963"/>
          <a:ext cx="1371600" cy="134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"/>
              </a:tblGrid>
              <a:tr h="33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31" marB="45731"/>
                </a:tc>
              </a:tr>
              <a:tr h="33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P5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T="45731" marB="45731"/>
                </a:tc>
              </a:tr>
              <a:tr h="33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T="45731" marB="45731"/>
                </a:tc>
              </a:tr>
              <a:tr h="33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T="45731" marB="45731"/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3352800" y="3200400"/>
            <a:ext cx="0" cy="2438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+mn-cs"/>
              </a:rPr>
              <a:t>Redo all updates and CLRs for all transactions (including T1) from LSN 10 (the smallest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+mn-cs"/>
              </a:rPr>
              <a:t>recLSN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+mn-cs"/>
              </a:rPr>
              <a:t> in dirty page table) to the end of log.</a:t>
            </a: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1524000" y="3200400"/>
            <a:ext cx="1752600" cy="2590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42039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144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Undo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78863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6200" y="32766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52400" y="3657600"/>
          <a:ext cx="2133600" cy="100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"/>
                <a:gridCol w="817419"/>
                <a:gridCol w="762000"/>
              </a:tblGrid>
              <a:tr h="33549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 marT="45749" marB="45749"/>
                </a:tc>
              </a:tr>
              <a:tr h="33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 marT="45749" marB="45749"/>
                </a:tc>
              </a:tr>
              <a:tr h="3354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T3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 marT="45749" marB="45749"/>
                </a:tc>
              </a:tr>
            </a:tbl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52400" y="4891088"/>
            <a:ext cx="376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18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600" y="5287963"/>
          <a:ext cx="1371600" cy="134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"/>
              </a:tblGrid>
              <a:tr h="33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31" marB="45731"/>
                </a:tc>
              </a:tr>
              <a:tr h="33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P5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T="45731" marB="45731"/>
                </a:tc>
              </a:tr>
              <a:tr h="33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T="45731" marB="45731"/>
                </a:tc>
              </a:tr>
              <a:tr h="335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T="45731" marB="45731"/>
                </a:tc>
              </a:tr>
            </a:tbl>
          </a:graphicData>
        </a:graphic>
      </p:graphicFrame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152400" y="1481138"/>
            <a:ext cx="2667000" cy="156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8000"/>
                </a:solidFill>
                <a:latin typeface="Arial" charset="0"/>
                <a:cs typeface="+mn-cs"/>
              </a:rPr>
              <a:t>Starting from the end of the log, undo all updates of “loser” transactions in 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cs typeface="+mn-cs"/>
              </a:rPr>
              <a:t>xact</a:t>
            </a:r>
            <a:r>
              <a:rPr lang="en-US" sz="1600" dirty="0">
                <a:solidFill>
                  <a:srgbClr val="008000"/>
                </a:solidFill>
                <a:latin typeface="Arial" charset="0"/>
                <a:cs typeface="+mn-cs"/>
              </a:rPr>
              <a:t> table, which are T2 and T3. These transactions were active at the time of crash.</a:t>
            </a: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3352800" y="3505200"/>
            <a:ext cx="0" cy="213360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47421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11049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Example: Log after recovery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173538" y="1784350"/>
            <a:ext cx="411956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r>
              <a:rPr lang="en-US" sz="2000" dirty="0">
                <a:latin typeface="Book Antiqua" charset="0"/>
                <a:cs typeface="+mn-cs"/>
              </a:rPr>
              <a:t>,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10, 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T2 LSN 60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T3 LSN 50, T3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T2 LSN 20, T2 end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038600" y="1917700"/>
            <a:ext cx="0" cy="41783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898900" y="60960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98900" y="5638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898900" y="5181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898900" y="4419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898900" y="4038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8989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898900" y="3276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898900" y="2895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898900" y="2438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898900" y="2057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103563" y="1784350"/>
            <a:ext cx="76041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00,05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40,45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60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70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80,85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90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975100" y="4737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949700" y="4737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549275" y="2978150"/>
            <a:ext cx="208597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Xact Table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lastLSN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status</a:t>
            </a:r>
          </a:p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recLSN</a:t>
            </a:r>
          </a:p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flushedLSN</a:t>
            </a:r>
          </a:p>
          <a:p>
            <a:pPr algn="l">
              <a:defRPr/>
            </a:pPr>
            <a:endParaRPr lang="en-US" sz="2000">
              <a:solidFill>
                <a:srgbClr val="0000FF"/>
              </a:solidFill>
              <a:latin typeface="Arial" charset="0"/>
              <a:cs typeface="+mn-cs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11175" y="5237163"/>
            <a:ext cx="1209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Book Antiqua" charset="0"/>
                <a:cs typeface="+mn-cs"/>
              </a:rPr>
              <a:t>ToUndo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7554913" y="2790825"/>
            <a:ext cx="1577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undonextLSN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7835900" y="3136900"/>
            <a:ext cx="635000" cy="812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0921" name="Group 52"/>
          <p:cNvGrpSpPr>
            <a:grpSpLocks/>
          </p:cNvGrpSpPr>
          <p:nvPr/>
        </p:nvGrpSpPr>
        <p:grpSpPr bwMode="auto">
          <a:xfrm>
            <a:off x="685800" y="1892300"/>
            <a:ext cx="1682750" cy="920750"/>
            <a:chOff x="432" y="1192"/>
            <a:chExt cx="1060" cy="580"/>
          </a:xfrm>
        </p:grpSpPr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658" y="1380"/>
              <a:ext cx="5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latin typeface="Book Antiqua" charset="0"/>
                  <a:cs typeface="+mn-cs"/>
                </a:rPr>
                <a:t>RAM</a:t>
              </a:r>
            </a:p>
          </p:txBody>
        </p:sp>
        <p:grpSp>
          <p:nvGrpSpPr>
            <p:cNvPr id="80924" name="Group 51"/>
            <p:cNvGrpSpPr>
              <a:grpSpLocks/>
            </p:cNvGrpSpPr>
            <p:nvPr/>
          </p:nvGrpSpPr>
          <p:grpSpPr bwMode="auto">
            <a:xfrm>
              <a:off x="432" y="1192"/>
              <a:ext cx="1060" cy="580"/>
              <a:chOff x="432" y="1192"/>
              <a:chExt cx="1060" cy="580"/>
            </a:xfrm>
          </p:grpSpPr>
          <p:sp>
            <p:nvSpPr>
              <p:cNvPr id="48157" name="Rectangle 29"/>
              <p:cNvSpPr>
                <a:spLocks noChangeArrowheads="1"/>
              </p:cNvSpPr>
              <p:nvPr/>
            </p:nvSpPr>
            <p:spPr bwMode="auto">
              <a:xfrm>
                <a:off x="436" y="1245"/>
                <a:ext cx="1019" cy="527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58" name="Line 30"/>
              <p:cNvSpPr>
                <a:spLocks noChangeShapeType="1"/>
              </p:cNvSpPr>
              <p:nvPr/>
            </p:nvSpPr>
            <p:spPr bwMode="auto">
              <a:xfrm flipV="1">
                <a:off x="432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59" name="Line 31"/>
              <p:cNvSpPr>
                <a:spLocks noChangeShapeType="1"/>
              </p:cNvSpPr>
              <p:nvPr/>
            </p:nvSpPr>
            <p:spPr bwMode="auto">
              <a:xfrm flipV="1">
                <a:off x="489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H="1">
                <a:off x="542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599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 flipV="1">
                <a:off x="660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3" name="Line 35"/>
              <p:cNvSpPr>
                <a:spLocks noChangeShapeType="1"/>
              </p:cNvSpPr>
              <p:nvPr/>
            </p:nvSpPr>
            <p:spPr bwMode="auto">
              <a:xfrm flipV="1">
                <a:off x="717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4" name="Line 36"/>
              <p:cNvSpPr>
                <a:spLocks noChangeShapeType="1"/>
              </p:cNvSpPr>
              <p:nvPr/>
            </p:nvSpPr>
            <p:spPr bwMode="auto">
              <a:xfrm flipH="1">
                <a:off x="770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5" name="Line 37"/>
              <p:cNvSpPr>
                <a:spLocks noChangeShapeType="1"/>
              </p:cNvSpPr>
              <p:nvPr/>
            </p:nvSpPr>
            <p:spPr bwMode="auto">
              <a:xfrm flipH="1">
                <a:off x="828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6" name="Line 38"/>
              <p:cNvSpPr>
                <a:spLocks noChangeShapeType="1"/>
              </p:cNvSpPr>
              <p:nvPr/>
            </p:nvSpPr>
            <p:spPr bwMode="auto">
              <a:xfrm flipV="1">
                <a:off x="893" y="1192"/>
                <a:ext cx="20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 flipV="1">
                <a:off x="950" y="1192"/>
                <a:ext cx="20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>
                <a:off x="999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 flipH="1">
                <a:off x="1056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 flipV="1">
                <a:off x="1117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 flipV="1">
                <a:off x="1174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 flipH="1">
                <a:off x="1227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3" name="Line 45"/>
              <p:cNvSpPr>
                <a:spLocks noChangeShapeType="1"/>
              </p:cNvSpPr>
              <p:nvPr/>
            </p:nvSpPr>
            <p:spPr bwMode="auto">
              <a:xfrm flipH="1">
                <a:off x="1284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4" name="Line 46"/>
              <p:cNvSpPr>
                <a:spLocks noChangeShapeType="1"/>
              </p:cNvSpPr>
              <p:nvPr/>
            </p:nvSpPr>
            <p:spPr bwMode="auto">
              <a:xfrm flipV="1">
                <a:off x="1345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5" name="Line 47"/>
              <p:cNvSpPr>
                <a:spLocks noChangeShapeType="1"/>
              </p:cNvSpPr>
              <p:nvPr/>
            </p:nvSpPr>
            <p:spPr bwMode="auto">
              <a:xfrm flipH="1">
                <a:off x="1398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6" name="Line 48"/>
              <p:cNvSpPr>
                <a:spLocks noChangeShapeType="1"/>
              </p:cNvSpPr>
              <p:nvPr/>
            </p:nvSpPr>
            <p:spPr bwMode="auto">
              <a:xfrm flipH="1">
                <a:off x="1455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7" name="Line 49"/>
              <p:cNvSpPr>
                <a:spLocks noChangeShapeType="1"/>
              </p:cNvSpPr>
              <p:nvPr/>
            </p:nvSpPr>
            <p:spPr bwMode="auto">
              <a:xfrm flipH="1">
                <a:off x="1455" y="1739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465" y="1286"/>
                <a:ext cx="962" cy="445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8181" name="Arc 53"/>
          <p:cNvSpPr>
            <a:spLocks/>
          </p:cNvSpPr>
          <p:nvPr/>
        </p:nvSpPr>
        <p:spPr bwMode="auto">
          <a:xfrm>
            <a:off x="6553200" y="2751138"/>
            <a:ext cx="1220788" cy="2425700"/>
          </a:xfrm>
          <a:custGeom>
            <a:avLst/>
            <a:gdLst>
              <a:gd name="G0" fmla="+- 5318 0 0"/>
              <a:gd name="G1" fmla="+- 21600 0 0"/>
              <a:gd name="G2" fmla="+- 21600 0 0"/>
              <a:gd name="T0" fmla="*/ 0 w 26918"/>
              <a:gd name="T1" fmla="*/ 665 h 43200"/>
              <a:gd name="T2" fmla="*/ 5143 w 26918"/>
              <a:gd name="T3" fmla="*/ 43199 h 43200"/>
              <a:gd name="T4" fmla="*/ 5318 w 2691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918" h="43200" fill="none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</a:path>
              <a:path w="26918" h="43200" stroke="0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  <a:lnTo>
                  <a:pt x="5318" y="2160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213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94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11049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Example: Crash During Restart!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173538" y="1784350"/>
            <a:ext cx="411956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r>
              <a:rPr lang="en-US" sz="2000" dirty="0">
                <a:latin typeface="Book Antiqua" charset="0"/>
                <a:cs typeface="+mn-cs"/>
              </a:rPr>
              <a:t>,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10, 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T2 LSN 60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T3 LSN 50, T3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038600" y="1917700"/>
            <a:ext cx="0" cy="42545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98900" y="5638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898900" y="5181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898900" y="4419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898900" y="4038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8989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898900" y="3276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898900" y="2895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898900" y="2438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898900" y="2057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103563" y="1784350"/>
            <a:ext cx="76041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00,05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40,45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60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70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80,85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975100" y="4737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949700" y="4737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975100" y="5880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3949700" y="5880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549275" y="2978150"/>
            <a:ext cx="208597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Xact Table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lastLSN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status</a:t>
            </a:r>
          </a:p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recLSN</a:t>
            </a:r>
          </a:p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flushedLSN</a:t>
            </a:r>
          </a:p>
          <a:p>
            <a:pPr algn="l">
              <a:defRPr/>
            </a:pPr>
            <a:endParaRPr lang="en-US" sz="2000">
              <a:solidFill>
                <a:srgbClr val="0000FF"/>
              </a:solidFill>
              <a:latin typeface="Arial" charset="0"/>
              <a:cs typeface="+mn-cs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11175" y="5237163"/>
            <a:ext cx="1209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Book Antiqua" charset="0"/>
                <a:cs typeface="+mn-cs"/>
              </a:rPr>
              <a:t>ToUndo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7554913" y="2790825"/>
            <a:ext cx="1577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undonextLSN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7835900" y="3136900"/>
            <a:ext cx="635000" cy="812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2970" name="Group 52"/>
          <p:cNvGrpSpPr>
            <a:grpSpLocks/>
          </p:cNvGrpSpPr>
          <p:nvPr/>
        </p:nvGrpSpPr>
        <p:grpSpPr bwMode="auto">
          <a:xfrm>
            <a:off x="685800" y="1892300"/>
            <a:ext cx="1682750" cy="920750"/>
            <a:chOff x="432" y="1192"/>
            <a:chExt cx="1060" cy="580"/>
          </a:xfrm>
        </p:grpSpPr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658" y="1380"/>
              <a:ext cx="5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latin typeface="Book Antiqua" charset="0"/>
                  <a:cs typeface="+mn-cs"/>
                </a:rPr>
                <a:t>RAM</a:t>
              </a:r>
            </a:p>
          </p:txBody>
        </p:sp>
        <p:grpSp>
          <p:nvGrpSpPr>
            <p:cNvPr id="82973" name="Group 51"/>
            <p:cNvGrpSpPr>
              <a:grpSpLocks/>
            </p:cNvGrpSpPr>
            <p:nvPr/>
          </p:nvGrpSpPr>
          <p:grpSpPr bwMode="auto">
            <a:xfrm>
              <a:off x="432" y="1192"/>
              <a:ext cx="1060" cy="580"/>
              <a:chOff x="432" y="1192"/>
              <a:chExt cx="1060" cy="580"/>
            </a:xfrm>
          </p:grpSpPr>
          <p:sp>
            <p:nvSpPr>
              <p:cNvPr id="48157" name="Rectangle 29"/>
              <p:cNvSpPr>
                <a:spLocks noChangeArrowheads="1"/>
              </p:cNvSpPr>
              <p:nvPr/>
            </p:nvSpPr>
            <p:spPr bwMode="auto">
              <a:xfrm>
                <a:off x="436" y="1245"/>
                <a:ext cx="1019" cy="527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58" name="Line 30"/>
              <p:cNvSpPr>
                <a:spLocks noChangeShapeType="1"/>
              </p:cNvSpPr>
              <p:nvPr/>
            </p:nvSpPr>
            <p:spPr bwMode="auto">
              <a:xfrm flipV="1">
                <a:off x="432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59" name="Line 31"/>
              <p:cNvSpPr>
                <a:spLocks noChangeShapeType="1"/>
              </p:cNvSpPr>
              <p:nvPr/>
            </p:nvSpPr>
            <p:spPr bwMode="auto">
              <a:xfrm flipV="1">
                <a:off x="489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H="1">
                <a:off x="542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599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 flipV="1">
                <a:off x="660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3" name="Line 35"/>
              <p:cNvSpPr>
                <a:spLocks noChangeShapeType="1"/>
              </p:cNvSpPr>
              <p:nvPr/>
            </p:nvSpPr>
            <p:spPr bwMode="auto">
              <a:xfrm flipV="1">
                <a:off x="717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4" name="Line 36"/>
              <p:cNvSpPr>
                <a:spLocks noChangeShapeType="1"/>
              </p:cNvSpPr>
              <p:nvPr/>
            </p:nvSpPr>
            <p:spPr bwMode="auto">
              <a:xfrm flipH="1">
                <a:off x="770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5" name="Line 37"/>
              <p:cNvSpPr>
                <a:spLocks noChangeShapeType="1"/>
              </p:cNvSpPr>
              <p:nvPr/>
            </p:nvSpPr>
            <p:spPr bwMode="auto">
              <a:xfrm flipH="1">
                <a:off x="828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6" name="Line 38"/>
              <p:cNvSpPr>
                <a:spLocks noChangeShapeType="1"/>
              </p:cNvSpPr>
              <p:nvPr/>
            </p:nvSpPr>
            <p:spPr bwMode="auto">
              <a:xfrm flipV="1">
                <a:off x="893" y="1192"/>
                <a:ext cx="20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 flipV="1">
                <a:off x="950" y="1192"/>
                <a:ext cx="20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>
                <a:off x="999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 flipH="1">
                <a:off x="1056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 flipV="1">
                <a:off x="1117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 flipV="1">
                <a:off x="1174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 flipH="1">
                <a:off x="1227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3" name="Line 45"/>
              <p:cNvSpPr>
                <a:spLocks noChangeShapeType="1"/>
              </p:cNvSpPr>
              <p:nvPr/>
            </p:nvSpPr>
            <p:spPr bwMode="auto">
              <a:xfrm flipH="1">
                <a:off x="1284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4" name="Line 46"/>
              <p:cNvSpPr>
                <a:spLocks noChangeShapeType="1"/>
              </p:cNvSpPr>
              <p:nvPr/>
            </p:nvSpPr>
            <p:spPr bwMode="auto">
              <a:xfrm flipV="1">
                <a:off x="1345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5" name="Line 47"/>
              <p:cNvSpPr>
                <a:spLocks noChangeShapeType="1"/>
              </p:cNvSpPr>
              <p:nvPr/>
            </p:nvSpPr>
            <p:spPr bwMode="auto">
              <a:xfrm flipH="1">
                <a:off x="1398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6" name="Line 48"/>
              <p:cNvSpPr>
                <a:spLocks noChangeShapeType="1"/>
              </p:cNvSpPr>
              <p:nvPr/>
            </p:nvSpPr>
            <p:spPr bwMode="auto">
              <a:xfrm flipH="1">
                <a:off x="1455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7" name="Line 49"/>
              <p:cNvSpPr>
                <a:spLocks noChangeShapeType="1"/>
              </p:cNvSpPr>
              <p:nvPr/>
            </p:nvSpPr>
            <p:spPr bwMode="auto">
              <a:xfrm flipH="1">
                <a:off x="1455" y="1739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465" y="1286"/>
                <a:ext cx="962" cy="445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8181" name="Arc 53"/>
          <p:cNvSpPr>
            <a:spLocks/>
          </p:cNvSpPr>
          <p:nvPr/>
        </p:nvSpPr>
        <p:spPr bwMode="auto">
          <a:xfrm>
            <a:off x="6553200" y="2751138"/>
            <a:ext cx="1220788" cy="2425700"/>
          </a:xfrm>
          <a:custGeom>
            <a:avLst/>
            <a:gdLst>
              <a:gd name="G0" fmla="+- 5318 0 0"/>
              <a:gd name="G1" fmla="+- 21600 0 0"/>
              <a:gd name="G2" fmla="+- 21600 0 0"/>
              <a:gd name="T0" fmla="*/ 0 w 26918"/>
              <a:gd name="T1" fmla="*/ 665 h 43200"/>
              <a:gd name="T2" fmla="*/ 5143 w 26918"/>
              <a:gd name="T3" fmla="*/ 43199 h 43200"/>
              <a:gd name="T4" fmla="*/ 5318 w 2691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918" h="43200" fill="none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</a:path>
              <a:path w="26918" h="43200" stroke="0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  <a:lnTo>
                  <a:pt x="5318" y="2160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654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04900"/>
          </a:xfrm>
          <a:noFill/>
        </p:spPr>
        <p:txBody>
          <a:bodyPr/>
          <a:lstStyle/>
          <a:p>
            <a:pPr algn="l" eaLnBrk="1" hangingPunct="1"/>
            <a:r>
              <a:rPr lang="en-US" sz="4000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Example: Crash During Restart: Analysis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173538" y="1784350"/>
            <a:ext cx="411956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r>
              <a:rPr lang="en-US" sz="2000" dirty="0">
                <a:latin typeface="Book Antiqua" charset="0"/>
                <a:cs typeface="+mn-cs"/>
              </a:rPr>
              <a:t>,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10, 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T2 LSN 60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T3 LSN 50, T3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038600" y="1917700"/>
            <a:ext cx="0" cy="41783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98900" y="5638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898900" y="5181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898900" y="4419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898900" y="4038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8989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898900" y="3276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898900" y="2895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898900" y="2438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898900" y="2057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103563" y="1784350"/>
            <a:ext cx="76041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00,05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40,45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60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70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80,85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975100" y="4737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949700" y="4737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975100" y="5880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3949700" y="5880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7554913" y="2790825"/>
            <a:ext cx="1577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undonextLSN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7835900" y="3136900"/>
            <a:ext cx="635000" cy="812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81" name="Arc 53"/>
          <p:cNvSpPr>
            <a:spLocks/>
          </p:cNvSpPr>
          <p:nvPr/>
        </p:nvSpPr>
        <p:spPr bwMode="auto">
          <a:xfrm>
            <a:off x="6553200" y="2751138"/>
            <a:ext cx="1220788" cy="2425700"/>
          </a:xfrm>
          <a:custGeom>
            <a:avLst/>
            <a:gdLst>
              <a:gd name="G0" fmla="+- 5318 0 0"/>
              <a:gd name="G1" fmla="+- 21600 0 0"/>
              <a:gd name="G2" fmla="+- 21600 0 0"/>
              <a:gd name="T0" fmla="*/ 0 w 26918"/>
              <a:gd name="T1" fmla="*/ 665 h 43200"/>
              <a:gd name="T2" fmla="*/ 5143 w 26918"/>
              <a:gd name="T3" fmla="*/ 43199 h 43200"/>
              <a:gd name="T4" fmla="*/ 5318 w 2691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918" h="43200" fill="none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</a:path>
              <a:path w="26918" h="43200" stroke="0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  <a:lnTo>
                  <a:pt x="5318" y="2160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28600" y="2209800"/>
          <a:ext cx="25146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152400" y="39624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28600" y="4572000"/>
          <a:ext cx="1676400" cy="155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2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3124200" y="2209800"/>
            <a:ext cx="0" cy="35814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1831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04900"/>
          </a:xfrm>
          <a:noFill/>
        </p:spPr>
        <p:txBody>
          <a:bodyPr/>
          <a:lstStyle/>
          <a:p>
            <a:pPr algn="l" eaLnBrk="1" hangingPunct="1"/>
            <a:r>
              <a:rPr lang="en-US" sz="4000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Example: Crash During Restart: Redo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173538" y="1784350"/>
            <a:ext cx="411956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r>
              <a:rPr lang="en-US" sz="2000" dirty="0">
                <a:latin typeface="Book Antiqua" charset="0"/>
                <a:cs typeface="+mn-cs"/>
              </a:rPr>
              <a:t>,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10, 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T2 LSN 60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T3 LSN 50, T3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038600" y="1917700"/>
            <a:ext cx="0" cy="42545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98900" y="5638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898900" y="5181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898900" y="4419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898900" y="4038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8989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898900" y="3276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898900" y="2895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898900" y="2438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898900" y="2057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103563" y="1784350"/>
            <a:ext cx="76041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00,05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40,45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60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70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80,85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975100" y="4737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949700" y="4737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975100" y="5880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3949700" y="5880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7554913" y="2790825"/>
            <a:ext cx="1577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undonextLSN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7835900" y="3136900"/>
            <a:ext cx="635000" cy="812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81" name="Arc 53"/>
          <p:cNvSpPr>
            <a:spLocks/>
          </p:cNvSpPr>
          <p:nvPr/>
        </p:nvSpPr>
        <p:spPr bwMode="auto">
          <a:xfrm>
            <a:off x="6553200" y="2751138"/>
            <a:ext cx="1220788" cy="2425700"/>
          </a:xfrm>
          <a:custGeom>
            <a:avLst/>
            <a:gdLst>
              <a:gd name="G0" fmla="+- 5318 0 0"/>
              <a:gd name="G1" fmla="+- 21600 0 0"/>
              <a:gd name="G2" fmla="+- 21600 0 0"/>
              <a:gd name="T0" fmla="*/ 0 w 26918"/>
              <a:gd name="T1" fmla="*/ 665 h 43200"/>
              <a:gd name="T2" fmla="*/ 5143 w 26918"/>
              <a:gd name="T3" fmla="*/ 43199 h 43200"/>
              <a:gd name="T4" fmla="*/ 5318 w 2691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918" h="43200" fill="none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</a:path>
              <a:path w="26918" h="43200" stroke="0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  <a:lnTo>
                  <a:pt x="5318" y="2160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52400" y="28336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76200" y="3225800"/>
          <a:ext cx="22098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54"/>
                <a:gridCol w="875146"/>
                <a:gridCol w="762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152400" y="4175125"/>
            <a:ext cx="376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18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28600" y="4618038"/>
          <a:ext cx="1676400" cy="155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3124200" y="2514600"/>
            <a:ext cx="0" cy="3124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28600" y="1143000"/>
            <a:ext cx="266700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+mn-cs"/>
              </a:rPr>
              <a:t>Redo all updates and CLRs for all transactions, T1, T2, and T3; from LSN 10 (the smallest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+mn-cs"/>
              </a:rPr>
              <a:t>recLSN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+mn-cs"/>
              </a:rPr>
              <a:t> in dirty page table) to the end of log.</a:t>
            </a: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 flipV="1">
            <a:off x="1905000" y="2438400"/>
            <a:ext cx="1143000" cy="274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2259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1104900"/>
          </a:xfrm>
          <a:noFill/>
        </p:spPr>
        <p:txBody>
          <a:bodyPr/>
          <a:lstStyle/>
          <a:p>
            <a:pPr algn="l" eaLnBrk="1" hangingPunct="1"/>
            <a:r>
              <a:rPr lang="en-US" sz="4000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Example: Crash During Restart- Undo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173538" y="1784350"/>
            <a:ext cx="411956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r>
              <a:rPr lang="en-US" sz="2000" dirty="0">
                <a:latin typeface="Book Antiqua" charset="0"/>
                <a:cs typeface="+mn-cs"/>
              </a:rPr>
              <a:t>,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10, 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T2 LSN 60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T3 LSN 50, T3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038600" y="1917700"/>
            <a:ext cx="0" cy="41783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98900" y="5638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898900" y="5181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898900" y="4419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898900" y="4038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8989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898900" y="3276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898900" y="2895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898900" y="2438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898900" y="2057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103563" y="1784350"/>
            <a:ext cx="76041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00,05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40,45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60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    70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80,85</a:t>
            </a:r>
          </a:p>
          <a:p>
            <a:pPr algn="l">
              <a:lnSpc>
                <a:spcPct val="130000"/>
              </a:lnSpc>
              <a:defRPr/>
            </a:pPr>
            <a:endParaRPr lang="en-US" sz="2000" dirty="0">
              <a:latin typeface="Book Antiqua" charset="0"/>
              <a:cs typeface="+mn-cs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975100" y="4737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949700" y="4737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975100" y="5880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3949700" y="5880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7554913" y="2790825"/>
            <a:ext cx="1577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undonextLSN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7835900" y="3136900"/>
            <a:ext cx="635000" cy="812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81" name="Arc 53"/>
          <p:cNvSpPr>
            <a:spLocks/>
          </p:cNvSpPr>
          <p:nvPr/>
        </p:nvSpPr>
        <p:spPr bwMode="auto">
          <a:xfrm>
            <a:off x="6553200" y="2751138"/>
            <a:ext cx="1220788" cy="2425700"/>
          </a:xfrm>
          <a:custGeom>
            <a:avLst/>
            <a:gdLst>
              <a:gd name="G0" fmla="+- 5318 0 0"/>
              <a:gd name="G1" fmla="+- 21600 0 0"/>
              <a:gd name="G2" fmla="+- 21600 0 0"/>
              <a:gd name="T0" fmla="*/ 0 w 26918"/>
              <a:gd name="T1" fmla="*/ 665 h 43200"/>
              <a:gd name="T2" fmla="*/ 5143 w 26918"/>
              <a:gd name="T3" fmla="*/ 43199 h 43200"/>
              <a:gd name="T4" fmla="*/ 5318 w 2691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918" h="43200" fill="none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</a:path>
              <a:path w="26918" h="43200" stroke="0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  <a:lnTo>
                  <a:pt x="5318" y="2160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auto">
          <a:xfrm>
            <a:off x="3124200" y="2743200"/>
            <a:ext cx="0" cy="251460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152400" y="1481138"/>
            <a:ext cx="2667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8000"/>
                </a:solidFill>
                <a:latin typeface="Arial" charset="0"/>
                <a:cs typeface="+mn-cs"/>
              </a:rPr>
              <a:t>Starting from the end of the log, undo all updates of the “loser” transaction in 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cs typeface="+mn-cs"/>
              </a:rPr>
              <a:t>xact</a:t>
            </a:r>
            <a:r>
              <a:rPr lang="en-US" sz="1600" dirty="0">
                <a:solidFill>
                  <a:srgbClr val="008000"/>
                </a:solidFill>
                <a:latin typeface="Arial" charset="0"/>
                <a:cs typeface="+mn-cs"/>
              </a:rPr>
              <a:t> table, which is T2. It was active at the time of crash.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04800" y="4770438"/>
          <a:ext cx="1676400" cy="155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28600" y="3530600"/>
          <a:ext cx="22098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54"/>
                <a:gridCol w="875146"/>
                <a:gridCol w="762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228600" y="4433888"/>
            <a:ext cx="376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18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152400" y="31384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6017765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11049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Example: Crash During Restart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173538" y="1784350"/>
            <a:ext cx="3730625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begin_checkpoint, end_checkpoint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CLR: Undo T1 LSN 10, 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CRASH, RESTART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CLR: Undo T2 LSN 60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CLR: Undo T3 LSN 50, T3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CRASH, RESTART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CLR: Undo T2 LSN 20, T2 end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038600" y="1917700"/>
            <a:ext cx="0" cy="4470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898900" y="6400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98900" y="5638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898900" y="5181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898900" y="4419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898900" y="4038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8989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898900" y="3276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898900" y="2895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898900" y="2438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898900" y="2057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103563" y="1784350"/>
            <a:ext cx="765175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00,05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40,45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  <a:p>
            <a:pPr algn="l">
              <a:lnSpc>
                <a:spcPct val="130000"/>
              </a:lnSpc>
              <a:defRPr/>
            </a:pPr>
            <a:endParaRPr lang="en-US" sz="200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70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80,85</a:t>
            </a:r>
          </a:p>
          <a:p>
            <a:pPr algn="l">
              <a:lnSpc>
                <a:spcPct val="130000"/>
              </a:lnSpc>
              <a:defRPr/>
            </a:pPr>
            <a:endParaRPr lang="en-US" sz="200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90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975100" y="4737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949700" y="4737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975100" y="5880100"/>
            <a:ext cx="2032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3949700" y="5880100"/>
            <a:ext cx="254000" cy="203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549275" y="2978150"/>
            <a:ext cx="208597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Xact Table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lastLSN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status</a:t>
            </a:r>
          </a:p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recLSN</a:t>
            </a:r>
          </a:p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flushedLSN</a:t>
            </a:r>
          </a:p>
          <a:p>
            <a:pPr algn="l">
              <a:defRPr/>
            </a:pPr>
            <a:endParaRPr lang="en-US" sz="2000">
              <a:solidFill>
                <a:srgbClr val="0000FF"/>
              </a:solidFill>
              <a:latin typeface="Arial" charset="0"/>
              <a:cs typeface="+mn-cs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11175" y="5237163"/>
            <a:ext cx="1209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Book Antiqua" charset="0"/>
                <a:cs typeface="+mn-cs"/>
              </a:rPr>
              <a:t>ToUndo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7554913" y="2790825"/>
            <a:ext cx="1577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undonextLSN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7835900" y="3136900"/>
            <a:ext cx="635000" cy="812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1163" name="Group 52"/>
          <p:cNvGrpSpPr>
            <a:grpSpLocks/>
          </p:cNvGrpSpPr>
          <p:nvPr/>
        </p:nvGrpSpPr>
        <p:grpSpPr bwMode="auto">
          <a:xfrm>
            <a:off x="685800" y="1892300"/>
            <a:ext cx="1682750" cy="920750"/>
            <a:chOff x="432" y="1192"/>
            <a:chExt cx="1060" cy="580"/>
          </a:xfrm>
        </p:grpSpPr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658" y="1380"/>
              <a:ext cx="5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latin typeface="Book Antiqua" charset="0"/>
                  <a:cs typeface="+mn-cs"/>
                </a:rPr>
                <a:t>RAM</a:t>
              </a:r>
            </a:p>
          </p:txBody>
        </p:sp>
        <p:grpSp>
          <p:nvGrpSpPr>
            <p:cNvPr id="91166" name="Group 51"/>
            <p:cNvGrpSpPr>
              <a:grpSpLocks/>
            </p:cNvGrpSpPr>
            <p:nvPr/>
          </p:nvGrpSpPr>
          <p:grpSpPr bwMode="auto">
            <a:xfrm>
              <a:off x="432" y="1192"/>
              <a:ext cx="1060" cy="580"/>
              <a:chOff x="432" y="1192"/>
              <a:chExt cx="1060" cy="580"/>
            </a:xfrm>
          </p:grpSpPr>
          <p:sp>
            <p:nvSpPr>
              <p:cNvPr id="48157" name="Rectangle 29"/>
              <p:cNvSpPr>
                <a:spLocks noChangeArrowheads="1"/>
              </p:cNvSpPr>
              <p:nvPr/>
            </p:nvSpPr>
            <p:spPr bwMode="auto">
              <a:xfrm>
                <a:off x="436" y="1245"/>
                <a:ext cx="1019" cy="527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58" name="Line 30"/>
              <p:cNvSpPr>
                <a:spLocks noChangeShapeType="1"/>
              </p:cNvSpPr>
              <p:nvPr/>
            </p:nvSpPr>
            <p:spPr bwMode="auto">
              <a:xfrm flipV="1">
                <a:off x="432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59" name="Line 31"/>
              <p:cNvSpPr>
                <a:spLocks noChangeShapeType="1"/>
              </p:cNvSpPr>
              <p:nvPr/>
            </p:nvSpPr>
            <p:spPr bwMode="auto">
              <a:xfrm flipV="1">
                <a:off x="489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H="1">
                <a:off x="542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599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 flipV="1">
                <a:off x="660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3" name="Line 35"/>
              <p:cNvSpPr>
                <a:spLocks noChangeShapeType="1"/>
              </p:cNvSpPr>
              <p:nvPr/>
            </p:nvSpPr>
            <p:spPr bwMode="auto">
              <a:xfrm flipV="1">
                <a:off x="717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4" name="Line 36"/>
              <p:cNvSpPr>
                <a:spLocks noChangeShapeType="1"/>
              </p:cNvSpPr>
              <p:nvPr/>
            </p:nvSpPr>
            <p:spPr bwMode="auto">
              <a:xfrm flipH="1">
                <a:off x="770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5" name="Line 37"/>
              <p:cNvSpPr>
                <a:spLocks noChangeShapeType="1"/>
              </p:cNvSpPr>
              <p:nvPr/>
            </p:nvSpPr>
            <p:spPr bwMode="auto">
              <a:xfrm flipH="1">
                <a:off x="828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6" name="Line 38"/>
              <p:cNvSpPr>
                <a:spLocks noChangeShapeType="1"/>
              </p:cNvSpPr>
              <p:nvPr/>
            </p:nvSpPr>
            <p:spPr bwMode="auto">
              <a:xfrm flipV="1">
                <a:off x="893" y="1192"/>
                <a:ext cx="20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 flipV="1">
                <a:off x="950" y="1192"/>
                <a:ext cx="20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>
                <a:off x="999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 flipH="1">
                <a:off x="1056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 flipV="1">
                <a:off x="1117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 flipV="1">
                <a:off x="1174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 flipH="1">
                <a:off x="1227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3" name="Line 45"/>
              <p:cNvSpPr>
                <a:spLocks noChangeShapeType="1"/>
              </p:cNvSpPr>
              <p:nvPr/>
            </p:nvSpPr>
            <p:spPr bwMode="auto">
              <a:xfrm flipH="1">
                <a:off x="1284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4" name="Line 46"/>
              <p:cNvSpPr>
                <a:spLocks noChangeShapeType="1"/>
              </p:cNvSpPr>
              <p:nvPr/>
            </p:nvSpPr>
            <p:spPr bwMode="auto">
              <a:xfrm flipV="1">
                <a:off x="1345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5" name="Line 47"/>
              <p:cNvSpPr>
                <a:spLocks noChangeShapeType="1"/>
              </p:cNvSpPr>
              <p:nvPr/>
            </p:nvSpPr>
            <p:spPr bwMode="auto">
              <a:xfrm flipH="1">
                <a:off x="1398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6" name="Line 48"/>
              <p:cNvSpPr>
                <a:spLocks noChangeShapeType="1"/>
              </p:cNvSpPr>
              <p:nvPr/>
            </p:nvSpPr>
            <p:spPr bwMode="auto">
              <a:xfrm flipH="1">
                <a:off x="1455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7" name="Line 49"/>
              <p:cNvSpPr>
                <a:spLocks noChangeShapeType="1"/>
              </p:cNvSpPr>
              <p:nvPr/>
            </p:nvSpPr>
            <p:spPr bwMode="auto">
              <a:xfrm flipH="1">
                <a:off x="1455" y="1739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465" y="1286"/>
                <a:ext cx="962" cy="445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8181" name="Arc 53"/>
          <p:cNvSpPr>
            <a:spLocks/>
          </p:cNvSpPr>
          <p:nvPr/>
        </p:nvSpPr>
        <p:spPr bwMode="auto">
          <a:xfrm>
            <a:off x="6553200" y="2751138"/>
            <a:ext cx="1220788" cy="2425700"/>
          </a:xfrm>
          <a:custGeom>
            <a:avLst/>
            <a:gdLst>
              <a:gd name="G0" fmla="+- 5318 0 0"/>
              <a:gd name="G1" fmla="+- 21600 0 0"/>
              <a:gd name="G2" fmla="+- 21600 0 0"/>
              <a:gd name="T0" fmla="*/ 0 w 26918"/>
              <a:gd name="T1" fmla="*/ 665 h 43200"/>
              <a:gd name="T2" fmla="*/ 5143 w 26918"/>
              <a:gd name="T3" fmla="*/ 43199 h 43200"/>
              <a:gd name="T4" fmla="*/ 5318 w 2691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918" h="43200" fill="none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</a:path>
              <a:path w="26918" h="43200" stroke="0" extrusionOk="0">
                <a:moveTo>
                  <a:pt x="-1" y="664"/>
                </a:moveTo>
                <a:cubicBezTo>
                  <a:pt x="1738" y="223"/>
                  <a:pt x="3524" y="-1"/>
                  <a:pt x="5318" y="-1"/>
                </a:cubicBezTo>
                <a:cubicBezTo>
                  <a:pt x="17247" y="0"/>
                  <a:pt x="26918" y="9670"/>
                  <a:pt x="26918" y="21600"/>
                </a:cubicBezTo>
                <a:cubicBezTo>
                  <a:pt x="26918" y="33529"/>
                  <a:pt x="17247" y="43200"/>
                  <a:pt x="5318" y="43200"/>
                </a:cubicBezTo>
                <a:cubicBezTo>
                  <a:pt x="5259" y="43199"/>
                  <a:pt x="5201" y="43199"/>
                  <a:pt x="5142" y="43199"/>
                </a:cubicBezTo>
                <a:lnTo>
                  <a:pt x="5318" y="2160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5260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Indexing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86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B+ trees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47890"/>
            <a:ext cx="8730532" cy="597358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Degree of the tree: 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Each node (except root) stores [d, 2d] keys: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root has between 1 to 2d keys.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51634"/>
              </p:ext>
            </p:extLst>
          </p:nvPr>
        </p:nvGraphicFramePr>
        <p:xfrm>
          <a:off x="3200400" y="2743200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26670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>
            <a:off x="4876800" y="32766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752600" y="362585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[A </a:t>
            </a:r>
            <a:r>
              <a:rPr lang="en-US" sz="1400" dirty="0"/>
              <a:t>, </a:t>
            </a:r>
            <a:r>
              <a:rPr lang="en-US" sz="1400" dirty="0" smtClean="0"/>
              <a:t>10</a:t>
            </a:r>
            <a:r>
              <a:rPr lang="en-US" sz="1400" dirty="0"/>
              <a:t>)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3432175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[10</a:t>
            </a:r>
            <a:r>
              <a:rPr lang="en-US" sz="1400" dirty="0"/>
              <a:t>, </a:t>
            </a:r>
            <a:r>
              <a:rPr lang="en-US" sz="1400" dirty="0" smtClean="0"/>
              <a:t>32)</a:t>
            </a:r>
            <a:endParaRPr lang="en-US" sz="1400" dirty="0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495800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[32, 94)</a:t>
            </a:r>
            <a:endParaRPr lang="en-US" sz="1400" dirty="0"/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6248400" y="3625850"/>
            <a:ext cx="696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[94, B)</a:t>
            </a:r>
            <a:endParaRPr lang="en-US" sz="1400" dirty="0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770670" y="2447925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Non-leaf nodes</a:t>
            </a:r>
            <a:endParaRPr lang="en-US" dirty="0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3886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44196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03530"/>
              </p:ext>
            </p:extLst>
          </p:nvPr>
        </p:nvGraphicFramePr>
        <p:xfrm>
          <a:off x="3276600" y="465137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2743200" y="51847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3962400" y="5184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>
            <a:off x="4495800" y="51847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4953000" y="5184775"/>
            <a:ext cx="13716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2380484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36600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28</a:t>
            </a:r>
            <a:endParaRPr lang="en-US" sz="1400" dirty="0"/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45744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32</a:t>
            </a:r>
            <a:endParaRPr lang="en-US" sz="1400" dirty="0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89607"/>
              </p:ext>
            </p:extLst>
          </p:nvPr>
        </p:nvGraphicFramePr>
        <p:xfrm>
          <a:off x="6324600" y="464502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764320" y="4414192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Leaf nodes</a:t>
            </a:r>
            <a:endParaRPr lang="en-US" dirty="0"/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8595" y="5489575"/>
            <a:ext cx="1702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0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42446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20135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19318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01177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84018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1784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93708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 = 2</a:t>
            </a:r>
          </a:p>
        </p:txBody>
      </p:sp>
    </p:spTree>
    <p:extLst>
      <p:ext uri="{BB962C8B-B14F-4D97-AF65-F5344CB8AC3E}">
        <p14:creationId xmlns:p14="http://schemas.microsoft.com/office/powerpoint/2010/main" val="118418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33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83944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97819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69201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6585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10661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42317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627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7778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295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63600" y="1184275"/>
            <a:ext cx="181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Insert K = 18  </a:t>
            </a:r>
            <a:endParaRPr lang="en-US" dirty="0"/>
          </a:p>
        </p:txBody>
      </p:sp>
      <p:sp>
        <p:nvSpPr>
          <p:cNvPr id="49" name="Rectangle 171"/>
          <p:cNvSpPr>
            <a:spLocks noChangeArrowheads="1"/>
          </p:cNvSpPr>
          <p:nvPr/>
        </p:nvSpPr>
        <p:spPr bwMode="auto">
          <a:xfrm>
            <a:off x="1815334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18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Line 183"/>
          <p:cNvSpPr>
            <a:spLocks noChangeShapeType="1"/>
          </p:cNvSpPr>
          <p:nvPr/>
        </p:nvSpPr>
        <p:spPr bwMode="auto">
          <a:xfrm>
            <a:off x="1885950" y="511492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892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880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09076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6632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36501"/>
              </p:ext>
            </p:extLst>
          </p:nvPr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65072"/>
              </p:ext>
            </p:extLst>
          </p:nvPr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18338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508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207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3619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762000" y="5073649"/>
            <a:ext cx="177800" cy="85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336675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742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Insert K= 20 </a:t>
            </a:r>
            <a:endParaRPr lang="en-US" dirty="0"/>
          </a:p>
        </p:txBody>
      </p:sp>
      <p:graphicFrame>
        <p:nvGraphicFramePr>
          <p:cNvPr id="4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08934"/>
              </p:ext>
            </p:extLst>
          </p:nvPr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/>
                <a:gridCol w="185707"/>
                <a:gridCol w="185708"/>
                <a:gridCol w="185707"/>
                <a:gridCol w="223801"/>
                <a:gridCol w="185707"/>
                <a:gridCol w="185708"/>
                <a:gridCol w="182532"/>
                <a:gridCol w="182533"/>
                <a:gridCol w="2082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20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77209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>
            <a:off x="1870075" y="51308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1546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46024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4958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3749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407"/>
              </p:ext>
            </p:extLst>
          </p:nvPr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23972"/>
              </p:ext>
            </p:extLst>
          </p:nvPr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31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667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52525" y="591185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984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898525" y="5105400"/>
            <a:ext cx="25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 flipH="1">
            <a:off x="1270000" y="5105400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289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Need to split the node</a:t>
            </a:r>
            <a:endParaRPr lang="en-US" dirty="0"/>
          </a:p>
        </p:txBody>
      </p:sp>
      <p:graphicFrame>
        <p:nvGraphicFramePr>
          <p:cNvPr id="4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12131"/>
              </p:ext>
            </p:extLst>
          </p:nvPr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/>
                <a:gridCol w="185707"/>
                <a:gridCol w="185708"/>
                <a:gridCol w="185707"/>
                <a:gridCol w="223801"/>
                <a:gridCol w="185707"/>
                <a:gridCol w="185708"/>
                <a:gridCol w="182532"/>
                <a:gridCol w="182533"/>
                <a:gridCol w="2082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90675" y="59213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 flipH="1">
            <a:off x="1708150" y="5114925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5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95064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8503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1854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83766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25996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7079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939490" y="1028985"/>
            <a:ext cx="4295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Split and update the parent node.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if we need to split the root?</a:t>
            </a:r>
            <a:endParaRPr lang="en-US" dirty="0"/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61787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45823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325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2471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037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50513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32451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46845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21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Delete K = 21</a:t>
            </a:r>
            <a:endParaRPr lang="en-US" dirty="0"/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09070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30018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9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9119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11341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67818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09454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8022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83154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08025" y="1206500"/>
            <a:ext cx="6473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Note: K = 21 may still remain in the internal levels</a:t>
            </a:r>
            <a:endParaRPr lang="en-US" dirty="0"/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81761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49998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Web Data: PageRank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0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51005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60986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7709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40387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2019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79399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Delete K = 20</a:t>
            </a:r>
            <a:endParaRPr lang="en-US" dirty="0"/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8928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20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86711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66962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40106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1098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8006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46096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16510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57548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 Borrow from siblings: rotate  </a:t>
            </a:r>
            <a:endParaRPr lang="en-US" dirty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42671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32169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0565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9050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8672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63128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52185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7654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 Borrow from siblings: rotate  </a:t>
            </a:r>
            <a:endParaRPr lang="en-US" dirty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03993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79138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72784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65633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79615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36868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5603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90379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 Borrow from siblings: rotate  </a:t>
            </a:r>
            <a:endParaRPr lang="en-US" dirty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5077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111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46941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02588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67848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22119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82990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83608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30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Example: delete K = 30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10420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10784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63548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3595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06082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36674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54829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80975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790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77824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Merge with a sibling.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32538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43621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41808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7627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79768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46949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039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3730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Merge siblings!</a:t>
            </a:r>
            <a:endParaRPr lang="en-US" dirty="0" smtClean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61930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7888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1133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9807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67880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2148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7827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8518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to do with the dangling key and pointer? simply remove them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242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420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70186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1565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26678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66696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9583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421380" y="3689350"/>
            <a:ext cx="303771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1355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Final tree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09550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Query processing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41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913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PageRank: finding </a:t>
            </a:r>
            <a:r>
              <a:rPr lang="en-US" sz="3800" i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important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Web pages  </a:t>
            </a:r>
            <a:endParaRPr lang="en-US" sz="38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57458"/>
            <a:ext cx="8730532" cy="49778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Relevance: content</a:t>
            </a:r>
            <a:r>
              <a:rPr lang="en-US" sz="2600" dirty="0">
                <a:latin typeface="Times New Roman"/>
                <a:cs typeface="Times New Roman"/>
              </a:rPr>
              <a:t>-based retrieval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documents match queries by contents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q: ’</a:t>
            </a:r>
            <a:r>
              <a:rPr lang="en-US" sz="2400" dirty="0" err="1" smtClean="0">
                <a:latin typeface="Times New Roman"/>
                <a:ea typeface="ＭＳ Ｐゴシック" charset="0"/>
                <a:cs typeface="Times New Roman"/>
              </a:rPr>
              <a:t>clinton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’ 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  rank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higher pages with more 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‘</a:t>
            </a:r>
            <a:r>
              <a:rPr lang="en-US" sz="2400" dirty="0" err="1">
                <a:latin typeface="Times New Roman"/>
                <a:ea typeface="ＭＳ Ｐゴシック" charset="0"/>
                <a:cs typeface="Times New Roman"/>
              </a:rPr>
              <a:t>clinton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’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600" dirty="0" smtClean="0">
                <a:latin typeface="Times New Roman"/>
                <a:ea typeface="ＭＳ Ｐゴシック" charset="0"/>
                <a:cs typeface="Times New Roman"/>
              </a:rPr>
              <a:t>Reliability</a:t>
            </a:r>
          </a:p>
          <a:p>
            <a:pPr lvl="1"/>
            <a:r>
              <a:rPr lang="en-US" sz="2200" dirty="0">
                <a:latin typeface="Times New Roman"/>
                <a:ea typeface="ＭＳ Ｐゴシック" charset="0"/>
                <a:cs typeface="Times New Roman"/>
              </a:rPr>
              <a:t>many spams and unreliable information in the results</a:t>
            </a:r>
            <a:r>
              <a:rPr lang="en-US" sz="2200" dirty="0" smtClean="0">
                <a:latin typeface="Times New Roman"/>
                <a:ea typeface="ＭＳ Ｐゴシック" charset="0"/>
                <a:cs typeface="Times New Roman"/>
              </a:rPr>
              <a:t>.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Cannot rely on the document content: what document says about itself. </a:t>
            </a:r>
          </a:p>
          <a:p>
            <a:pPr lvl="1"/>
            <a:endParaRPr lang="en-US" sz="2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External memory join algorithms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At least one relation does not fit into main memory</a:t>
            </a:r>
          </a:p>
          <a:p>
            <a:r>
              <a:rPr lang="en-US" sz="3000" dirty="0" smtClean="0">
                <a:latin typeface="Times New Roman"/>
                <a:cs typeface="Times New Roman"/>
              </a:rPr>
              <a:t>I</a:t>
            </a:r>
            <a:r>
              <a:rPr lang="en-US" sz="3000" dirty="0">
                <a:latin typeface="Times New Roman"/>
                <a:cs typeface="Times New Roman"/>
              </a:rPr>
              <a:t>/O access is the dominant </a:t>
            </a:r>
            <a:r>
              <a:rPr lang="en-US" sz="3000" dirty="0" smtClean="0">
                <a:latin typeface="Times New Roman"/>
                <a:cs typeface="Times New Roman"/>
              </a:rPr>
              <a:t>cost</a:t>
            </a:r>
            <a:endParaRPr lang="en-US" sz="3000" dirty="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B(R): number of blocks of R.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|R</a:t>
            </a:r>
            <a:r>
              <a:rPr lang="en-US" sz="2400" dirty="0" smtClean="0">
                <a:latin typeface="Times New Roman"/>
                <a:cs typeface="Times New Roman"/>
              </a:rPr>
              <a:t>| or T(R) : </a:t>
            </a:r>
            <a:r>
              <a:rPr lang="en-US" sz="2400" dirty="0">
                <a:latin typeface="Times New Roman"/>
                <a:cs typeface="Times New Roman"/>
              </a:rPr>
              <a:t>number of tuples in R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Memory requirement 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: number of blocks that fit in main </a:t>
            </a:r>
            <a:r>
              <a:rPr lang="en-US" sz="2400" dirty="0" smtClean="0">
                <a:latin typeface="Times New Roman"/>
                <a:cs typeface="Times New Roman"/>
              </a:rPr>
              <a:t>memory</a:t>
            </a:r>
          </a:p>
          <a:p>
            <a:endParaRPr lang="en-US" sz="2800" b="1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Times New Roman"/>
                <a:cs typeface="Times New Roman"/>
              </a:rPr>
              <a:t>Example:</a:t>
            </a:r>
            <a:r>
              <a:rPr lang="en-US" sz="2800" dirty="0" smtClean="0">
                <a:latin typeface="Times New Roman"/>
                <a:cs typeface="Times New Roman"/>
              </a:rPr>
              <a:t> internal memory join algorithms : </a:t>
            </a:r>
            <a:r>
              <a:rPr lang="en-US" sz="2800" dirty="0">
                <a:latin typeface="Times New Roman"/>
                <a:cs typeface="Times New Roman"/>
              </a:rPr>
              <a:t>B(R</a:t>
            </a:r>
            <a:r>
              <a:rPr lang="en-US" sz="2800" dirty="0" smtClean="0">
                <a:latin typeface="Times New Roman"/>
                <a:cs typeface="Times New Roman"/>
              </a:rPr>
              <a:t>) + B(S)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We do not consider the cost of writing the </a:t>
            </a:r>
            <a:r>
              <a:rPr lang="en-US" sz="2800" dirty="0" smtClean="0">
                <a:latin typeface="Times New Roman"/>
                <a:cs typeface="Times New Roman"/>
              </a:rPr>
              <a:t>output.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The results may be pipelined and never written to disk.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8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98FA-DAFF-D740-84F6-6A9AC42176D4}" type="slidenum">
              <a:rPr lang="en-US"/>
              <a:pPr/>
              <a:t>31</a:t>
            </a:fld>
            <a:endParaRPr lang="en-US"/>
          </a:p>
          <a:p>
            <a:endParaRPr lang="en-US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Nested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-loop join of R and S 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2700"/>
            <a:ext cx="8915400" cy="2616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For each block of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, and for </a:t>
            </a:r>
            <a:r>
              <a:rPr lang="en-US" sz="2400" dirty="0" smtClean="0">
                <a:latin typeface="Times New Roman"/>
                <a:cs typeface="Times New Roman"/>
              </a:rPr>
              <a:t>each tuple </a:t>
            </a:r>
            <a:r>
              <a:rPr lang="en-US" sz="2400" i="1" dirty="0">
                <a:latin typeface="Times New Roman"/>
                <a:cs typeface="Times New Roman"/>
              </a:rPr>
              <a:t>r </a:t>
            </a:r>
            <a:r>
              <a:rPr lang="en-US" sz="2400" dirty="0">
                <a:latin typeface="Times New Roman"/>
                <a:cs typeface="Times New Roman"/>
              </a:rPr>
              <a:t>in the block: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For each block of </a:t>
            </a:r>
            <a:r>
              <a:rPr lang="en-US" sz="2000" i="1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, and for </a:t>
            </a:r>
            <a:r>
              <a:rPr lang="en-US" sz="2000" dirty="0" smtClean="0">
                <a:latin typeface="Times New Roman"/>
                <a:cs typeface="Times New Roman"/>
              </a:rPr>
              <a:t>each tuple </a:t>
            </a:r>
            <a:r>
              <a:rPr lang="en-US" sz="2000" i="1" dirty="0">
                <a:latin typeface="Times New Roman"/>
                <a:cs typeface="Times New Roman"/>
              </a:rPr>
              <a:t>s </a:t>
            </a:r>
            <a:r>
              <a:rPr lang="en-US" sz="2000" dirty="0">
                <a:latin typeface="Times New Roman"/>
                <a:cs typeface="Times New Roman"/>
              </a:rPr>
              <a:t>in the block: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Output </a:t>
            </a:r>
            <a:r>
              <a:rPr lang="en-US" sz="1800" i="1" dirty="0" err="1">
                <a:latin typeface="Times New Roman"/>
                <a:cs typeface="Times New Roman"/>
              </a:rPr>
              <a:t>rs</a:t>
            </a:r>
            <a:r>
              <a:rPr lang="en-US" sz="1800" i="1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if </a:t>
            </a:r>
            <a:r>
              <a:rPr lang="en-US" sz="1800" dirty="0" smtClean="0">
                <a:latin typeface="Times New Roman"/>
                <a:cs typeface="Times New Roman"/>
              </a:rPr>
              <a:t>join condition evaluates </a:t>
            </a:r>
            <a:r>
              <a:rPr lang="en-US" sz="1800" dirty="0">
                <a:latin typeface="Times New Roman"/>
                <a:cs typeface="Times New Roman"/>
              </a:rPr>
              <a:t>to true over </a:t>
            </a:r>
            <a:r>
              <a:rPr lang="en-US" sz="1800" i="1" dirty="0">
                <a:latin typeface="Times New Roman"/>
                <a:cs typeface="Times New Roman"/>
              </a:rPr>
              <a:t>r </a:t>
            </a:r>
            <a:r>
              <a:rPr lang="en-US" sz="1800" dirty="0">
                <a:latin typeface="Times New Roman"/>
                <a:cs typeface="Times New Roman"/>
              </a:rPr>
              <a:t>and </a:t>
            </a:r>
            <a:r>
              <a:rPr lang="en-US" sz="1800" i="1" dirty="0" smtClean="0">
                <a:latin typeface="Times New Roman"/>
                <a:cs typeface="Times New Roman"/>
              </a:rPr>
              <a:t>s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sz="1800" i="1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i="1" dirty="0" smtClean="0">
                <a:latin typeface="Times New Roman"/>
                <a:cs typeface="Times New Roman"/>
              </a:rPr>
              <a:t>R </a:t>
            </a:r>
            <a:r>
              <a:rPr lang="en-US" sz="2400" dirty="0">
                <a:latin typeface="Times New Roman"/>
                <a:cs typeface="Times New Roman"/>
              </a:rPr>
              <a:t>is called the outer table;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is called the inner </a:t>
            </a:r>
            <a:r>
              <a:rPr lang="en-US" sz="2400" dirty="0" smtClean="0">
                <a:latin typeface="Times New Roman"/>
                <a:cs typeface="Times New Roman"/>
              </a:rPr>
              <a:t>table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cost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) + |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| ·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Memory </a:t>
            </a:r>
            <a:r>
              <a:rPr lang="en-US" sz="2400" b="1" dirty="0">
                <a:latin typeface="Times New Roman"/>
                <a:cs typeface="Times New Roman"/>
              </a:rPr>
              <a:t>requirement</a:t>
            </a:r>
            <a:r>
              <a:rPr lang="en-US" sz="2400" dirty="0">
                <a:latin typeface="Times New Roman"/>
                <a:cs typeface="Times New Roman"/>
              </a:rPr>
              <a:t>: 4 </a:t>
            </a:r>
            <a:r>
              <a:rPr lang="en-US" sz="2400" dirty="0" smtClean="0">
                <a:latin typeface="Times New Roman"/>
                <a:cs typeface="Times New Roman"/>
              </a:rPr>
              <a:t>(if </a:t>
            </a:r>
            <a:r>
              <a:rPr lang="en-US" sz="2400" i="1" dirty="0" smtClean="0">
                <a:latin typeface="Times New Roman"/>
                <a:cs typeface="Times New Roman"/>
              </a:rPr>
              <a:t>double buffering</a:t>
            </a:r>
            <a:r>
              <a:rPr lang="en-US" sz="2400" dirty="0" smtClean="0">
                <a:latin typeface="Times New Roman"/>
                <a:cs typeface="Times New Roman"/>
              </a:rPr>
              <a:t> is used)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81033" name="Rectangle 9"/>
          <p:cNvSpPr>
            <a:spLocks noChangeArrowheads="1"/>
          </p:cNvSpPr>
          <p:nvPr/>
        </p:nvSpPr>
        <p:spPr bwMode="auto">
          <a:xfrm>
            <a:off x="228600" y="3771900"/>
            <a:ext cx="89154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 block</a:t>
            </a:r>
            <a:r>
              <a:rPr lang="en-US" sz="2400" dirty="0">
                <a:latin typeface="Times New Roman"/>
                <a:cs typeface="Times New Roman"/>
              </a:rPr>
              <a:t>-based nested-loop </a:t>
            </a:r>
            <a:r>
              <a:rPr lang="en-US" sz="2400" dirty="0" smtClean="0">
                <a:latin typeface="Times New Roman"/>
                <a:cs typeface="Times New Roman"/>
              </a:rPr>
              <a:t>join</a:t>
            </a:r>
            <a:endParaRPr lang="en-US" sz="2400" dirty="0">
              <a:latin typeface="Times New Roman"/>
              <a:cs typeface="Times New Roman"/>
            </a:endParaRPr>
          </a:p>
          <a:p>
            <a:pPr lvl="1" algn="l"/>
            <a:r>
              <a:rPr lang="en-US" sz="2400" dirty="0">
                <a:latin typeface="Times New Roman"/>
                <a:cs typeface="Times New Roman"/>
              </a:rPr>
              <a:t>-  For each block of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, and for each block of </a:t>
            </a:r>
            <a:r>
              <a:rPr lang="en-US" sz="2400" i="1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lvl="1" algn="l"/>
            <a:r>
              <a:rPr lang="en-US" sz="2400" dirty="0">
                <a:latin typeface="Times New Roman"/>
                <a:cs typeface="Times New Roman"/>
              </a:rPr>
              <a:t>       For each </a:t>
            </a:r>
            <a:r>
              <a:rPr lang="en-US" sz="2400" i="1" dirty="0">
                <a:latin typeface="Times New Roman"/>
                <a:cs typeface="Times New Roman"/>
              </a:rPr>
              <a:t>r </a:t>
            </a:r>
            <a:r>
              <a:rPr lang="en-US" sz="2400" dirty="0">
                <a:latin typeface="Times New Roman"/>
                <a:cs typeface="Times New Roman"/>
              </a:rPr>
              <a:t>in the </a:t>
            </a:r>
            <a:r>
              <a:rPr lang="en-US" sz="2400" i="1" dirty="0">
                <a:latin typeface="Times New Roman"/>
                <a:cs typeface="Times New Roman"/>
              </a:rPr>
              <a:t>R </a:t>
            </a:r>
            <a:r>
              <a:rPr lang="en-US" sz="2400" dirty="0">
                <a:latin typeface="Times New Roman"/>
                <a:cs typeface="Times New Roman"/>
              </a:rPr>
              <a:t>block, and for each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in the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block: …</a:t>
            </a:r>
          </a:p>
          <a:p>
            <a:pPr lvl="1" algn="l">
              <a:buFontTx/>
              <a:buChar char="-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cost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) +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) ·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Memory </a:t>
            </a:r>
            <a:r>
              <a:rPr lang="en-US" sz="2400" b="1" dirty="0">
                <a:latin typeface="Times New Roman"/>
                <a:cs typeface="Times New Roman"/>
              </a:rPr>
              <a:t>requirement: </a:t>
            </a:r>
            <a:r>
              <a:rPr lang="en-US" sz="2400" dirty="0">
                <a:latin typeface="Times New Roman"/>
                <a:cs typeface="Times New Roman"/>
              </a:rPr>
              <a:t>4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>
                <a:latin typeface="Times New Roman"/>
                <a:cs typeface="Times New Roman"/>
              </a:rPr>
              <a:t>double buffering</a:t>
            </a:r>
            <a:r>
              <a:rPr lang="en-US" sz="2400" dirty="0">
                <a:latin typeface="Times New Roman"/>
                <a:cs typeface="Times New Roman"/>
              </a:rPr>
              <a:t> is used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lvl="1" algn="l"/>
            <a:endParaRPr lang="en-US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1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Improving nested-loop join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34874"/>
            <a:ext cx="8730532" cy="5686601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Use up the available memory buffers M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Read M - 2 blocks from R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Read blocks of S one by one and join its tuples with R tuples in main memory</a:t>
            </a:r>
            <a:endParaRPr lang="en-US" sz="2800" dirty="0">
              <a:latin typeface="Times New Roman"/>
              <a:cs typeface="Times New Roman"/>
            </a:endParaRPr>
          </a:p>
          <a:p>
            <a:pPr marL="514350" indent="-457200"/>
            <a:endParaRPr lang="en-US" sz="2800" b="1" dirty="0" smtClean="0">
              <a:latin typeface="Times New Roman"/>
              <a:cs typeface="Times New Roman"/>
            </a:endParaRPr>
          </a:p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Cost:</a:t>
            </a:r>
            <a:r>
              <a:rPr lang="en-US" sz="2800" dirty="0" smtClean="0">
                <a:latin typeface="Times New Roman"/>
                <a:cs typeface="Times New Roman"/>
              </a:rPr>
              <a:t> B(R) + [ B(R) / (M – 2) ] B(S)</a:t>
            </a:r>
          </a:p>
          <a:p>
            <a:pPr marL="914400" lvl="1" indent="-457200"/>
            <a:r>
              <a:rPr lang="en-US" dirty="0" smtClean="0">
                <a:latin typeface="Times New Roman"/>
                <a:cs typeface="Times New Roman"/>
              </a:rPr>
              <a:t>almost B(R) B(S) / M</a:t>
            </a:r>
          </a:p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Memory requirement: </a:t>
            </a:r>
            <a:r>
              <a:rPr lang="en-US" sz="2800" dirty="0">
                <a:latin typeface="Times New Roman"/>
                <a:cs typeface="Times New Roman"/>
              </a:rPr>
              <a:t>M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9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Index-based (</a:t>
            </a:r>
            <a:r>
              <a:rPr lang="en-US" sz="36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zig-zag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 join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34874"/>
            <a:ext cx="8730532" cy="5686601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Join </a:t>
            </a:r>
            <a:r>
              <a:rPr lang="en-US" sz="2800" dirty="0">
                <a:latin typeface="Times New Roman"/>
                <a:cs typeface="Times New Roman"/>
              </a:rPr>
              <a:t>R and </a:t>
            </a:r>
            <a:r>
              <a:rPr lang="en-US" sz="2800" dirty="0" smtClean="0">
                <a:latin typeface="Times New Roman"/>
                <a:cs typeface="Times New Roman"/>
              </a:rPr>
              <a:t>S </a:t>
            </a:r>
            <a:r>
              <a:rPr lang="en-US" sz="2800" dirty="0">
                <a:latin typeface="Times New Roman"/>
                <a:cs typeface="Times New Roman"/>
              </a:rPr>
              <a:t>on R.A = </a:t>
            </a:r>
            <a:r>
              <a:rPr lang="en-US" sz="2800" dirty="0" smtClean="0">
                <a:latin typeface="Times New Roman"/>
                <a:cs typeface="Times New Roman"/>
              </a:rPr>
              <a:t>S.B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Use ordered indexes over R.A and S.B to join the relations.</a:t>
            </a:r>
          </a:p>
          <a:p>
            <a:pPr marL="914400" lvl="1" indent="-457200"/>
            <a:r>
              <a:rPr lang="en-US" sz="2600" dirty="0" smtClean="0">
                <a:latin typeface="Times New Roman"/>
                <a:cs typeface="Times New Roman"/>
              </a:rPr>
              <a:t>B+ tree</a:t>
            </a:r>
          </a:p>
          <a:p>
            <a:pPr marL="914400" lvl="1" indent="-457200"/>
            <a:r>
              <a:rPr lang="en-US" sz="2600" dirty="0" smtClean="0">
                <a:latin typeface="Times New Roman"/>
                <a:cs typeface="Times New Roman"/>
              </a:rPr>
              <a:t>Use current indexes or build new ones.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Similar to sort-merge join without sorting step.</a:t>
            </a:r>
          </a:p>
          <a:p>
            <a:pPr marL="914400" lvl="1" indent="-457200"/>
            <a:r>
              <a:rPr lang="en-US" sz="2400" dirty="0" smtClean="0">
                <a:latin typeface="Times New Roman"/>
                <a:cs typeface="Times New Roman"/>
              </a:rPr>
              <a:t>Efficient but needs index </a:t>
            </a: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2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169147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Two 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pass</a:t>
            </a: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, multi-way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5561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Problem:</a:t>
            </a:r>
            <a:r>
              <a:rPr lang="en-US" sz="2800" dirty="0">
                <a:latin typeface="Times New Roman"/>
                <a:cs typeface="Times New Roman"/>
              </a:rPr>
              <a:t> sort relation R that does not fit in main memory</a:t>
            </a:r>
          </a:p>
          <a:p>
            <a:r>
              <a:rPr lang="en-US" sz="2800" dirty="0">
                <a:latin typeface="Times New Roman"/>
                <a:cs typeface="Times New Roman"/>
              </a:rPr>
              <a:t>Phase 1: Read R in groups of M blocks, sort, and write them as </a:t>
            </a:r>
            <a:r>
              <a:rPr lang="en-US" sz="2800" dirty="0">
                <a:solidFill>
                  <a:srgbClr val="800000"/>
                </a:solidFill>
                <a:latin typeface="Times New Roman"/>
                <a:cs typeface="Times New Roman"/>
              </a:rPr>
              <a:t>runs </a:t>
            </a:r>
            <a:r>
              <a:rPr lang="en-US" sz="2800" dirty="0">
                <a:latin typeface="Times New Roman"/>
                <a:cs typeface="Times New Roman"/>
              </a:rPr>
              <a:t>of size M on disk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29556" y="1307009"/>
            <a:ext cx="6084890" cy="2693771"/>
            <a:chOff x="1143000" y="2716435"/>
            <a:chExt cx="6084890" cy="26937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520784" y="2716435"/>
              <a:ext cx="5707106" cy="2693771"/>
              <a:chOff x="2011" y="292"/>
              <a:chExt cx="3778" cy="1801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151" y="1833"/>
                <a:ext cx="105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Main memory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910" y="1847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317" y="1848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011" y="292"/>
                <a:ext cx="81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Relation R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916" y="398"/>
                <a:ext cx="12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151" y="528"/>
                <a:ext cx="1091" cy="1298"/>
              </a:xfrm>
              <a:custGeom>
                <a:avLst/>
                <a:gdLst>
                  <a:gd name="T0" fmla="*/ 0 w 1683"/>
                  <a:gd name="T1" fmla="*/ 1441 h 1442"/>
                  <a:gd name="T2" fmla="*/ 0 w 1683"/>
                  <a:gd name="T3" fmla="*/ 0 h 1442"/>
                  <a:gd name="T4" fmla="*/ 1682 w 1683"/>
                  <a:gd name="T5" fmla="*/ 0 h 1442"/>
                  <a:gd name="T6" fmla="*/ 1682 w 1683"/>
                  <a:gd name="T7" fmla="*/ 1441 h 1442"/>
                  <a:gd name="T8" fmla="*/ 0 w 1683"/>
                  <a:gd name="T9" fmla="*/ 1441 h 1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3"/>
                  <a:gd name="T16" fmla="*/ 0 h 1442"/>
                  <a:gd name="T17" fmla="*/ 1683 w 1683"/>
                  <a:gd name="T18" fmla="*/ 1442 h 1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785" y="791"/>
                <a:ext cx="174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987" y="791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793" y="1085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982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171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793" y="1611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825" y="359"/>
                <a:ext cx="42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runs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5424" y="776"/>
                <a:ext cx="19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5418" y="1043"/>
                <a:ext cx="19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5398" y="1542"/>
                <a:ext cx="39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M-1</a:t>
                </a:r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204" y="628"/>
                <a:ext cx="580" cy="1230"/>
                <a:chOff x="2204" y="628"/>
                <a:chExt cx="580" cy="1230"/>
              </a:xfrm>
            </p:grpSpPr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2213" y="628"/>
                  <a:ext cx="567" cy="85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2209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2784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Arc 39"/>
                <p:cNvSpPr>
                  <a:spLocks/>
                </p:cNvSpPr>
                <p:nvPr/>
              </p:nvSpPr>
              <p:spPr bwMode="auto">
                <a:xfrm>
                  <a:off x="2204" y="1782"/>
                  <a:ext cx="575" cy="76"/>
                </a:xfrm>
                <a:custGeom>
                  <a:avLst/>
                  <a:gdLst>
                    <a:gd name="T0" fmla="*/ 0 w 43200"/>
                    <a:gd name="T1" fmla="*/ 0 h 22191"/>
                    <a:gd name="T2" fmla="*/ 0 w 43200"/>
                    <a:gd name="T3" fmla="*/ 0 h 22191"/>
                    <a:gd name="T4" fmla="*/ 0 w 43200"/>
                    <a:gd name="T5" fmla="*/ 0 h 2219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91"/>
                    <a:gd name="T11" fmla="*/ 43200 w 43200"/>
                    <a:gd name="T12" fmla="*/ 22191 h 22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91" fill="none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</a:path>
                    <a:path w="43200" h="22191" stroke="0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  <a:lnTo>
                        <a:pt x="21600" y="591"/>
                      </a:lnTo>
                      <a:lnTo>
                        <a:pt x="4319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404" y="106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292" y="1182"/>
                <a:ext cx="463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3200" b="1" dirty="0">
                    <a:latin typeface="Book Antiqua" pitchFamily="18" charset="0"/>
                  </a:rPr>
                  <a:t>. . .</a:t>
                </a:r>
              </a:p>
            </p:txBody>
          </p: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748" y="628"/>
                <a:ext cx="676" cy="1244"/>
                <a:chOff x="4748" y="628"/>
                <a:chExt cx="676" cy="1244"/>
              </a:xfrm>
            </p:grpSpPr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auto">
                <a:xfrm>
                  <a:off x="4757" y="628"/>
                  <a:ext cx="663" cy="86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Line 46"/>
                <p:cNvSpPr>
                  <a:spLocks noChangeShapeType="1"/>
                </p:cNvSpPr>
                <p:nvPr/>
              </p:nvSpPr>
              <p:spPr bwMode="auto">
                <a:xfrm>
                  <a:off x="4753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Line 47"/>
                <p:cNvSpPr>
                  <a:spLocks noChangeShapeType="1"/>
                </p:cNvSpPr>
                <p:nvPr/>
              </p:nvSpPr>
              <p:spPr bwMode="auto">
                <a:xfrm>
                  <a:off x="5424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Arc 48"/>
                <p:cNvSpPr>
                  <a:spLocks/>
                </p:cNvSpPr>
                <p:nvPr/>
              </p:nvSpPr>
              <p:spPr bwMode="auto">
                <a:xfrm>
                  <a:off x="4748" y="1796"/>
                  <a:ext cx="671" cy="76"/>
                </a:xfrm>
                <a:custGeom>
                  <a:avLst/>
                  <a:gdLst>
                    <a:gd name="T0" fmla="*/ 0 w 43200"/>
                    <a:gd name="T1" fmla="*/ 0 h 22186"/>
                    <a:gd name="T2" fmla="*/ 0 w 43200"/>
                    <a:gd name="T3" fmla="*/ 0 h 22186"/>
                    <a:gd name="T4" fmla="*/ 0 w 43200"/>
                    <a:gd name="T5" fmla="*/ 0 h 2218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86"/>
                    <a:gd name="T11" fmla="*/ 43200 w 43200"/>
                    <a:gd name="T12" fmla="*/ 22186 h 221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86" fill="none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</a:path>
                    <a:path w="43200" h="22186" stroke="0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  <a:lnTo>
                        <a:pt x="21600" y="586"/>
                      </a:lnTo>
                      <a:lnTo>
                        <a:pt x="43192" y="-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4295" y="115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" name="Text Box 58"/>
            <p:cNvSpPr txBox="1">
              <a:spLocks noChangeArrowheads="1"/>
            </p:cNvSpPr>
            <p:nvPr/>
          </p:nvSpPr>
          <p:spPr bwMode="auto">
            <a:xfrm>
              <a:off x="1508125" y="33131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1</a:t>
              </a: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1508125" y="38465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2</a:t>
              </a: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1143000" y="4567238"/>
              <a:ext cx="654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B(R)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977485" y="2539663"/>
            <a:ext cx="69890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135071" y="2604538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004084" y="1660217"/>
            <a:ext cx="96870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M Buffers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6399283" y="3284332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4250827" y="322301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228217" y="248027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228217" y="2016129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6680889" y="2052851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6697769" y="3289783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3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1" y="169147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Two 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pass</a:t>
            </a: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, multi-way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222343"/>
            <a:ext cx="8730532" cy="54991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Phase 2: Merge M – 1 blocks at a time and write the results to disk.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Read one block from each run.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Keep one block for the output.</a:t>
            </a: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5422" y="1407222"/>
            <a:ext cx="3472906" cy="2592063"/>
            <a:chOff x="3916" y="359"/>
            <a:chExt cx="2299" cy="1733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10" y="1847"/>
              <a:ext cx="41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16" y="398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785" y="791"/>
              <a:ext cx="174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987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793" y="1600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825" y="359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runs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482" y="744"/>
              <a:ext cx="19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493" y="1030"/>
              <a:ext cx="19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379" y="1543"/>
              <a:ext cx="39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M-1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Arc 48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  <a:lnTo>
                      <a:pt x="21600" y="586"/>
                    </a:lnTo>
                    <a:lnTo>
                      <a:pt x="43192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5424" y="843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5424" y="1152"/>
              <a:ext cx="791" cy="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V="1">
              <a:off x="5424" y="1680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533645" y="2608716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1763291" y="3264805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051598" y="2053368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041245" y="3255917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326764" y="1660217"/>
            <a:ext cx="116314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M-1  Buffers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3658172" y="322301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3635562" y="248027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3618629" y="1965330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206117" y="1710795"/>
            <a:ext cx="2500416" cy="1941430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3435629" y="2539663"/>
            <a:ext cx="69890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3690874" y="3670229"/>
            <a:ext cx="1615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Main Memory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4448363" y="253966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3875628" y="2177026"/>
            <a:ext cx="572735" cy="362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 flipV="1">
            <a:off x="3909493" y="2790859"/>
            <a:ext cx="558273" cy="59219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>
            <a:off x="3896849" y="2608715"/>
            <a:ext cx="551514" cy="715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54"/>
          <p:cNvSpPr>
            <a:spLocks noChangeShapeType="1"/>
          </p:cNvSpPr>
          <p:nvPr/>
        </p:nvSpPr>
        <p:spPr bwMode="auto">
          <a:xfrm flipV="1">
            <a:off x="4786523" y="2646258"/>
            <a:ext cx="1194897" cy="345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4251376" y="2185734"/>
            <a:ext cx="126500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Output buffer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6619771" y="3549666"/>
            <a:ext cx="629927" cy="36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</a:rPr>
              <a:t>Disk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6157523" y="1222344"/>
            <a:ext cx="207070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Relation R (sorted)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6462668" y="1724902"/>
            <a:ext cx="856519" cy="12713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3" name="Line 37"/>
          <p:cNvSpPr>
            <a:spLocks noChangeShapeType="1"/>
          </p:cNvSpPr>
          <p:nvPr/>
        </p:nvSpPr>
        <p:spPr bwMode="auto">
          <a:xfrm>
            <a:off x="6456625" y="1787722"/>
            <a:ext cx="0" cy="165874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>
            <a:off x="7325229" y="1787722"/>
            <a:ext cx="0" cy="165874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5" name="Arc 39"/>
          <p:cNvSpPr>
            <a:spLocks/>
          </p:cNvSpPr>
          <p:nvPr/>
        </p:nvSpPr>
        <p:spPr bwMode="auto">
          <a:xfrm>
            <a:off x="6449072" y="3450949"/>
            <a:ext cx="868604" cy="113674"/>
          </a:xfrm>
          <a:custGeom>
            <a:avLst/>
            <a:gdLst>
              <a:gd name="T0" fmla="*/ 0 w 43200"/>
              <a:gd name="T1" fmla="*/ 0 h 22191"/>
              <a:gd name="T2" fmla="*/ 0 w 43200"/>
              <a:gd name="T3" fmla="*/ 0 h 22191"/>
              <a:gd name="T4" fmla="*/ 0 w 43200"/>
              <a:gd name="T5" fmla="*/ 0 h 22191"/>
              <a:gd name="T6" fmla="*/ 0 60000 65536"/>
              <a:gd name="T7" fmla="*/ 0 60000 65536"/>
              <a:gd name="T8" fmla="*/ 0 60000 65536"/>
              <a:gd name="T9" fmla="*/ 0 w 43200"/>
              <a:gd name="T10" fmla="*/ 0 h 22191"/>
              <a:gd name="T11" fmla="*/ 43200 w 43200"/>
              <a:gd name="T12" fmla="*/ 22191 h 22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191" fill="none" extrusionOk="0">
                <a:moveTo>
                  <a:pt x="43191" y="0"/>
                </a:moveTo>
                <a:cubicBezTo>
                  <a:pt x="43197" y="196"/>
                  <a:pt x="43200" y="393"/>
                  <a:pt x="43200" y="591"/>
                </a:cubicBezTo>
                <a:cubicBezTo>
                  <a:pt x="43200" y="12520"/>
                  <a:pt x="33529" y="22191"/>
                  <a:pt x="21600" y="22191"/>
                </a:cubicBezTo>
                <a:cubicBezTo>
                  <a:pt x="9670" y="22191"/>
                  <a:pt x="0" y="12520"/>
                  <a:pt x="0" y="591"/>
                </a:cubicBezTo>
                <a:cubicBezTo>
                  <a:pt x="-1" y="493"/>
                  <a:pt x="0" y="395"/>
                  <a:pt x="1" y="297"/>
                </a:cubicBezTo>
              </a:path>
              <a:path w="43200" h="22191" stroke="0" extrusionOk="0">
                <a:moveTo>
                  <a:pt x="43191" y="0"/>
                </a:moveTo>
                <a:cubicBezTo>
                  <a:pt x="43197" y="196"/>
                  <a:pt x="43200" y="393"/>
                  <a:pt x="43200" y="591"/>
                </a:cubicBezTo>
                <a:cubicBezTo>
                  <a:pt x="43200" y="12520"/>
                  <a:pt x="33529" y="22191"/>
                  <a:pt x="21600" y="22191"/>
                </a:cubicBezTo>
                <a:cubicBezTo>
                  <a:pt x="9670" y="22191"/>
                  <a:pt x="0" y="12520"/>
                  <a:pt x="0" y="591"/>
                </a:cubicBezTo>
                <a:cubicBezTo>
                  <a:pt x="-1" y="493"/>
                  <a:pt x="0" y="395"/>
                  <a:pt x="1" y="297"/>
                </a:cubicBezTo>
                <a:lnTo>
                  <a:pt x="21600" y="591"/>
                </a:lnTo>
                <a:lnTo>
                  <a:pt x="43191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751195" y="1940284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751195" y="2371048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6751195" y="3088988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9" name="Text Box 58"/>
          <p:cNvSpPr txBox="1">
            <a:spLocks noChangeArrowheads="1"/>
          </p:cNvSpPr>
          <p:nvPr/>
        </p:nvSpPr>
        <p:spPr bwMode="auto">
          <a:xfrm>
            <a:off x="6144864" y="181902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1</a:t>
            </a:r>
          </a:p>
        </p:txBody>
      </p:sp>
      <p:sp>
        <p:nvSpPr>
          <p:cNvPr id="130" name="Text Box 59"/>
          <p:cNvSpPr txBox="1">
            <a:spLocks noChangeArrowheads="1"/>
          </p:cNvSpPr>
          <p:nvPr/>
        </p:nvSpPr>
        <p:spPr bwMode="auto">
          <a:xfrm>
            <a:off x="6144864" y="235242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2</a:t>
            </a:r>
          </a:p>
        </p:txBody>
      </p:sp>
      <p:sp>
        <p:nvSpPr>
          <p:cNvPr id="131" name="Text Box 60"/>
          <p:cNvSpPr txBox="1">
            <a:spLocks noChangeArrowheads="1"/>
          </p:cNvSpPr>
          <p:nvPr/>
        </p:nvSpPr>
        <p:spPr bwMode="auto">
          <a:xfrm>
            <a:off x="5779739" y="3073147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B(R)</a:t>
            </a:r>
          </a:p>
        </p:txBody>
      </p:sp>
    </p:spTree>
    <p:extLst>
      <p:ext uri="{BB962C8B-B14F-4D97-AF65-F5344CB8AC3E}">
        <p14:creationId xmlns:p14="http://schemas.microsoft.com/office/powerpoint/2010/main" val="303111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Two pass, multi-way merge Sort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Cost: </a:t>
            </a:r>
            <a:r>
              <a:rPr lang="en-US" sz="2800" dirty="0">
                <a:latin typeface="Times New Roman"/>
                <a:cs typeface="Times New Roman"/>
              </a:rPr>
              <a:t>2B(R) in the first pass + B(R) in the second pass.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Times New Roman"/>
                <a:cs typeface="Times New Roman"/>
              </a:rPr>
              <a:t>Memory requirement</a:t>
            </a:r>
            <a:r>
              <a:rPr lang="en-US" sz="2800" dirty="0" smtClean="0">
                <a:latin typeface="Times New Roman"/>
                <a:cs typeface="Times New Roman"/>
              </a:rPr>
              <a:t>: M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B(R)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&lt;= M (M – 1) or simply B(R) &lt;=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baseline="30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  <a:p>
            <a:pPr lvl="1"/>
            <a:endParaRPr lang="en-US" baseline="30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 smtClean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9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10569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Sort-</a:t>
            </a: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merge join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337194"/>
            <a:ext cx="8730532" cy="52318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Sort R and S according to the join attribute, then merge them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s </a:t>
            </a:r>
            <a:r>
              <a:rPr lang="en-US" dirty="0">
                <a:latin typeface="Times New Roman"/>
                <a:cs typeface="Times New Roman"/>
              </a:rPr>
              <a:t>= the first tuples in sorted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Repeat until one of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i="1" dirty="0">
                <a:latin typeface="Times New Roman"/>
                <a:cs typeface="Times New Roman"/>
              </a:rPr>
              <a:t>S </a:t>
            </a:r>
            <a:r>
              <a:rPr lang="en-US" dirty="0">
                <a:latin typeface="Times New Roman"/>
                <a:cs typeface="Times New Roman"/>
              </a:rPr>
              <a:t>is exhausted: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If </a:t>
            </a:r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dirty="0" err="1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A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&gt; </a:t>
            </a:r>
            <a:r>
              <a:rPr lang="en-US" i="1" dirty="0" err="1">
                <a:latin typeface="Times New Roman"/>
                <a:cs typeface="Times New Roman"/>
              </a:rPr>
              <a:t>s</a:t>
            </a:r>
            <a:r>
              <a:rPr lang="en-US" dirty="0" err="1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then </a:t>
            </a:r>
            <a:r>
              <a:rPr lang="en-US" i="1" dirty="0">
                <a:latin typeface="Times New Roman"/>
                <a:cs typeface="Times New Roman"/>
              </a:rPr>
              <a:t>s </a:t>
            </a:r>
            <a:r>
              <a:rPr lang="en-US" dirty="0">
                <a:latin typeface="Times New Roman"/>
                <a:cs typeface="Times New Roman"/>
              </a:rPr>
              <a:t>= next tuple in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else if </a:t>
            </a:r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dirty="0" err="1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A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&lt; </a:t>
            </a:r>
            <a:r>
              <a:rPr lang="en-US" i="1" dirty="0" err="1">
                <a:latin typeface="Times New Roman"/>
                <a:cs typeface="Times New Roman"/>
              </a:rPr>
              <a:t>s</a:t>
            </a:r>
            <a:r>
              <a:rPr lang="en-US" dirty="0" err="1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then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= next tuple in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else output all matching tuples, and</a:t>
            </a:r>
          </a:p>
          <a:p>
            <a:pPr lvl="3"/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s </a:t>
            </a:r>
            <a:r>
              <a:rPr lang="en-US" dirty="0">
                <a:latin typeface="Times New Roman"/>
                <a:cs typeface="Times New Roman"/>
              </a:rPr>
              <a:t>= next in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Cost</a:t>
            </a:r>
            <a:r>
              <a:rPr lang="en-US" sz="2800" dirty="0">
                <a:latin typeface="Times New Roman"/>
                <a:cs typeface="Times New Roman"/>
              </a:rPr>
              <a:t>: sorting + 2 B(R)+ 2 B(S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What if more than M tuples match on join attribute?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 nested loop join algorithm</a:t>
            </a:r>
          </a:p>
          <a:p>
            <a:pPr lvl="1"/>
            <a:r>
              <a:rPr lang="en-US" b="1" dirty="0" smtClean="0">
                <a:latin typeface="Times New Roman"/>
                <a:cs typeface="Times New Roman"/>
              </a:rPr>
              <a:t>Cost in worst case</a:t>
            </a:r>
            <a:r>
              <a:rPr lang="en-US" dirty="0" smtClean="0">
                <a:latin typeface="Times New Roman"/>
                <a:cs typeface="Times New Roman"/>
              </a:rPr>
              <a:t>: B(R) B(S) </a:t>
            </a:r>
          </a:p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Memory Requirement</a:t>
            </a:r>
            <a:r>
              <a:rPr lang="en-US" sz="2800" dirty="0" smtClean="0">
                <a:latin typeface="Times New Roman"/>
                <a:cs typeface="Times New Roman"/>
              </a:rPr>
              <a:t>: B(R) &lt;=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800" baseline="30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 , 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latin typeface="Times New Roman"/>
                <a:cs typeface="Times New Roman"/>
              </a:rPr>
              <a:t>(S) </a:t>
            </a:r>
            <a:r>
              <a:rPr lang="en-US" sz="2800" dirty="0">
                <a:latin typeface="Times New Roman"/>
                <a:cs typeface="Times New Roman"/>
              </a:rPr>
              <a:t>&lt;=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800" baseline="30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9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smtClean="0">
                <a:solidFill>
                  <a:srgbClr val="000090"/>
                </a:solidFill>
                <a:latin typeface="Times New Roman"/>
                <a:cs typeface="Times New Roman"/>
              </a:rPr>
              <a:t>Optimized sort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-merge join algorithm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15320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Combine join with the merge phase of sort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Sort R and S in M runs (overall) of size M on disk.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Merge and join the tuples in one pass.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-149886" y="2838836"/>
            <a:ext cx="3472906" cy="3315995"/>
            <a:chOff x="3916" y="293"/>
            <a:chExt cx="2299" cy="221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10" y="2265"/>
              <a:ext cx="41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916" y="398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785" y="791"/>
              <a:ext cx="174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987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3" y="1030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82" y="1030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171" y="1030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804" y="1919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495" y="293"/>
              <a:ext cx="118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Runs of R and S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227" y="885"/>
              <a:ext cx="23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R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269" y="1785"/>
              <a:ext cx="20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S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4748" y="628"/>
              <a:ext cx="676" cy="1629"/>
              <a:chOff x="4748" y="628"/>
              <a:chExt cx="676" cy="1629"/>
            </a:xfrm>
          </p:grpSpPr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 flipH="1">
                <a:off x="4748" y="671"/>
                <a:ext cx="5" cy="151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Line 47"/>
              <p:cNvSpPr>
                <a:spLocks noChangeShapeType="1"/>
              </p:cNvSpPr>
              <p:nvPr/>
            </p:nvSpPr>
            <p:spPr bwMode="auto">
              <a:xfrm flipH="1">
                <a:off x="5419" y="671"/>
                <a:ext cx="5" cy="151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Arc 48"/>
              <p:cNvSpPr>
                <a:spLocks/>
              </p:cNvSpPr>
              <p:nvPr/>
            </p:nvSpPr>
            <p:spPr bwMode="auto">
              <a:xfrm>
                <a:off x="4748" y="2181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  <a:lnTo>
                      <a:pt x="21600" y="586"/>
                    </a:lnTo>
                    <a:lnTo>
                      <a:pt x="43192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5424" y="843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>
              <a:off x="5424" y="1108"/>
              <a:ext cx="791" cy="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V="1">
              <a:off x="5424" y="2065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1759288" y="3579137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AutoShape 13"/>
          <p:cNvSpPr>
            <a:spLocks/>
          </p:cNvSpPr>
          <p:nvPr/>
        </p:nvSpPr>
        <p:spPr bwMode="auto">
          <a:xfrm>
            <a:off x="685824" y="3666086"/>
            <a:ext cx="304800" cy="533400"/>
          </a:xfrm>
          <a:prstGeom prst="lef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13"/>
          <p:cNvSpPr>
            <a:spLocks/>
          </p:cNvSpPr>
          <p:nvPr/>
        </p:nvSpPr>
        <p:spPr bwMode="auto">
          <a:xfrm>
            <a:off x="702760" y="4969930"/>
            <a:ext cx="304800" cy="533400"/>
          </a:xfrm>
          <a:prstGeom prst="lef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1477367" y="5276483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1762873" y="5276483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3708971" y="525497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3720227" y="3987310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3703294" y="3540099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3290782" y="3285564"/>
            <a:ext cx="3262418" cy="2490852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5578894" y="4488774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 flipV="1">
            <a:off x="4392862" y="4615909"/>
            <a:ext cx="559498" cy="48925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4296312" y="4031088"/>
            <a:ext cx="656047" cy="58482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6553200" y="4488775"/>
            <a:ext cx="728136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1191860" y="4920890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1477367" y="4920890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1779806" y="4920890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2128126" y="5038036"/>
            <a:ext cx="1194897" cy="1495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3703297" y="4850896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 rot="10655811">
            <a:off x="4001844" y="3558762"/>
            <a:ext cx="280036" cy="694294"/>
          </a:xfrm>
          <a:prstGeom prst="lef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28"/>
          <p:cNvSpPr>
            <a:spLocks/>
          </p:cNvSpPr>
          <p:nvPr/>
        </p:nvSpPr>
        <p:spPr bwMode="auto">
          <a:xfrm rot="10655811">
            <a:off x="4047622" y="4844839"/>
            <a:ext cx="331262" cy="673647"/>
          </a:xfrm>
          <a:prstGeom prst="lef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245784" y="4031088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279653" y="5216401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585186" y="5807427"/>
            <a:ext cx="1615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Main Memory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166741" y="3549604"/>
            <a:ext cx="8015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merge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53339" y="5106704"/>
            <a:ext cx="8015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merge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877930" y="4243860"/>
            <a:ext cx="5835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join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Optimized two-pass sort-merge join algorithm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5561162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Cost</a:t>
            </a:r>
            <a:r>
              <a:rPr lang="en-US" sz="2800" dirty="0" smtClean="0">
                <a:latin typeface="Times New Roman"/>
                <a:cs typeface="Times New Roman"/>
              </a:rPr>
              <a:t>: 3B(R) + 3B(S)</a:t>
            </a:r>
          </a:p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Memory Requirement</a:t>
            </a:r>
            <a:r>
              <a:rPr lang="en-US" sz="2800" dirty="0" smtClean="0">
                <a:latin typeface="Times New Roman"/>
                <a:cs typeface="Times New Roman"/>
              </a:rPr>
              <a:t>: B(R) + B(S) &lt;=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800" baseline="30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914400" lvl="1" indent="-457200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ecause we merge them in one pass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More efficient but more strict requirement.</a:t>
            </a:r>
            <a:endParaRPr lang="en-US" sz="2800" dirty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DBE1A3-8876-7B42-86E9-6631FF3749C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43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Web: Adjacent Matrix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7433"/>
            <a:ext cx="8229600" cy="508891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Web: G = {V, E}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V = {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}, |V| =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</a:p>
          <a:p>
            <a:pPr lvl="1">
              <a:lnSpc>
                <a:spcPct val="6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E = {(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),(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),	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), </a:t>
            </a:r>
          </a:p>
          <a:p>
            <a:pPr lvl="1">
              <a:lnSpc>
                <a:spcPct val="60000"/>
              </a:lnSpc>
              <a:buFontTx/>
              <a:buNone/>
              <a:defRPr/>
            </a:pPr>
            <a:r>
              <a:rPr lang="en-US" dirty="0" smtClean="0">
                <a:latin typeface="Times New Roman"/>
                <a:cs typeface="Times New Roman"/>
              </a:rPr>
              <a:t>					           (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),</a:t>
            </a:r>
          </a:p>
          <a:p>
            <a:pPr lvl="1">
              <a:lnSpc>
                <a:spcPct val="60000"/>
              </a:lnSpc>
              <a:buFontTx/>
              <a:buNone/>
              <a:defRPr/>
            </a:pPr>
            <a:r>
              <a:rPr lang="en-US" dirty="0" smtClean="0">
                <a:latin typeface="Times New Roman"/>
                <a:cs typeface="Times New Roman"/>
              </a:rPr>
              <a:t>			(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),	 (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)		     }</a:t>
            </a:r>
          </a:p>
          <a:p>
            <a:pPr lvl="1">
              <a:lnSpc>
                <a:spcPct val="6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A: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x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matrix: </a:t>
            </a:r>
            <a:r>
              <a:rPr lang="en-US" sz="2400" dirty="0" err="1" smtClean="0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ij</a:t>
            </a:r>
            <a:r>
              <a:rPr lang="en-US" sz="2400" dirty="0" smtClean="0">
                <a:latin typeface="Times New Roman"/>
                <a:cs typeface="Times New Roman"/>
              </a:rPr>
              <a:t> = 1 if page </a:t>
            </a:r>
            <a:r>
              <a:rPr lang="en-US" sz="2400" i="1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links to page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>
                <a:latin typeface="Times New Roman"/>
                <a:cs typeface="Times New Roman"/>
              </a:rPr>
              <a:t>, 0 if not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		 </a:t>
            </a:r>
          </a:p>
        </p:txBody>
      </p:sp>
      <p:sp>
        <p:nvSpPr>
          <p:cNvPr id="1022980" name="Oval 4"/>
          <p:cNvSpPr>
            <a:spLocks noChangeArrowheads="1"/>
          </p:cNvSpPr>
          <p:nvPr/>
        </p:nvSpPr>
        <p:spPr bwMode="auto">
          <a:xfrm>
            <a:off x="1006475" y="42862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22981" name="Oval 5"/>
          <p:cNvSpPr>
            <a:spLocks noChangeArrowheads="1"/>
          </p:cNvSpPr>
          <p:nvPr/>
        </p:nvSpPr>
        <p:spPr bwMode="auto">
          <a:xfrm>
            <a:off x="3844925" y="42862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22982" name="Oval 6"/>
          <p:cNvSpPr>
            <a:spLocks noChangeArrowheads="1"/>
          </p:cNvSpPr>
          <p:nvPr/>
        </p:nvSpPr>
        <p:spPr bwMode="auto">
          <a:xfrm>
            <a:off x="2322513" y="58070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22983" name="AutoShape 7"/>
          <p:cNvCxnSpPr>
            <a:cxnSpLocks noChangeShapeType="1"/>
            <a:stCxn id="1022980" idx="6"/>
            <a:endCxn id="1022980" idx="2"/>
          </p:cNvCxnSpPr>
          <p:nvPr/>
        </p:nvCxnSpPr>
        <p:spPr bwMode="auto">
          <a:xfrm flipH="1">
            <a:off x="1006475" y="462121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4" name="AutoShape 8"/>
          <p:cNvCxnSpPr>
            <a:cxnSpLocks noChangeShapeType="1"/>
            <a:stCxn id="1022980" idx="4"/>
            <a:endCxn id="1022982" idx="1"/>
          </p:cNvCxnSpPr>
          <p:nvPr/>
        </p:nvCxnSpPr>
        <p:spPr bwMode="auto">
          <a:xfrm>
            <a:off x="1350963" y="4956175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5" name="AutoShape 9"/>
          <p:cNvCxnSpPr>
            <a:cxnSpLocks noChangeShapeType="1"/>
            <a:stCxn id="1022982" idx="2"/>
            <a:endCxn id="1022980" idx="3"/>
          </p:cNvCxnSpPr>
          <p:nvPr/>
        </p:nvCxnSpPr>
        <p:spPr bwMode="auto">
          <a:xfrm rot="10800000">
            <a:off x="1108075" y="4857750"/>
            <a:ext cx="1214438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6" name="AutoShape 10"/>
          <p:cNvCxnSpPr>
            <a:cxnSpLocks noChangeShapeType="1"/>
            <a:stCxn id="1022980" idx="6"/>
            <a:endCxn id="1022981" idx="2"/>
          </p:cNvCxnSpPr>
          <p:nvPr/>
        </p:nvCxnSpPr>
        <p:spPr bwMode="auto">
          <a:xfrm>
            <a:off x="1695450" y="4621213"/>
            <a:ext cx="214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7" name="AutoShape 11"/>
          <p:cNvCxnSpPr>
            <a:cxnSpLocks noChangeShapeType="1"/>
            <a:stCxn id="1022981" idx="3"/>
            <a:endCxn id="1022982" idx="7"/>
          </p:cNvCxnSpPr>
          <p:nvPr/>
        </p:nvCxnSpPr>
        <p:spPr bwMode="auto">
          <a:xfrm flipH="1">
            <a:off x="2909888" y="4857750"/>
            <a:ext cx="103663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8" name="AutoShape 12"/>
          <p:cNvCxnSpPr>
            <a:cxnSpLocks noChangeShapeType="1"/>
            <a:stCxn id="1022982" idx="6"/>
            <a:endCxn id="1022981" idx="4"/>
          </p:cNvCxnSpPr>
          <p:nvPr/>
        </p:nvCxnSpPr>
        <p:spPr bwMode="auto">
          <a:xfrm flipV="1">
            <a:off x="3011488" y="4956175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2989" name="Text Box 13"/>
          <p:cNvSpPr txBox="1">
            <a:spLocks noChangeArrowheads="1"/>
          </p:cNvSpPr>
          <p:nvPr/>
        </p:nvSpPr>
        <p:spPr bwMode="auto">
          <a:xfrm>
            <a:off x="5198120" y="4256063"/>
            <a:ext cx="35020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cs typeface="+mn-cs"/>
              </a:rPr>
              <a:t>A</a:t>
            </a:r>
            <a:r>
              <a:rPr lang="en-US" sz="2400" i="1" dirty="0">
                <a:cs typeface="+mn-cs"/>
              </a:rPr>
              <a:t> = 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0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22990" name="AutoShape 14"/>
          <p:cNvSpPr>
            <a:spLocks/>
          </p:cNvSpPr>
          <p:nvPr/>
        </p:nvSpPr>
        <p:spPr bwMode="auto">
          <a:xfrm>
            <a:off x="5916613" y="427196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2991" name="AutoShape 15"/>
          <p:cNvSpPr>
            <a:spLocks/>
          </p:cNvSpPr>
          <p:nvPr/>
        </p:nvSpPr>
        <p:spPr bwMode="auto">
          <a:xfrm flipH="1">
            <a:off x="8235950" y="427196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2992" name="Text Box 16"/>
          <p:cNvSpPr txBox="1">
            <a:spLocks noChangeArrowheads="1"/>
          </p:cNvSpPr>
          <p:nvPr/>
        </p:nvSpPr>
        <p:spPr bwMode="auto">
          <a:xfrm rot="-5400000">
            <a:off x="4805684" y="5488112"/>
            <a:ext cx="1766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 u="sng" dirty="0">
                <a:solidFill>
                  <a:schemeClr val="accent2"/>
                </a:solidFill>
                <a:cs typeface="+mn-cs"/>
              </a:rPr>
              <a:t>source node</a:t>
            </a:r>
          </a:p>
        </p:txBody>
      </p:sp>
      <p:sp>
        <p:nvSpPr>
          <p:cNvPr id="1022993" name="Text Box 17"/>
          <p:cNvSpPr txBox="1">
            <a:spLocks noChangeArrowheads="1"/>
          </p:cNvSpPr>
          <p:nvPr/>
        </p:nvSpPr>
        <p:spPr bwMode="auto">
          <a:xfrm>
            <a:off x="6296968" y="3728380"/>
            <a:ext cx="1725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 u="sng" dirty="0">
                <a:solidFill>
                  <a:schemeClr val="accent2"/>
                </a:solidFill>
                <a:cs typeface="+mn-cs"/>
              </a:rPr>
              <a:t>target node</a:t>
            </a:r>
          </a:p>
        </p:txBody>
      </p:sp>
    </p:spTree>
    <p:extLst>
      <p:ext uri="{BB962C8B-B14F-4D97-AF65-F5344CB8AC3E}">
        <p14:creationId xmlns:p14="http://schemas.microsoft.com/office/powerpoint/2010/main" val="1304142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169147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Hash join algorithm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5561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Idea: partition </a:t>
            </a:r>
            <a:r>
              <a:rPr lang="en-US" sz="2800" dirty="0" smtClean="0">
                <a:latin typeface="Times New Roman"/>
                <a:cs typeface="Times New Roman"/>
              </a:rPr>
              <a:t>each relation into buckets by hashing their join attributes and consider corresponding buckets from R and S.</a:t>
            </a:r>
          </a:p>
          <a:p>
            <a:pPr marL="342900" lvl="2" indent="-342900"/>
            <a:r>
              <a:rPr lang="en-US" sz="2800" dirty="0">
                <a:latin typeface="Times New Roman"/>
                <a:cs typeface="Times New Roman"/>
              </a:rPr>
              <a:t>If tuples of R and S are not assigned to corresponding buckets, they do not join</a:t>
            </a:r>
          </a:p>
          <a:p>
            <a:endParaRPr lang="en-US" sz="2800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29556" y="1307009"/>
            <a:ext cx="6084890" cy="2693771"/>
            <a:chOff x="1143000" y="2716435"/>
            <a:chExt cx="6084890" cy="26937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520784" y="2716435"/>
              <a:ext cx="5707106" cy="2693771"/>
              <a:chOff x="2011" y="292"/>
              <a:chExt cx="3778" cy="1801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151" y="1833"/>
                <a:ext cx="1091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Main memory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910" y="1847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317" y="1848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011" y="292"/>
                <a:ext cx="823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Relation R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916" y="398"/>
                <a:ext cx="12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832" y="528"/>
                <a:ext cx="1683" cy="1298"/>
              </a:xfrm>
              <a:custGeom>
                <a:avLst/>
                <a:gdLst>
                  <a:gd name="T0" fmla="*/ 0 w 1683"/>
                  <a:gd name="T1" fmla="*/ 1441 h 1442"/>
                  <a:gd name="T2" fmla="*/ 0 w 1683"/>
                  <a:gd name="T3" fmla="*/ 0 h 1442"/>
                  <a:gd name="T4" fmla="*/ 1682 w 1683"/>
                  <a:gd name="T5" fmla="*/ 0 h 1442"/>
                  <a:gd name="T6" fmla="*/ 1682 w 1683"/>
                  <a:gd name="T7" fmla="*/ 1441 h 1442"/>
                  <a:gd name="T8" fmla="*/ 0 w 1683"/>
                  <a:gd name="T9" fmla="*/ 1441 h 1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3"/>
                  <a:gd name="T16" fmla="*/ 0 h 1442"/>
                  <a:gd name="T17" fmla="*/ 1683 w 1683"/>
                  <a:gd name="T18" fmla="*/ 1442 h 1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785" y="791"/>
                <a:ext cx="174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976" y="791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793" y="1085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982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171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793" y="1611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907" y="954"/>
                <a:ext cx="45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dirty="0" smtClean="0">
                    <a:solidFill>
                      <a:srgbClr val="000000"/>
                    </a:solidFill>
                  </a:rPr>
                  <a:t>Buffer</a:t>
                </a: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254" y="1109"/>
                <a:ext cx="54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hash</a:t>
                </a:r>
              </a:p>
              <a:p>
                <a:pPr algn="ctr">
                  <a:lnSpc>
                    <a:spcPct val="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b="1" dirty="0" smtClean="0">
                    <a:solidFill>
                      <a:srgbClr val="000000"/>
                    </a:solidFill>
                  </a:rPr>
                  <a:t>function</a:t>
                </a: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737" y="359"/>
                <a:ext cx="641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Buckets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5424" y="776"/>
                <a:ext cx="19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5418" y="1043"/>
                <a:ext cx="19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5398" y="1542"/>
                <a:ext cx="39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M-1</a:t>
                </a:r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204" y="628"/>
                <a:ext cx="580" cy="1230"/>
                <a:chOff x="2204" y="628"/>
                <a:chExt cx="580" cy="1230"/>
              </a:xfrm>
            </p:grpSpPr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2213" y="628"/>
                  <a:ext cx="567" cy="85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2209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2784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Arc 39"/>
                <p:cNvSpPr>
                  <a:spLocks/>
                </p:cNvSpPr>
                <p:nvPr/>
              </p:nvSpPr>
              <p:spPr bwMode="auto">
                <a:xfrm>
                  <a:off x="2204" y="1782"/>
                  <a:ext cx="575" cy="76"/>
                </a:xfrm>
                <a:custGeom>
                  <a:avLst/>
                  <a:gdLst>
                    <a:gd name="T0" fmla="*/ 0 w 43200"/>
                    <a:gd name="T1" fmla="*/ 0 h 22191"/>
                    <a:gd name="T2" fmla="*/ 0 w 43200"/>
                    <a:gd name="T3" fmla="*/ 0 h 22191"/>
                    <a:gd name="T4" fmla="*/ 0 w 43200"/>
                    <a:gd name="T5" fmla="*/ 0 h 2219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91"/>
                    <a:gd name="T11" fmla="*/ 43200 w 43200"/>
                    <a:gd name="T12" fmla="*/ 22191 h 22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91" fill="none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</a:path>
                    <a:path w="43200" h="22191" stroke="0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  <a:lnTo>
                        <a:pt x="21600" y="591"/>
                      </a:lnTo>
                      <a:lnTo>
                        <a:pt x="4319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404" y="106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292" y="1182"/>
                <a:ext cx="463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3200" b="1" dirty="0">
                    <a:latin typeface="Book Antiqua" pitchFamily="18" charset="0"/>
                  </a:rPr>
                  <a:t>. . .</a:t>
                </a:r>
              </a:p>
            </p:txBody>
          </p: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748" y="628"/>
                <a:ext cx="676" cy="1244"/>
                <a:chOff x="4748" y="628"/>
                <a:chExt cx="676" cy="1244"/>
              </a:xfrm>
            </p:grpSpPr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auto">
                <a:xfrm>
                  <a:off x="4757" y="628"/>
                  <a:ext cx="663" cy="86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Line 46"/>
                <p:cNvSpPr>
                  <a:spLocks noChangeShapeType="1"/>
                </p:cNvSpPr>
                <p:nvPr/>
              </p:nvSpPr>
              <p:spPr bwMode="auto">
                <a:xfrm>
                  <a:off x="4753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Line 47"/>
                <p:cNvSpPr>
                  <a:spLocks noChangeShapeType="1"/>
                </p:cNvSpPr>
                <p:nvPr/>
              </p:nvSpPr>
              <p:spPr bwMode="auto">
                <a:xfrm>
                  <a:off x="5424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Arc 48"/>
                <p:cNvSpPr>
                  <a:spLocks/>
                </p:cNvSpPr>
                <p:nvPr/>
              </p:nvSpPr>
              <p:spPr bwMode="auto">
                <a:xfrm>
                  <a:off x="4748" y="1796"/>
                  <a:ext cx="671" cy="76"/>
                </a:xfrm>
                <a:custGeom>
                  <a:avLst/>
                  <a:gdLst>
                    <a:gd name="T0" fmla="*/ 0 w 43200"/>
                    <a:gd name="T1" fmla="*/ 0 h 22186"/>
                    <a:gd name="T2" fmla="*/ 0 w 43200"/>
                    <a:gd name="T3" fmla="*/ 0 h 22186"/>
                    <a:gd name="T4" fmla="*/ 0 w 43200"/>
                    <a:gd name="T5" fmla="*/ 0 h 2218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86"/>
                    <a:gd name="T11" fmla="*/ 43200 w 43200"/>
                    <a:gd name="T12" fmla="*/ 22186 h 221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86" fill="none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</a:path>
                    <a:path w="43200" h="22186" stroke="0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  <a:lnTo>
                        <a:pt x="21600" y="586"/>
                      </a:lnTo>
                      <a:lnTo>
                        <a:pt x="43192" y="-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 flipV="1">
                <a:off x="3792" y="912"/>
                <a:ext cx="336" cy="38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336" cy="9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336" cy="38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4416" y="115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" name="Text Box 58"/>
            <p:cNvSpPr txBox="1">
              <a:spLocks noChangeArrowheads="1"/>
            </p:cNvSpPr>
            <p:nvPr/>
          </p:nvSpPr>
          <p:spPr bwMode="auto">
            <a:xfrm>
              <a:off x="1508125" y="33131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1</a:t>
              </a: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1508125" y="38465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2</a:t>
              </a: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1143000" y="4567238"/>
              <a:ext cx="654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B(R)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010398" y="2539663"/>
            <a:ext cx="69890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135071" y="2604538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884600" y="1660217"/>
            <a:ext cx="75501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Buffers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6382350" y="3284332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5182161" y="324520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5210089" y="248027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5197563" y="2080508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480128" y="2645691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6324E-D64F-A64C-A5F8-D14D3085B95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(Partitioned) Hash join or R and 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Step 1: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Hash S into M buckets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send all buckets to disk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Step 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Hash R into M buckets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Send all buckets to disk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Step 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Join corresponding buckets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If tuples of R and S are not assigned to corresponding buckets, they do not join</a:t>
            </a:r>
          </a:p>
        </p:txBody>
      </p:sp>
    </p:spTree>
    <p:extLst>
      <p:ext uri="{BB962C8B-B14F-4D97-AF65-F5344CB8AC3E}">
        <p14:creationId xmlns:p14="http://schemas.microsoft.com/office/powerpoint/2010/main" val="211564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5D80-6DA3-C444-BBC0-71DE51056D4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524000"/>
          </a:xfrm>
        </p:spPr>
        <p:txBody>
          <a:bodyPr lIns="92075" tIns="46038" rIns="92075" bIns="46038">
            <a:normAutofit/>
          </a:bodyPr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Hash Join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3505200" cy="2286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Partition both relations using hash </a:t>
            </a:r>
            <a:r>
              <a:rPr lang="en-US" sz="2400" dirty="0" err="1" smtClean="0">
                <a:latin typeface="Times New Roman"/>
                <a:cs typeface="Times New Roman"/>
              </a:rPr>
              <a:t>fn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:  R tuples in partition </a:t>
            </a:r>
            <a:r>
              <a:rPr lang="en-US" sz="24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will only match S tuples in partition </a:t>
            </a:r>
            <a:r>
              <a:rPr lang="en-US" sz="24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0" y="4114800"/>
            <a:ext cx="3276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  <a:defRPr/>
            </a:pPr>
            <a:r>
              <a:rPr lang="en-US" sz="2400" dirty="0">
                <a:latin typeface="Book Antiqua" charset="0"/>
              </a:rPr>
              <a:t>Read in a partition of R, hash it using </a:t>
            </a:r>
            <a:r>
              <a:rPr lang="en-US" sz="2400" b="1" dirty="0">
                <a:solidFill>
                  <a:srgbClr val="3365FB"/>
                </a:solidFill>
                <a:latin typeface="Book Antiqua" charset="0"/>
              </a:rPr>
              <a:t>h2 (&lt;&gt; </a:t>
            </a:r>
            <a:r>
              <a:rPr lang="en-US" sz="2400" b="1" dirty="0">
                <a:solidFill>
                  <a:schemeClr val="accent2"/>
                </a:solidFill>
                <a:latin typeface="Book Antiqua" charset="0"/>
              </a:rPr>
              <a:t>h</a:t>
            </a:r>
            <a:r>
              <a:rPr lang="en-US" sz="2400" b="1" dirty="0">
                <a:solidFill>
                  <a:srgbClr val="3365FB"/>
                </a:solidFill>
                <a:latin typeface="Book Antiqua" charset="0"/>
              </a:rPr>
              <a:t>!)</a:t>
            </a:r>
            <a:r>
              <a:rPr lang="en-US" sz="2400" dirty="0">
                <a:latin typeface="Book Antiqua" charset="0"/>
              </a:rPr>
              <a:t>. Scan matching partition of S, search for matches.</a:t>
            </a:r>
            <a:endParaRPr lang="en-US" sz="2000" dirty="0">
              <a:latin typeface="Book Antiqua" charset="0"/>
            </a:endParaRP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3505200" y="3429000"/>
            <a:ext cx="5105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3422650" y="3560763"/>
            <a:ext cx="5494338" cy="3030537"/>
            <a:chOff x="2156" y="2243"/>
            <a:chExt cx="3461" cy="1909"/>
          </a:xfrm>
        </p:grpSpPr>
        <p:sp>
          <p:nvSpPr>
            <p:cNvPr id="593929" name="Rectangle 9"/>
            <p:cNvSpPr>
              <a:spLocks noChangeArrowheads="1"/>
            </p:cNvSpPr>
            <p:nvPr/>
          </p:nvSpPr>
          <p:spPr bwMode="auto">
            <a:xfrm>
              <a:off x="2172" y="2243"/>
              <a:ext cx="593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Buckets</a:t>
              </a:r>
              <a:endParaRPr lang="en-US" sz="1800" b="1" dirty="0">
                <a:solidFill>
                  <a:srgbClr val="000000"/>
                </a:solidFill>
                <a:cs typeface="+mn-cs"/>
              </a:endParaRPr>
            </a:p>
            <a:p>
              <a:pPr eaLnBrk="0" hangingPunct="0">
                <a:defRPr/>
              </a:pP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of R &amp; S</a:t>
              </a:r>
            </a:p>
          </p:txBody>
        </p:sp>
        <p:sp>
          <p:nvSpPr>
            <p:cNvPr id="593930" name="Rectangle 10"/>
            <p:cNvSpPr>
              <a:spLocks noChangeArrowheads="1"/>
            </p:cNvSpPr>
            <p:nvPr/>
          </p:nvSpPr>
          <p:spPr bwMode="auto">
            <a:xfrm>
              <a:off x="3252" y="3607"/>
              <a:ext cx="71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5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Input buffer</a:t>
              </a:r>
            </a:p>
            <a:p>
              <a:pPr algn="ctr"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for Ri</a:t>
              </a:r>
            </a:p>
          </p:txBody>
        </p:sp>
        <p:sp>
          <p:nvSpPr>
            <p:cNvPr id="593931" name="Rectangle 11"/>
            <p:cNvSpPr>
              <a:spLocks noChangeArrowheads="1"/>
            </p:cNvSpPr>
            <p:nvPr/>
          </p:nvSpPr>
          <p:spPr bwMode="auto">
            <a:xfrm>
              <a:off x="3278" y="2547"/>
              <a:ext cx="142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Hash table for</a:t>
              </a:r>
            </a:p>
            <a:p>
              <a:pPr algn="ctr" eaLnBrk="0" hangingPunct="0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 bucket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Si </a:t>
              </a:r>
              <a:r>
                <a:rPr lang="en-US" sz="1600" b="1" dirty="0">
                  <a:solidFill>
                    <a:srgbClr val="000000"/>
                  </a:solidFill>
                  <a:cs typeface="+mn-cs"/>
                </a:rPr>
                <a:t>( &lt; M-1 pages)</a:t>
              </a:r>
            </a:p>
          </p:txBody>
        </p:sp>
        <p:sp>
          <p:nvSpPr>
            <p:cNvPr id="593932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3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4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5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6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7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8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9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0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1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2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3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4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5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6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7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8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9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50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326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593952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3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4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5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6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7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3958" name="Rectangle 38"/>
            <p:cNvSpPr>
              <a:spLocks noChangeArrowheads="1"/>
            </p:cNvSpPr>
            <p:nvPr/>
          </p:nvSpPr>
          <p:spPr bwMode="auto">
            <a:xfrm>
              <a:off x="3198" y="3885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M main </a:t>
              </a: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memory buffers</a:t>
              </a:r>
            </a:p>
          </p:txBody>
        </p:sp>
        <p:sp>
          <p:nvSpPr>
            <p:cNvPr id="593959" name="Rectangle 39"/>
            <p:cNvSpPr>
              <a:spLocks noChangeArrowheads="1"/>
            </p:cNvSpPr>
            <p:nvPr/>
          </p:nvSpPr>
          <p:spPr bwMode="auto">
            <a:xfrm>
              <a:off x="2322" y="392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593960" name="Rectangle 40"/>
            <p:cNvSpPr>
              <a:spLocks noChangeArrowheads="1"/>
            </p:cNvSpPr>
            <p:nvPr/>
          </p:nvSpPr>
          <p:spPr bwMode="auto">
            <a:xfrm>
              <a:off x="4130" y="3549"/>
              <a:ext cx="4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Output </a:t>
              </a:r>
            </a:p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 buffer</a:t>
              </a:r>
            </a:p>
          </p:txBody>
        </p:sp>
        <p:sp>
          <p:nvSpPr>
            <p:cNvPr id="593961" name="Rectangle 41"/>
            <p:cNvSpPr>
              <a:spLocks noChangeArrowheads="1"/>
            </p:cNvSpPr>
            <p:nvPr/>
          </p:nvSpPr>
          <p:spPr bwMode="auto">
            <a:xfrm>
              <a:off x="5001" y="3885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593962" name="Rectangle 42"/>
            <p:cNvSpPr>
              <a:spLocks noChangeArrowheads="1"/>
            </p:cNvSpPr>
            <p:nvPr/>
          </p:nvSpPr>
          <p:spPr bwMode="auto">
            <a:xfrm>
              <a:off x="4809" y="2355"/>
              <a:ext cx="8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Join Result</a:t>
              </a:r>
            </a:p>
          </p:txBody>
        </p:sp>
        <p:grpSp>
          <p:nvGrpSpPr>
            <p:cNvPr id="10336" name="Group 47"/>
            <p:cNvGrpSpPr>
              <a:grpSpLocks/>
            </p:cNvGrpSpPr>
            <p:nvPr/>
          </p:nvGrpSpPr>
          <p:grpSpPr bwMode="auto">
            <a:xfrm>
              <a:off x="2156" y="2644"/>
              <a:ext cx="676" cy="1277"/>
              <a:chOff x="2156" y="2644"/>
              <a:chExt cx="676" cy="1277"/>
            </a:xfrm>
          </p:grpSpPr>
          <p:sp>
            <p:nvSpPr>
              <p:cNvPr id="593968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69" name="Line 49"/>
              <p:cNvSpPr>
                <a:spLocks noChangeShapeType="1"/>
              </p:cNvSpPr>
              <p:nvPr/>
            </p:nvSpPr>
            <p:spPr bwMode="auto">
              <a:xfrm>
                <a:off x="2161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0" name="Line 50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1" name="Arc 51"/>
              <p:cNvSpPr>
                <a:spLocks/>
              </p:cNvSpPr>
              <p:nvPr/>
            </p:nvSpPr>
            <p:spPr bwMode="auto">
              <a:xfrm>
                <a:off x="2156" y="3843"/>
                <a:ext cx="671" cy="78"/>
              </a:xfrm>
              <a:custGeom>
                <a:avLst/>
                <a:gdLst>
                  <a:gd name="G0" fmla="+- 21600 0 0"/>
                  <a:gd name="G1" fmla="+- 571 0 0"/>
                  <a:gd name="G2" fmla="+- 21600 0 0"/>
                  <a:gd name="T0" fmla="*/ 43192 w 43200"/>
                  <a:gd name="T1" fmla="*/ 0 h 22171"/>
                  <a:gd name="T2" fmla="*/ 0 w 43200"/>
                  <a:gd name="T3" fmla="*/ 571 h 22171"/>
                  <a:gd name="T4" fmla="*/ 21600 w 43200"/>
                  <a:gd name="T5" fmla="*/ 571 h 22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71" fill="none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</a:path>
                  <a:path w="43200" h="22171" stroke="0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  <a:lnTo>
                      <a:pt x="21600" y="57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0337" name="Group 52"/>
            <p:cNvGrpSpPr>
              <a:grpSpLocks/>
            </p:cNvGrpSpPr>
            <p:nvPr/>
          </p:nvGrpSpPr>
          <p:grpSpPr bwMode="auto">
            <a:xfrm>
              <a:off x="4940" y="2692"/>
              <a:ext cx="532" cy="1182"/>
              <a:chOff x="4940" y="2692"/>
              <a:chExt cx="532" cy="1182"/>
            </a:xfrm>
          </p:grpSpPr>
          <p:sp>
            <p:nvSpPr>
              <p:cNvPr id="593973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4" name="Line 54"/>
              <p:cNvSpPr>
                <a:spLocks noChangeShapeType="1"/>
              </p:cNvSpPr>
              <p:nvPr/>
            </p:nvSpPr>
            <p:spPr bwMode="auto">
              <a:xfrm>
                <a:off x="4944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5" name="Line 55"/>
              <p:cNvSpPr>
                <a:spLocks noChangeShapeType="1"/>
              </p:cNvSpPr>
              <p:nvPr/>
            </p:nvSpPr>
            <p:spPr bwMode="auto">
              <a:xfrm>
                <a:off x="5472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6" name="Arc 56"/>
              <p:cNvSpPr>
                <a:spLocks/>
              </p:cNvSpPr>
              <p:nvPr/>
            </p:nvSpPr>
            <p:spPr bwMode="auto">
              <a:xfrm>
                <a:off x="4940" y="3801"/>
                <a:ext cx="528" cy="73"/>
              </a:xfrm>
              <a:custGeom>
                <a:avLst/>
                <a:gdLst>
                  <a:gd name="G0" fmla="+- 21600 0 0"/>
                  <a:gd name="G1" fmla="+- 615 0 0"/>
                  <a:gd name="G2" fmla="+- 21600 0 0"/>
                  <a:gd name="T0" fmla="*/ 43191 w 43200"/>
                  <a:gd name="T1" fmla="*/ 0 h 22215"/>
                  <a:gd name="T2" fmla="*/ 2 w 43200"/>
                  <a:gd name="T3" fmla="*/ 309 h 22215"/>
                  <a:gd name="T4" fmla="*/ 21600 w 43200"/>
                  <a:gd name="T5" fmla="*/ 615 h 2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15" fill="none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</a:path>
                  <a:path w="43200" h="22215" stroke="0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  <a:lnTo>
                      <a:pt x="21600" y="61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3977" name="Line 57"/>
            <p:cNvSpPr>
              <a:spLocks noChangeShapeType="1"/>
            </p:cNvSpPr>
            <p:nvPr/>
          </p:nvSpPr>
          <p:spPr bwMode="auto">
            <a:xfrm>
              <a:off x="28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>
              <a:off x="2832" y="3504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79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80" name="Line 60"/>
            <p:cNvSpPr>
              <a:spLocks noChangeShapeType="1"/>
            </p:cNvSpPr>
            <p:nvPr/>
          </p:nvSpPr>
          <p:spPr bwMode="auto">
            <a:xfrm>
              <a:off x="4416" y="3504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249" name="Group 61"/>
          <p:cNvGrpSpPr>
            <a:grpSpLocks/>
          </p:cNvGrpSpPr>
          <p:nvPr/>
        </p:nvGrpSpPr>
        <p:grpSpPr bwMode="auto">
          <a:xfrm>
            <a:off x="3435350" y="328613"/>
            <a:ext cx="5724525" cy="2971800"/>
            <a:chOff x="2164" y="207"/>
            <a:chExt cx="3606" cy="1872"/>
          </a:xfrm>
        </p:grpSpPr>
        <p:sp>
          <p:nvSpPr>
            <p:cNvPr id="593982" name="Rectangle 62"/>
            <p:cNvSpPr>
              <a:spLocks noChangeArrowheads="1"/>
            </p:cNvSpPr>
            <p:nvPr/>
          </p:nvSpPr>
          <p:spPr bwMode="auto">
            <a:xfrm>
              <a:off x="2936" y="1833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M </a:t>
              </a: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main memory buffers</a:t>
              </a:r>
            </a:p>
          </p:txBody>
        </p:sp>
        <p:sp>
          <p:nvSpPr>
            <p:cNvPr id="593983" name="Rectangle 63"/>
            <p:cNvSpPr>
              <a:spLocks noChangeArrowheads="1"/>
            </p:cNvSpPr>
            <p:nvPr/>
          </p:nvSpPr>
          <p:spPr bwMode="auto">
            <a:xfrm>
              <a:off x="4910" y="1847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593984" name="Rectangle 64"/>
            <p:cNvSpPr>
              <a:spLocks noChangeArrowheads="1"/>
            </p:cNvSpPr>
            <p:nvPr/>
          </p:nvSpPr>
          <p:spPr bwMode="auto">
            <a:xfrm>
              <a:off x="2317" y="1848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593985" name="Rectangle 65"/>
            <p:cNvSpPr>
              <a:spLocks noChangeArrowheads="1"/>
            </p:cNvSpPr>
            <p:nvPr/>
          </p:nvSpPr>
          <p:spPr bwMode="auto">
            <a:xfrm>
              <a:off x="2164" y="207"/>
              <a:ext cx="6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Original </a:t>
              </a:r>
            </a:p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Relation</a:t>
              </a:r>
            </a:p>
          </p:txBody>
        </p:sp>
        <p:sp>
          <p:nvSpPr>
            <p:cNvPr id="593986" name="Rectangle 66"/>
            <p:cNvSpPr>
              <a:spLocks noChangeArrowheads="1"/>
            </p:cNvSpPr>
            <p:nvPr/>
          </p:nvSpPr>
          <p:spPr bwMode="auto">
            <a:xfrm>
              <a:off x="3916" y="398"/>
              <a:ext cx="5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OUTPUT</a:t>
              </a:r>
            </a:p>
          </p:txBody>
        </p:sp>
        <p:sp>
          <p:nvSpPr>
            <p:cNvPr id="593987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88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89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0" name="Freeform 70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260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593992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93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94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3995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6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7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8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9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00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01" name="Rectangle 81"/>
            <p:cNvSpPr>
              <a:spLocks noChangeArrowheads="1"/>
            </p:cNvSpPr>
            <p:nvPr/>
          </p:nvSpPr>
          <p:spPr bwMode="auto">
            <a:xfrm>
              <a:off x="4150" y="9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2</a:t>
              </a:r>
            </a:p>
          </p:txBody>
        </p:sp>
        <p:sp>
          <p:nvSpPr>
            <p:cNvPr id="594002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03" name="Freeform 83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04" name="Rectangle 84"/>
            <p:cNvSpPr>
              <a:spLocks noChangeArrowheads="1"/>
            </p:cNvSpPr>
            <p:nvPr/>
          </p:nvSpPr>
          <p:spPr bwMode="auto">
            <a:xfrm>
              <a:off x="2907" y="954"/>
              <a:ext cx="4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INPUT</a:t>
              </a:r>
            </a:p>
          </p:txBody>
        </p:sp>
        <p:sp useBgFill="1">
          <p:nvSpPr>
            <p:cNvPr id="594005" name="Rectangle 85"/>
            <p:cNvSpPr>
              <a:spLocks noChangeArrowheads="1"/>
            </p:cNvSpPr>
            <p:nvPr/>
          </p:nvSpPr>
          <p:spPr bwMode="auto">
            <a:xfrm>
              <a:off x="4150" y="565"/>
              <a:ext cx="172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1</a:t>
              </a:r>
            </a:p>
          </p:txBody>
        </p:sp>
        <p:sp>
          <p:nvSpPr>
            <p:cNvPr id="594006" name="Rectangle 86"/>
            <p:cNvSpPr>
              <a:spLocks noChangeArrowheads="1"/>
            </p:cNvSpPr>
            <p:nvPr/>
          </p:nvSpPr>
          <p:spPr bwMode="auto">
            <a:xfrm>
              <a:off x="3269" y="1109"/>
              <a:ext cx="514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+mn-cs"/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+mn-cs"/>
                </a:rPr>
                <a:t>function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accent2"/>
                  </a:solidFill>
                  <a:cs typeface="+mn-cs"/>
                </a:rPr>
                <a:t>h</a:t>
              </a:r>
            </a:p>
          </p:txBody>
        </p:sp>
        <p:sp>
          <p:nvSpPr>
            <p:cNvPr id="594007" name="Rectangle 87"/>
            <p:cNvSpPr>
              <a:spLocks noChangeArrowheads="1"/>
            </p:cNvSpPr>
            <p:nvPr/>
          </p:nvSpPr>
          <p:spPr bwMode="auto">
            <a:xfrm>
              <a:off x="4090" y="1405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M-1</a:t>
              </a:r>
            </a:p>
          </p:txBody>
        </p:sp>
        <p:sp>
          <p:nvSpPr>
            <p:cNvPr id="594008" name="Rectangle 88"/>
            <p:cNvSpPr>
              <a:spLocks noChangeArrowheads="1"/>
            </p:cNvSpPr>
            <p:nvPr/>
          </p:nvSpPr>
          <p:spPr bwMode="auto">
            <a:xfrm>
              <a:off x="4697" y="391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Buckets</a:t>
              </a:r>
              <a:endParaRPr lang="en-US" sz="1800" b="1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594009" name="Rectangle 89"/>
            <p:cNvSpPr>
              <a:spLocks noChangeArrowheads="1"/>
            </p:cNvSpPr>
            <p:nvPr/>
          </p:nvSpPr>
          <p:spPr bwMode="auto">
            <a:xfrm>
              <a:off x="5424" y="77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1</a:t>
              </a:r>
            </a:p>
          </p:txBody>
        </p:sp>
        <p:sp>
          <p:nvSpPr>
            <p:cNvPr id="594010" name="Rectangle 90"/>
            <p:cNvSpPr>
              <a:spLocks noChangeArrowheads="1"/>
            </p:cNvSpPr>
            <p:nvPr/>
          </p:nvSpPr>
          <p:spPr bwMode="auto">
            <a:xfrm>
              <a:off x="5418" y="104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2</a:t>
              </a:r>
            </a:p>
          </p:txBody>
        </p:sp>
        <p:sp>
          <p:nvSpPr>
            <p:cNvPr id="594011" name="Rectangle 91"/>
            <p:cNvSpPr>
              <a:spLocks noChangeArrowheads="1"/>
            </p:cNvSpPr>
            <p:nvPr/>
          </p:nvSpPr>
          <p:spPr bwMode="auto">
            <a:xfrm>
              <a:off x="5398" y="154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M-1</a:t>
              </a:r>
            </a:p>
          </p:txBody>
        </p:sp>
        <p:grpSp>
          <p:nvGrpSpPr>
            <p:cNvPr id="10278" name="Group 92"/>
            <p:cNvGrpSpPr>
              <a:grpSpLocks/>
            </p:cNvGrpSpPr>
            <p:nvPr/>
          </p:nvGrpSpPr>
          <p:grpSpPr bwMode="auto">
            <a:xfrm>
              <a:off x="2204" y="628"/>
              <a:ext cx="580" cy="1230"/>
              <a:chOff x="2204" y="628"/>
              <a:chExt cx="580" cy="1230"/>
            </a:xfrm>
          </p:grpSpPr>
          <p:sp>
            <p:nvSpPr>
              <p:cNvPr id="594013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14" name="Line 94"/>
              <p:cNvSpPr>
                <a:spLocks noChangeShapeType="1"/>
              </p:cNvSpPr>
              <p:nvPr/>
            </p:nvSpPr>
            <p:spPr bwMode="auto">
              <a:xfrm>
                <a:off x="2209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15" name="Line 95"/>
              <p:cNvSpPr>
                <a:spLocks noChangeShapeType="1"/>
              </p:cNvSpPr>
              <p:nvPr/>
            </p:nvSpPr>
            <p:spPr bwMode="auto">
              <a:xfrm>
                <a:off x="2784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16" name="Arc 96"/>
              <p:cNvSpPr>
                <a:spLocks/>
              </p:cNvSpPr>
              <p:nvPr/>
            </p:nvSpPr>
            <p:spPr bwMode="auto">
              <a:xfrm>
                <a:off x="2204" y="1782"/>
                <a:ext cx="575" cy="76"/>
              </a:xfrm>
              <a:custGeom>
                <a:avLst/>
                <a:gdLst>
                  <a:gd name="G0" fmla="+- 21600 0 0"/>
                  <a:gd name="G1" fmla="+- 591 0 0"/>
                  <a:gd name="G2" fmla="+- 21600 0 0"/>
                  <a:gd name="T0" fmla="*/ 43192 w 43200"/>
                  <a:gd name="T1" fmla="*/ 0 h 22191"/>
                  <a:gd name="T2" fmla="*/ 2 w 43200"/>
                  <a:gd name="T3" fmla="*/ 298 h 22191"/>
                  <a:gd name="T4" fmla="*/ 21600 w 43200"/>
                  <a:gd name="T5" fmla="*/ 591 h 22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91" fill="none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</a:path>
                  <a:path w="43200" h="22191" stroke="0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  <a:lnTo>
                      <a:pt x="21600" y="59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4017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18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19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20" name="Rectangle 100"/>
            <p:cNvSpPr>
              <a:spLocks noChangeArrowheads="1"/>
            </p:cNvSpPr>
            <p:nvPr/>
          </p:nvSpPr>
          <p:spPr bwMode="auto">
            <a:xfrm>
              <a:off x="2292" y="1182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solidFill>
                    <a:schemeClr val="tx2"/>
                  </a:solidFill>
                  <a:latin typeface="Book Antiqua" charset="0"/>
                  <a:cs typeface="+mn-cs"/>
                </a:rPr>
                <a:t>. . .</a:t>
              </a:r>
            </a:p>
          </p:txBody>
        </p:sp>
        <p:grpSp>
          <p:nvGrpSpPr>
            <p:cNvPr id="10283" name="Group 101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594022" name="Oval 102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23" name="Line 103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24" name="Line 104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25" name="Arc 105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G0" fmla="+- 21600 0 0"/>
                  <a:gd name="G1" fmla="+- 586 0 0"/>
                  <a:gd name="G2" fmla="+- 21600 0 0"/>
                  <a:gd name="T0" fmla="*/ 43192 w 43200"/>
                  <a:gd name="T1" fmla="*/ 0 h 22186"/>
                  <a:gd name="T2" fmla="*/ 0 w 43200"/>
                  <a:gd name="T3" fmla="*/ 586 h 22186"/>
                  <a:gd name="T4" fmla="*/ 21600 w 43200"/>
                  <a:gd name="T5" fmla="*/ 586 h 2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4026" name="Line 106"/>
            <p:cNvSpPr>
              <a:spLocks noChangeShapeType="1"/>
            </p:cNvSpPr>
            <p:nvPr/>
          </p:nvSpPr>
          <p:spPr bwMode="auto">
            <a:xfrm>
              <a:off x="2784" y="1296"/>
              <a:ext cx="2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27" name="Line 107"/>
            <p:cNvSpPr>
              <a:spLocks noChangeShapeType="1"/>
            </p:cNvSpPr>
            <p:nvPr/>
          </p:nvSpPr>
          <p:spPr bwMode="auto">
            <a:xfrm flipV="1">
              <a:off x="3792" y="912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28" name="Line 108"/>
            <p:cNvSpPr>
              <a:spLocks noChangeShapeType="1"/>
            </p:cNvSpPr>
            <p:nvPr/>
          </p:nvSpPr>
          <p:spPr bwMode="auto">
            <a:xfrm flipV="1">
              <a:off x="3792" y="1200"/>
              <a:ext cx="336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29" name="Line 109"/>
            <p:cNvSpPr>
              <a:spLocks noChangeShapeType="1"/>
            </p:cNvSpPr>
            <p:nvPr/>
          </p:nvSpPr>
          <p:spPr bwMode="auto">
            <a:xfrm>
              <a:off x="3792" y="1296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0" name="Line 110"/>
            <p:cNvSpPr>
              <a:spLocks noChangeShapeType="1"/>
            </p:cNvSpPr>
            <p:nvPr/>
          </p:nvSpPr>
          <p:spPr bwMode="auto">
            <a:xfrm>
              <a:off x="4416" y="864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1" name="Line 111"/>
            <p:cNvSpPr>
              <a:spLocks noChangeShapeType="1"/>
            </p:cNvSpPr>
            <p:nvPr/>
          </p:nvSpPr>
          <p:spPr bwMode="auto">
            <a:xfrm>
              <a:off x="4416" y="1152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2" name="Line 112"/>
            <p:cNvSpPr>
              <a:spLocks noChangeShapeType="1"/>
            </p:cNvSpPr>
            <p:nvPr/>
          </p:nvSpPr>
          <p:spPr bwMode="auto">
            <a:xfrm>
              <a:off x="4416" y="1680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3" name="Freeform 113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4" name="Freeform 114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94035" name="Rectangle 115"/>
          <p:cNvSpPr>
            <a:spLocks noChangeArrowheads="1"/>
          </p:cNvSpPr>
          <p:nvPr/>
        </p:nvSpPr>
        <p:spPr bwMode="auto">
          <a:xfrm>
            <a:off x="0" y="4038600"/>
            <a:ext cx="3276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" name="Rectangle 46"/>
          <p:cNvSpPr>
            <a:spLocks noChangeArrowheads="1"/>
          </p:cNvSpPr>
          <p:nvPr/>
        </p:nvSpPr>
        <p:spPr bwMode="auto">
          <a:xfrm>
            <a:off x="5953125" y="5186363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3365FB"/>
                </a:solidFill>
                <a:cs typeface="+mn-cs"/>
              </a:rPr>
              <a:t>h2</a:t>
            </a:r>
          </a:p>
        </p:txBody>
      </p:sp>
      <p:sp>
        <p:nvSpPr>
          <p:cNvPr id="115" name="Rectangle 44"/>
          <p:cNvSpPr>
            <a:spLocks noChangeArrowheads="1"/>
          </p:cNvSpPr>
          <p:nvPr/>
        </p:nvSpPr>
        <p:spPr bwMode="auto">
          <a:xfrm>
            <a:off x="4514322" y="4425423"/>
            <a:ext cx="62196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</a:rPr>
              <a:t>h</a:t>
            </a:r>
            <a:r>
              <a:rPr lang="en-US" sz="1600" b="1" dirty="0" smtClean="0">
                <a:solidFill>
                  <a:srgbClr val="000000"/>
                </a:solidFill>
                <a:cs typeface="+mn-cs"/>
              </a:rPr>
              <a:t>ash</a:t>
            </a:r>
          </a:p>
          <a:p>
            <a:pPr eaLnBrk="0" hangingPunct="0"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f</a:t>
            </a:r>
            <a:r>
              <a:rPr lang="en-US" sz="1600" b="1" dirty="0" err="1" smtClean="0">
                <a:solidFill>
                  <a:srgbClr val="000000"/>
                </a:solidFill>
                <a:cs typeface="+mn-cs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cs typeface="+mn-cs"/>
              </a:rPr>
              <a:t>h2</a:t>
            </a:r>
            <a:endParaRPr lang="en-US" sz="1600" b="1" dirty="0">
              <a:solidFill>
                <a:srgbClr val="0000FF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2767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Hash join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23251"/>
            <a:ext cx="8730532" cy="5561162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b="1" dirty="0" smtClean="0">
                <a:latin typeface="Times New Roman"/>
                <a:cs typeface="Times New Roman"/>
              </a:rPr>
              <a:t>Cost</a:t>
            </a:r>
            <a:r>
              <a:rPr lang="en-US" dirty="0" smtClean="0">
                <a:latin typeface="Times New Roman"/>
                <a:cs typeface="Times New Roman"/>
              </a:rPr>
              <a:t>: 3 B(R) + 3 B(S).</a:t>
            </a:r>
          </a:p>
          <a:p>
            <a:pPr marL="342900" lvl="1" indent="-342900">
              <a:buFont typeface="Arial"/>
              <a:buChar char="•"/>
            </a:pPr>
            <a:r>
              <a:rPr lang="en-US" b="1" dirty="0" smtClean="0">
                <a:latin typeface="Times New Roman"/>
                <a:cs typeface="Times New Roman"/>
              </a:rPr>
              <a:t>Memory Requirement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742950" lvl="2" indent="-342900"/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smaller bucket must fit in main memory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742950" lvl="2" indent="-342900"/>
            <a:r>
              <a:rPr lang="en-US" dirty="0" smtClean="0">
                <a:latin typeface="Times New Roman"/>
                <a:cs typeface="Times New Roman"/>
              </a:rPr>
              <a:t>Let </a:t>
            </a:r>
            <a:r>
              <a:rPr lang="en-US" dirty="0">
                <a:latin typeface="Times New Roman"/>
                <a:cs typeface="Times New Roman"/>
              </a:rPr>
              <a:t>min( B(R), B(S)</a:t>
            </a:r>
            <a:r>
              <a:rPr lang="en-US" dirty="0" smtClean="0">
                <a:latin typeface="Times New Roman"/>
                <a:cs typeface="Times New Roman"/>
              </a:rPr>
              <a:t>) = B(S)</a:t>
            </a:r>
          </a:p>
          <a:p>
            <a:pPr marL="742950" lvl="2" indent="-342900"/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dirty="0" smtClean="0">
                <a:latin typeface="Times New Roman"/>
                <a:cs typeface="Times New Roman"/>
              </a:rPr>
              <a:t>(S) </a:t>
            </a:r>
            <a:r>
              <a:rPr lang="en-US" dirty="0">
                <a:latin typeface="Times New Roman"/>
                <a:cs typeface="Times New Roman"/>
              </a:rPr>
              <a:t>/ (M – 1) &lt;= M, roughly B</a:t>
            </a:r>
            <a:r>
              <a:rPr lang="en-US" dirty="0" smtClean="0">
                <a:latin typeface="Times New Roman"/>
                <a:cs typeface="Times New Roman"/>
              </a:rPr>
              <a:t>(S) </a:t>
            </a:r>
            <a:r>
              <a:rPr lang="en-US" dirty="0">
                <a:latin typeface="Times New Roman"/>
                <a:cs typeface="Times New Roman"/>
              </a:rPr>
              <a:t>&lt;=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/>
              <a:cs typeface="Times New Roman"/>
            </a:endParaRPr>
          </a:p>
          <a:p>
            <a:pPr marL="742950" lvl="2" indent="-342900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A1D5D80-6DA3-C444-BBC0-71DE51056D4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422650" y="3560763"/>
            <a:ext cx="5494338" cy="3030537"/>
            <a:chOff x="2156" y="2243"/>
            <a:chExt cx="3461" cy="1909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72" y="2243"/>
              <a:ext cx="593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smtClean="0">
                  <a:solidFill>
                    <a:srgbClr val="000000"/>
                  </a:solidFill>
                  <a:cs typeface="+mn-cs"/>
                </a:rPr>
                <a:t>Buckets</a:t>
              </a:r>
              <a:endParaRPr lang="en-US" sz="1800" b="1" dirty="0">
                <a:solidFill>
                  <a:srgbClr val="000000"/>
                </a:solidFill>
                <a:cs typeface="+mn-cs"/>
              </a:endParaRPr>
            </a:p>
            <a:p>
              <a:pPr eaLnBrk="0" hangingPunct="0">
                <a:defRPr/>
              </a:pP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of R &amp; S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252" y="3607"/>
              <a:ext cx="71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5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Input buffer</a:t>
              </a:r>
            </a:p>
            <a:p>
              <a:pPr algn="ctr"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for Ri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295" y="2646"/>
              <a:ext cx="139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Bucket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Si </a:t>
              </a:r>
              <a:r>
                <a:rPr lang="en-US" sz="1600" b="1" dirty="0">
                  <a:solidFill>
                    <a:srgbClr val="000000"/>
                  </a:solidFill>
                  <a:cs typeface="+mn-cs"/>
                </a:rPr>
                <a:t>( &lt; M-1 pages)</a:t>
              </a: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3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4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5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198" y="3885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M main </a:t>
              </a: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memory buffers</a:t>
              </a: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2322" y="392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4130" y="3549"/>
              <a:ext cx="4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Output </a:t>
              </a:r>
            </a:p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 buffer</a:t>
              </a: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5001" y="3885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4809" y="2355"/>
              <a:ext cx="8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Join Result</a:t>
              </a:r>
            </a:p>
          </p:txBody>
        </p: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2156" y="2644"/>
              <a:ext cx="676" cy="1277"/>
              <a:chOff x="2156" y="2644"/>
              <a:chExt cx="676" cy="1277"/>
            </a:xfrm>
          </p:grpSpPr>
          <p:sp>
            <p:nvSpPr>
              <p:cNvPr id="46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2161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" name="Arc 51"/>
              <p:cNvSpPr>
                <a:spLocks/>
              </p:cNvSpPr>
              <p:nvPr/>
            </p:nvSpPr>
            <p:spPr bwMode="auto">
              <a:xfrm>
                <a:off x="2156" y="3843"/>
                <a:ext cx="671" cy="78"/>
              </a:xfrm>
              <a:custGeom>
                <a:avLst/>
                <a:gdLst>
                  <a:gd name="G0" fmla="+- 21600 0 0"/>
                  <a:gd name="G1" fmla="+- 571 0 0"/>
                  <a:gd name="G2" fmla="+- 21600 0 0"/>
                  <a:gd name="T0" fmla="*/ 43192 w 43200"/>
                  <a:gd name="T1" fmla="*/ 0 h 22171"/>
                  <a:gd name="T2" fmla="*/ 0 w 43200"/>
                  <a:gd name="T3" fmla="*/ 571 h 22171"/>
                  <a:gd name="T4" fmla="*/ 21600 w 43200"/>
                  <a:gd name="T5" fmla="*/ 571 h 22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71" fill="none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</a:path>
                  <a:path w="43200" h="22171" stroke="0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  <a:lnTo>
                      <a:pt x="21600" y="57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4940" y="2692"/>
              <a:ext cx="532" cy="1182"/>
              <a:chOff x="4940" y="2692"/>
              <a:chExt cx="532" cy="1182"/>
            </a:xfrm>
          </p:grpSpPr>
          <p:sp>
            <p:nvSpPr>
              <p:cNvPr id="42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" name="Line 54"/>
              <p:cNvSpPr>
                <a:spLocks noChangeShapeType="1"/>
              </p:cNvSpPr>
              <p:nvPr/>
            </p:nvSpPr>
            <p:spPr bwMode="auto">
              <a:xfrm>
                <a:off x="4944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" name="Line 55"/>
              <p:cNvSpPr>
                <a:spLocks noChangeShapeType="1"/>
              </p:cNvSpPr>
              <p:nvPr/>
            </p:nvSpPr>
            <p:spPr bwMode="auto">
              <a:xfrm>
                <a:off x="5472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" name="Arc 56"/>
              <p:cNvSpPr>
                <a:spLocks/>
              </p:cNvSpPr>
              <p:nvPr/>
            </p:nvSpPr>
            <p:spPr bwMode="auto">
              <a:xfrm>
                <a:off x="4940" y="3801"/>
                <a:ext cx="528" cy="73"/>
              </a:xfrm>
              <a:custGeom>
                <a:avLst/>
                <a:gdLst>
                  <a:gd name="G0" fmla="+- 21600 0 0"/>
                  <a:gd name="G1" fmla="+- 615 0 0"/>
                  <a:gd name="G2" fmla="+- 21600 0 0"/>
                  <a:gd name="T0" fmla="*/ 43191 w 43200"/>
                  <a:gd name="T1" fmla="*/ 0 h 22215"/>
                  <a:gd name="T2" fmla="*/ 2 w 43200"/>
                  <a:gd name="T3" fmla="*/ 309 h 22215"/>
                  <a:gd name="T4" fmla="*/ 21600 w 43200"/>
                  <a:gd name="T5" fmla="*/ 615 h 2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15" fill="none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</a:path>
                  <a:path w="43200" h="22215" stroke="0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  <a:lnTo>
                      <a:pt x="21600" y="61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" name="Line 57"/>
            <p:cNvSpPr>
              <a:spLocks noChangeShapeType="1"/>
            </p:cNvSpPr>
            <p:nvPr/>
          </p:nvSpPr>
          <p:spPr bwMode="auto">
            <a:xfrm>
              <a:off x="28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" name="Line 58"/>
            <p:cNvSpPr>
              <a:spLocks noChangeShapeType="1"/>
            </p:cNvSpPr>
            <p:nvPr/>
          </p:nvSpPr>
          <p:spPr bwMode="auto">
            <a:xfrm>
              <a:off x="2832" y="3504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4416" y="3504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94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Query optimization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299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Cost estimation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Input: stats on each table</a:t>
            </a: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T</a:t>
            </a:r>
            <a:r>
              <a:rPr lang="en-US" sz="2600" dirty="0">
                <a:latin typeface="Times New Roman"/>
                <a:cs typeface="Times New Roman"/>
              </a:rPr>
              <a:t>(R): Number of tuples in R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B</a:t>
            </a:r>
            <a:r>
              <a:rPr lang="en-US" sz="2600" dirty="0">
                <a:latin typeface="Times New Roman"/>
                <a:cs typeface="Times New Roman"/>
              </a:rPr>
              <a:t>(R): Number of blocks in </a:t>
            </a:r>
            <a:r>
              <a:rPr lang="en-US" sz="2600" dirty="0" smtClean="0">
                <a:latin typeface="Times New Roman"/>
                <a:cs typeface="Times New Roman"/>
              </a:rPr>
              <a:t>R, </a:t>
            </a:r>
            <a:r>
              <a:rPr lang="en-US" sz="2400" dirty="0">
                <a:latin typeface="Times New Roman"/>
                <a:cs typeface="Times New Roman"/>
              </a:rPr>
              <a:t>B(R) = T(R )  / block </a:t>
            </a:r>
            <a:r>
              <a:rPr lang="en-US" sz="2400" dirty="0" smtClean="0">
                <a:latin typeface="Times New Roman"/>
                <a:cs typeface="Times New Roman"/>
              </a:rPr>
              <a:t>size</a:t>
            </a:r>
            <a:endParaRPr lang="en-US" sz="2600" dirty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V(R,A): Number of distinct values of attribute A in </a:t>
            </a:r>
            <a:r>
              <a:rPr lang="en-US" sz="2600" dirty="0" smtClean="0">
                <a:latin typeface="Times New Roman"/>
                <a:cs typeface="Times New Roman"/>
              </a:rPr>
              <a:t>R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(R,A): too much </a:t>
            </a:r>
            <a:r>
              <a:rPr lang="en-US" dirty="0" smtClean="0">
                <a:latin typeface="Times New Roman"/>
                <a:cs typeface="Times New Roman"/>
              </a:rPr>
              <a:t>information to keep, use histogram</a:t>
            </a:r>
          </a:p>
          <a:p>
            <a:pPr marL="0" indent="0">
              <a:buNone/>
            </a:pP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3000" dirty="0" smtClean="0">
                <a:latin typeface="Times New Roman"/>
                <a:cs typeface="Times New Roman"/>
              </a:rPr>
              <a:t>Assumptions on attribute and predicate independence</a:t>
            </a: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relative accuracy!</a:t>
            </a:r>
            <a:endParaRPr lang="en-US" sz="2600" dirty="0">
              <a:latin typeface="Times New Roman"/>
              <a:cs typeface="Times New Roman"/>
            </a:endParaRPr>
          </a:p>
          <a:p>
            <a:pPr lvl="1"/>
            <a:endParaRPr lang="en-US" sz="2600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5188EA-1984-0442-B518-98EAF7584EE4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37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Output size estimation: selection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376"/>
            <a:ext cx="8229600" cy="48947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For relation R(A, B)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 =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=a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T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(S) ranges </a:t>
            </a:r>
            <a:r>
              <a:rPr lang="en-US" dirty="0">
                <a:latin typeface="Times New Roman" charset="0"/>
                <a:ea typeface="ＭＳ Ｐゴシック" charset="0"/>
              </a:rPr>
              <a:t>from 0 to T(R) – V(R,A) + 1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c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onsider its mean: </a:t>
            </a:r>
            <a:r>
              <a:rPr lang="en-US" dirty="0">
                <a:latin typeface="Times New Roman" charset="0"/>
                <a:ea typeface="ＭＳ Ｐゴシック" charset="0"/>
              </a:rPr>
              <a:t>T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(S) </a:t>
            </a:r>
            <a:r>
              <a:rPr lang="en-US" dirty="0">
                <a:latin typeface="Times New Roman" charset="0"/>
                <a:ea typeface="ＭＳ Ｐゴシック" charset="0"/>
              </a:rPr>
              <a:t>= T(R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) / V</a:t>
            </a:r>
            <a:r>
              <a:rPr lang="en-US" dirty="0">
                <a:latin typeface="Times New Roman" charset="0"/>
                <a:ea typeface="ＭＳ Ｐゴシック" charset="0"/>
              </a:rPr>
              <a:t>(R,A)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&lt;a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T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(S) ranges from </a:t>
            </a:r>
            <a:r>
              <a:rPr lang="en-US" dirty="0">
                <a:latin typeface="Times New Roman" charset="0"/>
                <a:ea typeface="ＭＳ Ｐゴシック" charset="0"/>
              </a:rPr>
              <a:t>0 to T(R)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</a:rPr>
              <a:t>rule of thumb: </a:t>
            </a:r>
            <a:r>
              <a:rPr lang="en-US" dirty="0">
                <a:latin typeface="Times New Roman" charset="0"/>
                <a:ea typeface="ＭＳ Ｐゴシック" charset="0"/>
              </a:rPr>
              <a:t>T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(S) </a:t>
            </a:r>
            <a:r>
              <a:rPr lang="en-US" dirty="0">
                <a:latin typeface="Times New Roman" charset="0"/>
                <a:ea typeface="ＭＳ Ｐゴシック" charset="0"/>
              </a:rPr>
              <a:t>= T(R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) / 3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&lt;&gt;a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</a:rPr>
              <a:t>r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ule </a:t>
            </a:r>
            <a:r>
              <a:rPr lang="en-US" dirty="0">
                <a:latin typeface="Times New Roman" charset="0"/>
                <a:ea typeface="ＭＳ Ｐゴシック" charset="0"/>
              </a:rPr>
              <a:t>of thumb: T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(S) </a:t>
            </a:r>
            <a:r>
              <a:rPr lang="en-US" dirty="0">
                <a:latin typeface="Times New Roman" charset="0"/>
                <a:ea typeface="ＭＳ Ｐゴシック" charset="0"/>
              </a:rPr>
              <a:t>=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T(R)</a:t>
            </a:r>
          </a:p>
        </p:txBody>
      </p:sp>
    </p:spTree>
    <p:extLst>
      <p:ext uri="{BB962C8B-B14F-4D97-AF65-F5344CB8AC3E}">
        <p14:creationId xmlns:p14="http://schemas.microsoft.com/office/powerpoint/2010/main" val="167535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6794DA-9D74-8341-90A4-E4C5C7BC5BFB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870" y="990600"/>
            <a:ext cx="8686799" cy="54102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Assumption: containment 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values</a:t>
            </a:r>
          </a:p>
          <a:p>
            <a:pPr marL="0" indent="0">
              <a:buNone/>
            </a:pP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V(S,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A) &lt;= V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(R,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): A 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in S 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is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a subset of A 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values of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endParaRPr lang="en-US" sz="25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pecial case: A is a a key in R and a foreign key in S</a:t>
            </a:r>
            <a:endParaRPr lang="en-US" sz="3200" i="1" u="sng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Let’s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V(S,A) &lt;= V(R,A)</a:t>
            </a: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tuple t in S joins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tuple(s) in R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consider its mean:  </a:t>
            </a:r>
            <a:r>
              <a:rPr lang="en-US" sz="2600" i="1" dirty="0">
                <a:latin typeface="Times New Roman" charset="0"/>
                <a:ea typeface="ＭＳ Ｐゴシック" charset="0"/>
              </a:rPr>
              <a:t>x</a:t>
            </a:r>
            <a:r>
              <a:rPr lang="en-US" sz="2600" dirty="0">
                <a:latin typeface="Times New Roman" charset="0"/>
                <a:ea typeface="ＭＳ Ｐゴシック" charset="0"/>
              </a:rPr>
              <a:t> =  T(R) / V(R,A)</a:t>
            </a: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(R 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4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S) = T(R) T(S) / V(R,A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(R 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 S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) = T(R) T(S) / max(V(R,A),V(S,A))</a:t>
            </a: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(R) = 10000,  T(S) = 20000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V(R,A) = 100,  V(S,A) = 200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T(R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 S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) = 10000 * 20000/ max(100, 200) = 1M</a:t>
            </a:r>
          </a:p>
          <a:p>
            <a:endParaRPr lang="en-US" sz="3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3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223"/>
            <a:ext cx="8229600" cy="109907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Output size estimation: join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2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Search the plan space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131100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Baseline: exhaustive search</a:t>
            </a:r>
          </a:p>
          <a:p>
            <a:pPr lvl="1"/>
            <a:r>
              <a:rPr lang="en-US" sz="3000" dirty="0">
                <a:latin typeface="Times New Roman"/>
                <a:cs typeface="Times New Roman"/>
              </a:rPr>
              <a:t>enumerate all combinations and compare their costs   </a:t>
            </a:r>
          </a:p>
          <a:p>
            <a:pPr lvl="1"/>
            <a:r>
              <a:rPr lang="en-US" sz="3000" dirty="0">
                <a:latin typeface="Times New Roman"/>
                <a:cs typeface="Times New Roman"/>
              </a:rPr>
              <a:t>h</a:t>
            </a:r>
            <a:r>
              <a:rPr lang="en-US" sz="3000" dirty="0" smtClean="0">
                <a:latin typeface="Times New Roman"/>
                <a:cs typeface="Times New Roman"/>
              </a:rPr>
              <a:t>uge space!</a:t>
            </a:r>
            <a:endParaRPr lang="en-US" sz="3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48</a:t>
            </a:fld>
            <a:endParaRPr lang="en-US"/>
          </a:p>
        </p:txBody>
      </p: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643601" y="2302925"/>
            <a:ext cx="3166405" cy="1625600"/>
            <a:chOff x="93" y="2928"/>
            <a:chExt cx="2619" cy="1494"/>
          </a:xfrm>
        </p:grpSpPr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1543" y="3907"/>
              <a:ext cx="19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2502" y="3887"/>
              <a:ext cx="21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1116" y="388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93" y="3898"/>
              <a:ext cx="214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25" name="Group 6"/>
          <p:cNvGrpSpPr>
            <a:grpSpLocks/>
          </p:cNvGrpSpPr>
          <p:nvPr/>
        </p:nvGrpSpPr>
        <p:grpSpPr bwMode="auto">
          <a:xfrm>
            <a:off x="4365111" y="2191800"/>
            <a:ext cx="4101555" cy="1618194"/>
            <a:chOff x="2757" y="2928"/>
            <a:chExt cx="2774" cy="1240"/>
          </a:xfrm>
        </p:grpSpPr>
        <p:sp>
          <p:nvSpPr>
            <p:cNvPr id="126" name="Freeform 7"/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"/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2"/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3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4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5"/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6"/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7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8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9"/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0"/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21"/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22"/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23"/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4"/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5"/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8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31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32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37"/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8"/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9"/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40"/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41"/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42"/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>
              <a:off x="3368" y="3929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3" name="Rectangle 44"/>
            <p:cNvSpPr>
              <a:spLocks noChangeArrowheads="1"/>
            </p:cNvSpPr>
            <p:nvPr/>
          </p:nvSpPr>
          <p:spPr bwMode="auto">
            <a:xfrm>
              <a:off x="2757" y="39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4" name="Rectangle 45"/>
            <p:cNvSpPr>
              <a:spLocks noChangeArrowheads="1"/>
            </p:cNvSpPr>
            <p:nvPr/>
          </p:nvSpPr>
          <p:spPr bwMode="auto">
            <a:xfrm>
              <a:off x="3680" y="3578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5" name="Rectangle 46"/>
            <p:cNvSpPr>
              <a:spLocks noChangeArrowheads="1"/>
            </p:cNvSpPr>
            <p:nvPr/>
          </p:nvSpPr>
          <p:spPr bwMode="auto">
            <a:xfrm>
              <a:off x="4030" y="324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6" name="Rectangle 47"/>
            <p:cNvSpPr>
              <a:spLocks noChangeArrowheads="1"/>
            </p:cNvSpPr>
            <p:nvPr/>
          </p:nvSpPr>
          <p:spPr bwMode="auto">
            <a:xfrm>
              <a:off x="5232" y="3938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7" name="Rectangle 48"/>
            <p:cNvSpPr>
              <a:spLocks noChangeArrowheads="1"/>
            </p:cNvSpPr>
            <p:nvPr/>
          </p:nvSpPr>
          <p:spPr bwMode="auto">
            <a:xfrm>
              <a:off x="4621" y="3945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8" name="Rectangle 49"/>
            <p:cNvSpPr>
              <a:spLocks noChangeArrowheads="1"/>
            </p:cNvSpPr>
            <p:nvPr/>
          </p:nvSpPr>
          <p:spPr bwMode="auto">
            <a:xfrm>
              <a:off x="4376" y="3614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9" name="Rectangle 50"/>
            <p:cNvSpPr>
              <a:spLocks noChangeArrowheads="1"/>
            </p:cNvSpPr>
            <p:nvPr/>
          </p:nvSpPr>
          <p:spPr bwMode="auto">
            <a:xfrm>
              <a:off x="5315" y="32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70" name="Content Placeholder 2"/>
          <p:cNvSpPr txBox="1">
            <a:spLocks/>
          </p:cNvSpPr>
          <p:nvPr/>
        </p:nvSpPr>
        <p:spPr>
          <a:xfrm>
            <a:off x="219654" y="3938320"/>
            <a:ext cx="8730532" cy="254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System-R style</a:t>
            </a: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dynamic programming</a:t>
            </a:r>
          </a:p>
          <a:p>
            <a:pPr lvl="1"/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bottom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up construction of the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plan</a:t>
            </a:r>
          </a:p>
          <a:p>
            <a:pPr lvl="2"/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start 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from the base tables and work up the tree to form a 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plan</a:t>
            </a:r>
          </a:p>
          <a:p>
            <a:pPr lvl="2"/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ompute the cost of larger plans based on its sub-trees.</a:t>
            </a:r>
          </a:p>
          <a:p>
            <a:pPr lvl="2"/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greedily remove sub-trees that are costly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49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7385779-7E4A-2442-B70D-60CE9D50D0D4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4531"/>
            <a:ext cx="8229600" cy="5144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Times New Roman" charset="0"/>
                <a:ea typeface="ＭＳ Ｐゴシック" charset="0"/>
              </a:rPr>
              <a:t>Step </a:t>
            </a:r>
            <a:r>
              <a:rPr lang="en-US" sz="2600" dirty="0">
                <a:latin typeface="Times New Roman" charset="0"/>
                <a:ea typeface="ＭＳ Ｐゴシック" charset="0"/>
              </a:rPr>
              <a:t>1: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best plans for </a:t>
            </a:r>
            <a:r>
              <a:rPr lang="en-US" sz="2600" dirty="0">
                <a:latin typeface="Times New Roman" charset="0"/>
                <a:ea typeface="ＭＳ Ｐゴシック" charset="0"/>
              </a:rPr>
              <a:t>{R1}, {R2}, …, 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Rn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Times New Roman" charset="0"/>
                <a:ea typeface="ＭＳ Ｐゴシック" charset="0"/>
              </a:rPr>
              <a:t>Step </a:t>
            </a:r>
            <a:r>
              <a:rPr lang="en-US" sz="2600" dirty="0">
                <a:latin typeface="Times New Roman" charset="0"/>
                <a:ea typeface="ＭＳ Ｐゴシック" charset="0"/>
              </a:rPr>
              <a:t>2: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best plans for </a:t>
            </a:r>
            <a:r>
              <a:rPr lang="en-US" sz="2600" dirty="0">
                <a:latin typeface="Times New Roman" charset="0"/>
                <a:ea typeface="ＭＳ Ｐゴシック" charset="0"/>
              </a:rPr>
              <a:t>{R1,R2}, {R1,R3}, …, {Rn-1, 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Rn</a:t>
            </a:r>
            <a:r>
              <a:rPr lang="en-US" sz="2600" dirty="0">
                <a:latin typeface="Times New Roman" charset="0"/>
                <a:ea typeface="ＭＳ Ｐゴシック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  <a:ea typeface="ＭＳ Ｐゴシック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  <a:ea typeface="ＭＳ Ｐゴシック" charset="0"/>
              </a:rPr>
              <a:t>Step n: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best plan for </a:t>
            </a:r>
            <a:r>
              <a:rPr lang="en-US" sz="2600" dirty="0">
                <a:latin typeface="Times New Roman" charset="0"/>
                <a:ea typeface="ＭＳ Ｐゴシック" charset="0"/>
              </a:rPr>
              <a:t>{R1, …, 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Rn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Times New Roman" charset="0"/>
              <a:ea typeface="ＭＳ Ｐゴシック" charset="0"/>
            </a:endParaRPr>
          </a:p>
          <a:p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For each subset S </a:t>
            </a:r>
            <a:r>
              <a:rPr lang="en-US" sz="2600" dirty="0">
                <a:latin typeface="Times New Roman" charset="0"/>
                <a:ea typeface="Batang" charset="0"/>
                <a:cs typeface="Batang" charset="0"/>
              </a:rPr>
              <a:t>⊆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{R1, …, </a:t>
            </a:r>
            <a:r>
              <a:rPr lang="en-US" sz="2600" dirty="0" err="1">
                <a:latin typeface="Times New Roman" charset="0"/>
                <a:ea typeface="ＭＳ Ｐゴシック" charset="0"/>
                <a:cs typeface="ＭＳ Ｐゴシック" charset="0"/>
              </a:rPr>
              <a:t>Rn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} calculate:</a:t>
            </a: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</a:rPr>
              <a:t>the </a:t>
            </a:r>
            <a:r>
              <a:rPr lang="en-US" sz="2600" dirty="0">
                <a:latin typeface="Times New Roman" charset="0"/>
                <a:ea typeface="ＭＳ Ｐゴシック" charset="0"/>
              </a:rPr>
              <a:t>estimated size of S: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size</a:t>
            </a:r>
            <a:r>
              <a:rPr lang="en-US" sz="2600" dirty="0">
                <a:latin typeface="Times New Roman" charset="0"/>
                <a:ea typeface="ＭＳ Ｐゴシック" charset="0"/>
              </a:rPr>
              <a:t>(S)</a:t>
            </a: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</a:rPr>
              <a:t>the </a:t>
            </a:r>
            <a:r>
              <a:rPr lang="en-US" sz="2600" dirty="0">
                <a:latin typeface="Times New Roman" charset="0"/>
                <a:ea typeface="ＭＳ Ｐゴシック" charset="0"/>
              </a:rPr>
              <a:t>best plan for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S: </a:t>
            </a:r>
            <a:r>
              <a:rPr lang="en-US" sz="2600" dirty="0">
                <a:latin typeface="Times New Roman" charset="0"/>
                <a:ea typeface="ＭＳ Ｐゴシック" charset="0"/>
              </a:rPr>
              <a:t>plan(S)</a:t>
            </a: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</a:rPr>
              <a:t>the </a:t>
            </a:r>
            <a:r>
              <a:rPr lang="en-US" sz="2600" dirty="0">
                <a:latin typeface="Times New Roman" charset="0"/>
                <a:ea typeface="ＭＳ Ｐゴシック" charset="0"/>
              </a:rPr>
              <a:t>cost of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plan</a:t>
            </a:r>
            <a:r>
              <a:rPr lang="en-US" sz="2600" dirty="0">
                <a:latin typeface="Times New Roman" charset="0"/>
                <a:ea typeface="ＭＳ Ｐゴシック" charset="0"/>
              </a:rPr>
              <a:t>(S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): cost</a:t>
            </a:r>
            <a:r>
              <a:rPr lang="en-US" sz="2600" dirty="0">
                <a:latin typeface="Times New Roman" charset="0"/>
                <a:ea typeface="ＭＳ Ｐゴシック" charset="0"/>
              </a:rPr>
              <a:t>(S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)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1461CF-60BA-7A4F-B1FE-C84655D9286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4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Transposed Adjacent Matrix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Adjacent matrix A: 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what does row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>
                <a:latin typeface="Times New Roman"/>
                <a:cs typeface="Times New Roman"/>
              </a:rPr>
              <a:t> represent?</a:t>
            </a:r>
          </a:p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Transpose A</a:t>
            </a:r>
            <a:r>
              <a:rPr lang="en-US" sz="2800" baseline="30000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what does row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>
                <a:latin typeface="Times New Roman"/>
                <a:cs typeface="Times New Roman"/>
              </a:rPr>
              <a:t> represent?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buFontTx/>
              <a:buNone/>
              <a:defRPr/>
            </a:pPr>
            <a:r>
              <a:rPr lang="en-US" dirty="0" smtClean="0"/>
              <a:t>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		 </a:t>
            </a:r>
          </a:p>
        </p:txBody>
      </p:sp>
      <p:sp>
        <p:nvSpPr>
          <p:cNvPr id="1024004" name="Oval 4"/>
          <p:cNvSpPr>
            <a:spLocks noChangeArrowheads="1"/>
          </p:cNvSpPr>
          <p:nvPr/>
        </p:nvSpPr>
        <p:spPr bwMode="auto">
          <a:xfrm>
            <a:off x="1006475" y="42862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24005" name="Oval 5"/>
          <p:cNvSpPr>
            <a:spLocks noChangeArrowheads="1"/>
          </p:cNvSpPr>
          <p:nvPr/>
        </p:nvSpPr>
        <p:spPr bwMode="auto">
          <a:xfrm>
            <a:off x="3844925" y="42862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24006" name="Oval 6"/>
          <p:cNvSpPr>
            <a:spLocks noChangeArrowheads="1"/>
          </p:cNvSpPr>
          <p:nvPr/>
        </p:nvSpPr>
        <p:spPr bwMode="auto">
          <a:xfrm>
            <a:off x="2322513" y="58070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24007" name="AutoShape 7"/>
          <p:cNvCxnSpPr>
            <a:cxnSpLocks noChangeShapeType="1"/>
            <a:stCxn id="1024004" idx="6"/>
            <a:endCxn id="1024004" idx="2"/>
          </p:cNvCxnSpPr>
          <p:nvPr/>
        </p:nvCxnSpPr>
        <p:spPr bwMode="auto">
          <a:xfrm flipH="1">
            <a:off x="1006475" y="462121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08" name="AutoShape 8"/>
          <p:cNvCxnSpPr>
            <a:cxnSpLocks noChangeShapeType="1"/>
            <a:stCxn id="1024004" idx="4"/>
            <a:endCxn id="1024006" idx="1"/>
          </p:cNvCxnSpPr>
          <p:nvPr/>
        </p:nvCxnSpPr>
        <p:spPr bwMode="auto">
          <a:xfrm>
            <a:off x="1350963" y="4956175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09" name="AutoShape 9"/>
          <p:cNvCxnSpPr>
            <a:cxnSpLocks noChangeShapeType="1"/>
            <a:stCxn id="1024006" idx="2"/>
            <a:endCxn id="1024004" idx="3"/>
          </p:cNvCxnSpPr>
          <p:nvPr/>
        </p:nvCxnSpPr>
        <p:spPr bwMode="auto">
          <a:xfrm rot="10800000">
            <a:off x="1108075" y="4857750"/>
            <a:ext cx="1214438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10" name="AutoShape 10"/>
          <p:cNvCxnSpPr>
            <a:cxnSpLocks noChangeShapeType="1"/>
            <a:stCxn id="1024004" idx="6"/>
            <a:endCxn id="1024005" idx="2"/>
          </p:cNvCxnSpPr>
          <p:nvPr/>
        </p:nvCxnSpPr>
        <p:spPr bwMode="auto">
          <a:xfrm>
            <a:off x="1695450" y="4621213"/>
            <a:ext cx="214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11" name="AutoShape 11"/>
          <p:cNvCxnSpPr>
            <a:cxnSpLocks noChangeShapeType="1"/>
            <a:stCxn id="1024005" idx="3"/>
            <a:endCxn id="1024006" idx="7"/>
          </p:cNvCxnSpPr>
          <p:nvPr/>
        </p:nvCxnSpPr>
        <p:spPr bwMode="auto">
          <a:xfrm flipH="1">
            <a:off x="2909888" y="4857750"/>
            <a:ext cx="103663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12" name="AutoShape 12"/>
          <p:cNvCxnSpPr>
            <a:cxnSpLocks noChangeShapeType="1"/>
            <a:stCxn id="1024006" idx="6"/>
            <a:endCxn id="1024005" idx="4"/>
          </p:cNvCxnSpPr>
          <p:nvPr/>
        </p:nvCxnSpPr>
        <p:spPr bwMode="auto">
          <a:xfrm flipV="1">
            <a:off x="3011488" y="4956175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4013" name="Text Box 13"/>
          <p:cNvSpPr txBox="1">
            <a:spLocks noChangeArrowheads="1"/>
          </p:cNvSpPr>
          <p:nvPr/>
        </p:nvSpPr>
        <p:spPr bwMode="auto">
          <a:xfrm>
            <a:off x="5067300" y="2714625"/>
            <a:ext cx="35020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cs typeface="+mn-cs"/>
              </a:rPr>
              <a:t>A</a:t>
            </a:r>
            <a:r>
              <a:rPr lang="en-US" sz="2400" i="1" dirty="0">
                <a:cs typeface="+mn-cs"/>
              </a:rPr>
              <a:t> = 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0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24014" name="AutoShape 14"/>
          <p:cNvSpPr>
            <a:spLocks/>
          </p:cNvSpPr>
          <p:nvPr/>
        </p:nvSpPr>
        <p:spPr bwMode="auto">
          <a:xfrm>
            <a:off x="5840413" y="2593975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15" name="AutoShape 15"/>
          <p:cNvSpPr>
            <a:spLocks/>
          </p:cNvSpPr>
          <p:nvPr/>
        </p:nvSpPr>
        <p:spPr bwMode="auto">
          <a:xfrm flipH="1">
            <a:off x="8159750" y="2593975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16" name="Text Box 16"/>
          <p:cNvSpPr txBox="1">
            <a:spLocks noChangeArrowheads="1"/>
          </p:cNvSpPr>
          <p:nvPr/>
        </p:nvSpPr>
        <p:spPr bwMode="auto">
          <a:xfrm>
            <a:off x="5067300" y="4948238"/>
            <a:ext cx="35020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cs typeface="+mn-cs"/>
              </a:rPr>
              <a:t>	</a:t>
            </a:r>
            <a:r>
              <a:rPr lang="en-US" i="1" dirty="0" smtClean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cs typeface="+mn-cs"/>
              </a:rPr>
              <a:t>A</a:t>
            </a:r>
            <a:r>
              <a:rPr lang="en-US" sz="2400" baseline="30000" dirty="0">
                <a:latin typeface="Tahoma" charset="0"/>
                <a:cs typeface="+mn-cs"/>
              </a:rPr>
              <a:t>t</a:t>
            </a:r>
            <a:r>
              <a:rPr lang="en-US" sz="2400" i="1" dirty="0">
                <a:cs typeface="+mn-cs"/>
              </a:rPr>
              <a:t> = 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0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24017" name="AutoShape 17"/>
          <p:cNvSpPr>
            <a:spLocks/>
          </p:cNvSpPr>
          <p:nvPr/>
        </p:nvSpPr>
        <p:spPr bwMode="auto">
          <a:xfrm>
            <a:off x="5840413" y="4827588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18" name="AutoShape 18"/>
          <p:cNvSpPr>
            <a:spLocks/>
          </p:cNvSpPr>
          <p:nvPr/>
        </p:nvSpPr>
        <p:spPr bwMode="auto">
          <a:xfrm flipH="1">
            <a:off x="8159750" y="4827588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19" name="Rectangle 19"/>
          <p:cNvSpPr>
            <a:spLocks noChangeArrowheads="1"/>
          </p:cNvSpPr>
          <p:nvPr/>
        </p:nvSpPr>
        <p:spPr bwMode="auto">
          <a:xfrm>
            <a:off x="5280025" y="2743200"/>
            <a:ext cx="3354388" cy="373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cs typeface="+mn-cs"/>
            </a:endParaRPr>
          </a:p>
        </p:txBody>
      </p:sp>
      <p:sp>
        <p:nvSpPr>
          <p:cNvPr id="1024020" name="Rectangle 20"/>
          <p:cNvSpPr>
            <a:spLocks noChangeArrowheads="1"/>
          </p:cNvSpPr>
          <p:nvPr/>
        </p:nvSpPr>
        <p:spPr bwMode="auto">
          <a:xfrm>
            <a:off x="5280025" y="4960938"/>
            <a:ext cx="3354388" cy="3730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666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4ADA65-1EB2-3443-A2AF-33346C4B9121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410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Step 1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: For each {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Ri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}: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s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ize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B(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p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lan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c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ost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cost of access to 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Ri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pPr lvl="2"/>
            <a:r>
              <a:rPr lang="en-US" sz="2600" dirty="0">
                <a:latin typeface="Times New Roman" charset="0"/>
                <a:ea typeface="ＭＳ Ｐゴシック" charset="0"/>
              </a:rPr>
              <a:t>e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.g. B(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) if no index</a:t>
            </a:r>
            <a:r>
              <a:rPr lang="en-US" sz="2600" dirty="0">
                <a:latin typeface="Times New Roman" charset="0"/>
                <a:ea typeface="ＭＳ Ｐゴシック" charset="0"/>
              </a:rPr>
              <a:t>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on 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Ri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Step 2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: For each {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Ri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Rj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}: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</a:rPr>
              <a:t>size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Ri,Rj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estimate of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the size </a:t>
            </a:r>
            <a:r>
              <a:rPr lang="en-US" sz="2600" dirty="0">
                <a:latin typeface="Times New Roman" charset="0"/>
                <a:ea typeface="ＭＳ Ｐゴシック" charset="0"/>
              </a:rPr>
              <a:t>of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join</a:t>
            </a:r>
            <a:endParaRPr lang="en-US" altLang="ja-JP" sz="26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p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lan</a:t>
            </a:r>
            <a:r>
              <a:rPr lang="en-US" sz="2600" dirty="0">
                <a:latin typeface="Times New Roman" charset="0"/>
                <a:ea typeface="ＭＳ Ｐゴシック" charset="0"/>
              </a:rPr>
              <a:t>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Ri,Rj</a:t>
            </a:r>
            <a:r>
              <a:rPr lang="en-US" sz="2600" dirty="0">
                <a:latin typeface="Times New Roman" charset="0"/>
                <a:ea typeface="ＭＳ Ｐゴシック" charset="0"/>
              </a:rPr>
              <a:t>}) =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</a:t>
            </a:r>
            <a:r>
              <a:rPr lang="en-US" sz="2600" dirty="0">
                <a:latin typeface="Times New Roman" charset="0"/>
                <a:ea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Rj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600" dirty="0">
                <a:latin typeface="Times New Roman" charset="0"/>
                <a:ea typeface="ＭＳ Ｐゴシック" charset="0"/>
              </a:rPr>
              <a:t>or 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Rj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600" dirty="0" err="1" smtClean="0">
                <a:latin typeface="Times New Roman" charset="0"/>
                <a:ea typeface="ＭＳ Ｐゴシック" charset="0"/>
              </a:rPr>
              <a:t>Ri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c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ost </a:t>
            </a:r>
            <a:r>
              <a:rPr lang="en-US" sz="2600" dirty="0">
                <a:latin typeface="Times New Roman" charset="0"/>
                <a:ea typeface="ＭＳ Ｐゴシック" charset="0"/>
              </a:rPr>
              <a:t>= 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#I/O access of the chosen join algorithm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</a:rPr>
              <a:t>plan({</a:t>
            </a:r>
            <a:r>
              <a:rPr lang="en-US" sz="2600" dirty="0" err="1">
                <a:latin typeface="Times New Roman" charset="0"/>
                <a:ea typeface="ＭＳ Ｐゴシック" charset="0"/>
              </a:rPr>
              <a:t>Ri,Rj</a:t>
            </a:r>
            <a:r>
              <a:rPr lang="en-US" sz="2600" dirty="0">
                <a:latin typeface="Times New Roman" charset="0"/>
                <a:ea typeface="ＭＳ Ｐゴシック" charset="0"/>
              </a:rPr>
              <a:t>}</a:t>
            </a:r>
            <a:r>
              <a:rPr lang="en-US" sz="2600" dirty="0" smtClean="0">
                <a:latin typeface="Times New Roman" charset="0"/>
                <a:ea typeface="ＭＳ Ｐゴシック" charset="0"/>
              </a:rPr>
              <a:t>): the join algorithm with smallest cost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8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</a:t>
            </a:r>
            <a:endParaRPr lang="en-US" sz="38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5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E1E878-13D9-E946-A9AF-10C521575348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982134"/>
            <a:ext cx="8432800" cy="514403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Step 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: For each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800" dirty="0">
                <a:latin typeface="Times New Roman" charset="0"/>
                <a:ea typeface="Batang" charset="0"/>
                <a:cs typeface="Batang" charset="0"/>
              </a:rPr>
              <a:t>⊆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{R1, …, 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Rn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} of cardinality 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do: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c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ompute size(S)  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f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or </a:t>
            </a:r>
            <a:r>
              <a:rPr lang="en-US" dirty="0">
                <a:latin typeface="Times New Roman" charset="0"/>
                <a:ea typeface="ＭＳ Ｐゴシック" charset="0"/>
              </a:rPr>
              <a:t>every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1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,S</a:t>
            </a:r>
            <a:r>
              <a:rPr lang="en-US" altLang="ja-JP" baseline="-250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 </a:t>
            </a:r>
            <a:r>
              <a:rPr lang="en-US" altLang="ja-JP" dirty="0" err="1" smtClean="0">
                <a:latin typeface="Times New Roman" charset="0"/>
                <a:ea typeface="ＭＳ Ｐゴシック" charset="0"/>
              </a:rPr>
              <a:t>s.t.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 S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altLang="ja-JP" baseline="-25000" dirty="0"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>
                <a:latin typeface="Times New Roman" charset="0"/>
                <a:ea typeface="ＭＳ Ｐゴシック" charset="0"/>
                <a:sym typeface="Symbol" charset="0"/>
              </a:rPr>
              <a:t>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altLang="ja-JP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/>
            </a:r>
            <a:br>
              <a:rPr lang="en-US" altLang="ja-JP" dirty="0">
                <a:latin typeface="Times New Roman" charset="0"/>
                <a:ea typeface="ＭＳ Ｐゴシック" charset="0"/>
              </a:rPr>
            </a:br>
            <a:r>
              <a:rPr lang="en-US" altLang="ja-JP" dirty="0">
                <a:latin typeface="Times New Roman" charset="0"/>
                <a:ea typeface="ＭＳ Ｐゴシック" charset="0"/>
              </a:rPr>
              <a:t>c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=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cost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(</a:t>
            </a:r>
            <a:r>
              <a:rPr lang="en-US" dirty="0">
                <a:latin typeface="Times New Roman" charset="0"/>
                <a:ea typeface="ＭＳ Ｐゴシック" charset="0"/>
              </a:rPr>
              <a:t>S</a:t>
            </a:r>
            <a:r>
              <a:rPr lang="en-US" baseline="-25000" dirty="0"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)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+ cost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(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S</a:t>
            </a:r>
            <a:r>
              <a:rPr lang="en-US" altLang="ja-JP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)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+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cost(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1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altLang="ja-JP" baseline="-250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)</a:t>
            </a:r>
            <a:endParaRPr lang="en-US" altLang="ja-JP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</a:rPr>
              <a:t>cost(S) </a:t>
            </a:r>
            <a:r>
              <a:rPr lang="en-US" dirty="0">
                <a:latin typeface="Times New Roman" charset="0"/>
                <a:ea typeface="ＭＳ Ｐゴシック" charset="0"/>
              </a:rPr>
              <a:t>= the smallest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C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p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lan(S) </a:t>
            </a:r>
            <a:r>
              <a:rPr lang="en-US" dirty="0">
                <a:latin typeface="Times New Roman" charset="0"/>
                <a:ea typeface="ＭＳ Ｐゴシック" charset="0"/>
              </a:rPr>
              <a:t>= the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plan for cost(S)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Return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Plan({R1, …, 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Rn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})</a:t>
            </a:r>
          </a:p>
          <a:p>
            <a:endParaRPr lang="en-US" b="1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8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</a:t>
            </a:r>
            <a:endParaRPr lang="en-US" sz="38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6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9842A4-99FA-B946-AF2F-EA6CC9F7B999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0668"/>
            <a:ext cx="8229600" cy="50254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Let’s assume that the cost of each join is the size of its intermediate results.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o simplify the example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ther cost measures, #I/O access, are possible.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cost( R 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= 0   (no intermediate results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S) 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= 0       (no intermediate results)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cost( (R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T)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   =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cost(T)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size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 R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 ) </a:t>
            </a:r>
          </a:p>
          <a:p>
            <a:pPr marL="0" indent="0">
              <a:buNone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       =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size(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S)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8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rogramming: example</a:t>
            </a:r>
            <a:endParaRPr lang="en-US" sz="38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1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004387-34D5-3749-929B-5193652D1FAF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Relations: R, S, T, U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Number of tuples: 2000, 5000, 3000, 1000</a:t>
            </a: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We use a toy size estimation method:</a:t>
            </a: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size (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A ⋈ B) = 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0.01 * T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(A</a:t>
            </a:r>
            <a:r>
              <a:rPr lang="en-US" sz="2600" dirty="0" smtClean="0">
                <a:latin typeface="Times New Roman" charset="0"/>
                <a:ea typeface="ＭＳ Ｐゴシック" charset="0"/>
                <a:cs typeface="ＭＳ Ｐゴシック" charset="0"/>
              </a:rPr>
              <a:t>) * T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(B)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92762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Dynamic p</a:t>
            </a:r>
            <a:r>
              <a:rPr lang="en-US" sz="38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rogramming: example</a:t>
            </a:r>
            <a:endParaRPr lang="en-US" sz="38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3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7438CE-91F4-DF43-9567-30156855D609}" type="slidenum">
              <a:rPr lang="en-US" sz="1400"/>
              <a:pPr/>
              <a:t>54</a:t>
            </a:fld>
            <a:endParaRPr lang="en-US" sz="1400"/>
          </a:p>
        </p:txBody>
      </p:sp>
      <p:graphicFrame>
        <p:nvGraphicFramePr>
          <p:cNvPr id="32532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92528"/>
              </p:ext>
            </p:extLst>
          </p:nvPr>
        </p:nvGraphicFramePr>
        <p:xfrm>
          <a:off x="2209800" y="152400"/>
          <a:ext cx="4267200" cy="64547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5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54086F-4FE4-2F41-8BA1-8C3FE967B757}" type="slidenum">
              <a:rPr lang="en-US" sz="1400"/>
              <a:pPr/>
              <a:t>55</a:t>
            </a:fld>
            <a:endParaRPr lang="en-US" sz="1400"/>
          </a:p>
        </p:txBody>
      </p:sp>
      <p:graphicFrame>
        <p:nvGraphicFramePr>
          <p:cNvPr id="32542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23088"/>
              </p:ext>
            </p:extLst>
          </p:nvPr>
        </p:nvGraphicFramePr>
        <p:xfrm>
          <a:off x="2209800" y="152400"/>
          <a:ext cx="5486400" cy="64547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31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54086F-4FE4-2F41-8BA1-8C3FE967B757}" type="slidenum">
              <a:rPr lang="en-US" sz="1400"/>
              <a:pPr/>
              <a:t>56</a:t>
            </a:fld>
            <a:endParaRPr lang="en-US" sz="1400"/>
          </a:p>
        </p:txBody>
      </p:sp>
      <p:graphicFrame>
        <p:nvGraphicFramePr>
          <p:cNvPr id="32542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36594"/>
              </p:ext>
            </p:extLst>
          </p:nvPr>
        </p:nvGraphicFramePr>
        <p:xfrm>
          <a:off x="2209800" y="152400"/>
          <a:ext cx="5486400" cy="64547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S(UR)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T(UR)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S(UT)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7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54086F-4FE4-2F41-8BA1-8C3FE967B757}" type="slidenum">
              <a:rPr lang="en-US" sz="1400"/>
              <a:pPr/>
              <a:t>57</a:t>
            </a:fld>
            <a:endParaRPr lang="en-US" sz="1400"/>
          </a:p>
        </p:txBody>
      </p:sp>
      <p:graphicFrame>
        <p:nvGraphicFramePr>
          <p:cNvPr id="32542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68"/>
              </p:ext>
            </p:extLst>
          </p:nvPr>
        </p:nvGraphicFramePr>
        <p:xfrm>
          <a:off x="2209800" y="152400"/>
          <a:ext cx="5486400" cy="64547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S(UR)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T(UR)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S(UT)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RSTU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(US)(RT)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66E571A-1A8B-7E46-A56D-4B4E0331C43C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334"/>
            <a:ext cx="8153400" cy="92128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The algorithm requires exponential computation!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System-R style considers only left-deep joins</a:t>
            </a:r>
            <a:endParaRPr lang="en-US" sz="2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109695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Reducing search space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1" name="Group 6"/>
          <p:cNvGrpSpPr>
            <a:grpSpLocks/>
          </p:cNvGrpSpPr>
          <p:nvPr/>
        </p:nvGrpSpPr>
        <p:grpSpPr bwMode="auto">
          <a:xfrm>
            <a:off x="4610100" y="2648991"/>
            <a:ext cx="4403725" cy="1968500"/>
            <a:chOff x="2757" y="2928"/>
            <a:chExt cx="2774" cy="1240"/>
          </a:xfrm>
        </p:grpSpPr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3368" y="3929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" name="Rectangle 44"/>
            <p:cNvSpPr>
              <a:spLocks noChangeArrowheads="1"/>
            </p:cNvSpPr>
            <p:nvPr/>
          </p:nvSpPr>
          <p:spPr bwMode="auto">
            <a:xfrm>
              <a:off x="2757" y="39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3680" y="3578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1" name="Rectangle 46"/>
            <p:cNvSpPr>
              <a:spLocks noChangeArrowheads="1"/>
            </p:cNvSpPr>
            <p:nvPr/>
          </p:nvSpPr>
          <p:spPr bwMode="auto">
            <a:xfrm>
              <a:off x="4030" y="324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5232" y="3938"/>
              <a:ext cx="20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3" name="Rectangle 48"/>
            <p:cNvSpPr>
              <a:spLocks noChangeArrowheads="1"/>
            </p:cNvSpPr>
            <p:nvPr/>
          </p:nvSpPr>
          <p:spPr bwMode="auto">
            <a:xfrm>
              <a:off x="4621" y="3945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" name="Rectangle 49"/>
            <p:cNvSpPr>
              <a:spLocks noChangeArrowheads="1"/>
            </p:cNvSpPr>
            <p:nvPr/>
          </p:nvSpPr>
          <p:spPr bwMode="auto">
            <a:xfrm>
              <a:off x="4376" y="3614"/>
              <a:ext cx="20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5315" y="3236"/>
              <a:ext cx="2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7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381000" y="2709317"/>
            <a:ext cx="3725382" cy="2170626"/>
            <a:chOff x="93" y="2928"/>
            <a:chExt cx="2635" cy="1572"/>
          </a:xfrm>
        </p:grpSpPr>
        <p:sp>
          <p:nvSpPr>
            <p:cNvPr id="97" name="Freeform 52"/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53"/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54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55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56"/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57"/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58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59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60"/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61"/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62"/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63"/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64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6"/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67"/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68"/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69"/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70"/>
            <p:cNvSpPr>
              <a:spLocks noChangeArrowheads="1"/>
            </p:cNvSpPr>
            <p:nvPr/>
          </p:nvSpPr>
          <p:spPr bwMode="auto">
            <a:xfrm>
              <a:off x="1543" y="3907"/>
              <a:ext cx="22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6" name="Rectangle 71"/>
            <p:cNvSpPr>
              <a:spLocks noChangeArrowheads="1"/>
            </p:cNvSpPr>
            <p:nvPr/>
          </p:nvSpPr>
          <p:spPr bwMode="auto">
            <a:xfrm>
              <a:off x="2492" y="3887"/>
              <a:ext cx="23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7" name="Rectangle 72"/>
            <p:cNvSpPr>
              <a:spLocks noChangeArrowheads="1"/>
            </p:cNvSpPr>
            <p:nvPr/>
          </p:nvSpPr>
          <p:spPr bwMode="auto">
            <a:xfrm>
              <a:off x="1116" y="3889"/>
              <a:ext cx="2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8" name="Rectangle 73"/>
            <p:cNvSpPr>
              <a:spLocks noChangeArrowheads="1"/>
            </p:cNvSpPr>
            <p:nvPr/>
          </p:nvSpPr>
          <p:spPr bwMode="auto">
            <a:xfrm>
              <a:off x="93" y="3898"/>
              <a:ext cx="240" cy="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  <a:p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9" name="Rectangle 74"/>
          <p:cNvSpPr>
            <a:spLocks noChangeArrowheads="1"/>
          </p:cNvSpPr>
          <p:nvPr/>
        </p:nvSpPr>
        <p:spPr bwMode="auto">
          <a:xfrm>
            <a:off x="4572000" y="2404516"/>
            <a:ext cx="2438400" cy="2362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220134" y="5079999"/>
            <a:ext cx="8633884" cy="1675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00" dirty="0">
                <a:latin typeface="Times New Roman"/>
                <a:cs typeface="Times New Roman"/>
              </a:rPr>
              <a:t>Left-deep trees allow us to generate all </a:t>
            </a:r>
            <a:r>
              <a:rPr lang="en-US" sz="6500" i="1" dirty="0">
                <a:solidFill>
                  <a:schemeClr val="accent2"/>
                </a:solidFill>
                <a:latin typeface="Times New Roman"/>
                <a:cs typeface="Times New Roman"/>
              </a:rPr>
              <a:t>fully pipelined </a:t>
            </a:r>
            <a:r>
              <a:rPr lang="en-US" sz="65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plans</a:t>
            </a:r>
            <a:endParaRPr lang="en-US" sz="6500" dirty="0" smtClean="0">
              <a:latin typeface="Times New Roman"/>
              <a:cs typeface="Times New Roman"/>
            </a:endParaRPr>
          </a:p>
          <a:p>
            <a:pPr lvl="1"/>
            <a:r>
              <a:rPr lang="en-US" sz="6000" dirty="0" smtClean="0">
                <a:latin typeface="Times New Roman"/>
                <a:cs typeface="Times New Roman"/>
              </a:rPr>
              <a:t>Intermediate </a:t>
            </a:r>
            <a:r>
              <a:rPr lang="en-US" sz="6000" dirty="0">
                <a:latin typeface="Times New Roman"/>
                <a:cs typeface="Times New Roman"/>
              </a:rPr>
              <a:t>results not written to temporary </a:t>
            </a:r>
            <a:r>
              <a:rPr lang="en-US" sz="6000" dirty="0" smtClean="0">
                <a:latin typeface="Times New Roman"/>
                <a:cs typeface="Times New Roman"/>
              </a:rPr>
              <a:t>files.</a:t>
            </a:r>
          </a:p>
          <a:p>
            <a:r>
              <a:rPr lang="en-US" sz="6500" dirty="0" smtClean="0">
                <a:latin typeface="Times New Roman"/>
                <a:cs typeface="Times New Roman"/>
              </a:rPr>
              <a:t>Not </a:t>
            </a:r>
            <a:r>
              <a:rPr lang="en-US" sz="6500" dirty="0">
                <a:latin typeface="Times New Roman"/>
                <a:cs typeface="Times New Roman"/>
              </a:rPr>
              <a:t>all left-deep trees are fully pipelined (e.g., SM join).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7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66E571A-1A8B-7E46-A56D-4B4E0331C43C}" type="slidenum">
              <a:rPr lang="en-US" sz="1400"/>
              <a:pPr/>
              <a:t>59</a:t>
            </a:fld>
            <a:endParaRPr lang="en-US" sz="14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67"/>
            <a:ext cx="8153400" cy="4690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System R-style ignores plans with </a:t>
            </a:r>
            <a:r>
              <a:rPr lang="en-US" sz="2800" dirty="0">
                <a:latin typeface="Times New Roman" charset="0"/>
                <a:ea typeface="ＭＳ Ｐゴシック" charset="0"/>
              </a:rPr>
              <a:t>C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artesian products</a:t>
            </a:r>
          </a:p>
          <a:p>
            <a:pPr lvl="1">
              <a:lnSpc>
                <a:spcPct val="90000"/>
              </a:lnSpc>
            </a:pPr>
            <a:r>
              <a:rPr lang="en-US" altLang="ja-JP" sz="2600" dirty="0" smtClean="0">
                <a:latin typeface="Times New Roman" charset="0"/>
                <a:ea typeface="ＭＳ Ｐゴシック" charset="0"/>
              </a:rPr>
              <a:t>The size of a Cartesian product is generally larger than (natural) joins.</a:t>
            </a:r>
          </a:p>
          <a:p>
            <a:pPr>
              <a:lnSpc>
                <a:spcPct val="90000"/>
              </a:lnSpc>
            </a:pPr>
            <a:r>
              <a:rPr lang="en-US" altLang="ja-JP" sz="2800" b="1" dirty="0" smtClean="0">
                <a:latin typeface="Times New Roman" charset="0"/>
                <a:ea typeface="ＭＳ Ｐゴシック" charset="0"/>
              </a:rPr>
              <a:t>Example: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R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(A,B), S(B,C), 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U(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C,D)</a:t>
            </a:r>
            <a:br>
              <a:rPr lang="en-US" altLang="ja-JP" sz="2800" dirty="0">
                <a:latin typeface="Times New Roman" charset="0"/>
                <a:ea typeface="ＭＳ Ｐゴシック" charset="0"/>
              </a:rPr>
            </a:b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 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 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(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R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U)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altLang="ja-JP" sz="2800" dirty="0">
                <a:latin typeface="Times New Roman" charset="0"/>
                <a:ea typeface="ＭＳ Ｐゴシック" charset="0"/>
              </a:rPr>
              <a:t>S has a </a:t>
            </a:r>
            <a:r>
              <a:rPr lang="en-US" altLang="ja-JP" sz="2800" dirty="0" smtClean="0">
                <a:latin typeface="Times New Roman" charset="0"/>
                <a:ea typeface="ＭＳ Ｐゴシック" charset="0"/>
              </a:rPr>
              <a:t>Cartesian product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pick </a:t>
            </a:r>
            <a:r>
              <a:rPr lang="en-US" altLang="ja-JP" dirty="0">
                <a:latin typeface="Times New Roman" charset="0"/>
                <a:ea typeface="ＭＳ Ｐゴシック" charset="0"/>
              </a:rPr>
              <a:t>(R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S)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⋈</a:t>
            </a:r>
            <a:r>
              <a:rPr lang="en-US" altLang="ja-JP" dirty="0" smtClean="0">
                <a:latin typeface="Times New Roman" charset="0"/>
                <a:ea typeface="ＭＳ Ｐゴシック" charset="0"/>
              </a:rPr>
              <a:t> U instead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509"/>
            <a:ext cx="8229600" cy="109695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Reducing search space</a:t>
            </a:r>
            <a:endParaRPr lang="en-US" sz="3600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D6DC17-51F2-2C44-9CC0-7B655BC6BF1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0617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PageRank: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importance </a:t>
            </a:r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of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pages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456"/>
            <a:ext cx="8229600" cy="476070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PageRank (or importance): recursively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a page P is important if important pages link to it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importance of P: 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proportionally contributed by the back-linked pages</a:t>
            </a:r>
          </a:p>
          <a:p>
            <a:pPr marL="914400" lvl="2" indent="0">
              <a:lnSpc>
                <a:spcPct val="85000"/>
              </a:lnSpc>
              <a:buNone/>
              <a:defRPr/>
            </a:pP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Example: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2200" dirty="0" smtClean="0">
                <a:latin typeface="Times New Roman"/>
                <a:cs typeface="Times New Roman"/>
              </a:rPr>
              <a:t> = 1/2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2200" dirty="0" smtClean="0">
                <a:latin typeface="Times New Roman"/>
                <a:cs typeface="Times New Roman"/>
              </a:rPr>
              <a:t> + 1/2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z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y</a:t>
            </a:r>
            <a:r>
              <a:rPr lang="en-US" sz="2200" dirty="0" smtClean="0">
                <a:latin typeface="Times New Roman"/>
                <a:cs typeface="Times New Roman"/>
              </a:rPr>
              <a:t> = 1/2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z</a:t>
            </a:r>
            <a:endParaRPr lang="en-US" sz="2200" i="1" baseline="-250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z</a:t>
            </a:r>
            <a:r>
              <a:rPr lang="en-US" sz="2200" dirty="0" smtClean="0">
                <a:latin typeface="Times New Roman"/>
                <a:cs typeface="Times New Roman"/>
              </a:rPr>
              <a:t> = 1/2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2200" dirty="0" smtClean="0">
                <a:latin typeface="Times New Roman"/>
                <a:cs typeface="Times New Roman"/>
              </a:rPr>
              <a:t> + 1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y</a:t>
            </a:r>
            <a:endParaRPr lang="en-US" sz="2200" i="1" baseline="-25000" dirty="0">
              <a:latin typeface="Times New Roman"/>
              <a:cs typeface="Times New Roman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sz="2200" i="1" baseline="-250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Random-surfer interpretation: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surfer randomly follows links to navigate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PageRank = the prob. that surfer will visit the page </a:t>
            </a:r>
          </a:p>
        </p:txBody>
      </p:sp>
      <p:sp>
        <p:nvSpPr>
          <p:cNvPr id="1029124" name="Oval 4"/>
          <p:cNvSpPr>
            <a:spLocks noChangeArrowheads="1"/>
          </p:cNvSpPr>
          <p:nvPr/>
        </p:nvSpPr>
        <p:spPr bwMode="auto">
          <a:xfrm>
            <a:off x="5276850" y="32035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29125" name="Oval 5"/>
          <p:cNvSpPr>
            <a:spLocks noChangeArrowheads="1"/>
          </p:cNvSpPr>
          <p:nvPr/>
        </p:nvSpPr>
        <p:spPr bwMode="auto">
          <a:xfrm>
            <a:off x="8115300" y="32035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29126" name="Oval 6"/>
          <p:cNvSpPr>
            <a:spLocks noChangeArrowheads="1"/>
          </p:cNvSpPr>
          <p:nvPr/>
        </p:nvSpPr>
        <p:spPr bwMode="auto">
          <a:xfrm>
            <a:off x="6592888" y="47244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29127" name="AutoShape 7"/>
          <p:cNvCxnSpPr>
            <a:cxnSpLocks noChangeShapeType="1"/>
            <a:stCxn id="1029124" idx="6"/>
            <a:endCxn id="1029124" idx="2"/>
          </p:cNvCxnSpPr>
          <p:nvPr/>
        </p:nvCxnSpPr>
        <p:spPr bwMode="auto">
          <a:xfrm flipH="1">
            <a:off x="5276850" y="3538538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9128" name="AutoShape 8"/>
          <p:cNvCxnSpPr>
            <a:cxnSpLocks noChangeShapeType="1"/>
            <a:stCxn id="1029124" idx="4"/>
            <a:endCxn id="1029126" idx="1"/>
          </p:cNvCxnSpPr>
          <p:nvPr/>
        </p:nvCxnSpPr>
        <p:spPr bwMode="auto">
          <a:xfrm>
            <a:off x="5621338" y="3873500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9129" name="AutoShape 9"/>
          <p:cNvCxnSpPr>
            <a:cxnSpLocks noChangeShapeType="1"/>
            <a:stCxn id="1029126" idx="2"/>
            <a:endCxn id="1029124" idx="3"/>
          </p:cNvCxnSpPr>
          <p:nvPr/>
        </p:nvCxnSpPr>
        <p:spPr bwMode="auto">
          <a:xfrm rot="10800000">
            <a:off x="5378450" y="3775075"/>
            <a:ext cx="1214438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9131" name="AutoShape 11"/>
          <p:cNvCxnSpPr>
            <a:cxnSpLocks noChangeShapeType="1"/>
            <a:stCxn id="1029125" idx="3"/>
            <a:endCxn id="1029126" idx="7"/>
          </p:cNvCxnSpPr>
          <p:nvPr/>
        </p:nvCxnSpPr>
        <p:spPr bwMode="auto">
          <a:xfrm flipH="1">
            <a:off x="7180263" y="3775075"/>
            <a:ext cx="103663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9132" name="AutoShape 12"/>
          <p:cNvCxnSpPr>
            <a:cxnSpLocks noChangeShapeType="1"/>
            <a:stCxn id="1029126" idx="6"/>
            <a:endCxn id="1029125" idx="4"/>
          </p:cNvCxnSpPr>
          <p:nvPr/>
        </p:nvCxnSpPr>
        <p:spPr bwMode="auto">
          <a:xfrm flipV="1">
            <a:off x="7281863" y="3873500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38924" name="Picture 13" descr="j0119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3414713"/>
            <a:ext cx="14747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181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Transaction management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75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90"/>
                </a:solidFill>
                <a:latin typeface="Times New Roman" charset="0"/>
                <a:cs typeface="Times New Roman" charset="0"/>
              </a:rPr>
              <a:t>The </a:t>
            </a:r>
            <a:r>
              <a:rPr lang="en-US" dirty="0">
                <a:solidFill>
                  <a:srgbClr val="000090"/>
                </a:solidFill>
                <a:latin typeface="Times New Roman" charset="0"/>
                <a:cs typeface="Times New Roman" charset="0"/>
              </a:rPr>
              <a:t>ACID properties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7630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60000"/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A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tomicity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All actions in the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happen, or none happen.</a:t>
            </a:r>
          </a:p>
          <a:p>
            <a:pPr eaLnBrk="1" fontAlgn="auto" hangingPunct="1">
              <a:spcAft>
                <a:spcPts val="0"/>
              </a:spcAft>
              <a:buSzPct val="60000"/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onsistency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If each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is consistent, and the DB starts consistent, it ends up consistent.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 I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solation: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Execution of one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is isolated from that of other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Xacts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.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SzPct val="60000"/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D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urability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If a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commits, its effects persist.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2400" dirty="0" smtClean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Concurrency control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guarantees Isolation.</a:t>
            </a:r>
          </a:p>
        </p:txBody>
      </p:sp>
    </p:spTree>
    <p:extLst>
      <p:ext uri="{BB962C8B-B14F-4D97-AF65-F5344CB8AC3E}">
        <p14:creationId xmlns:p14="http://schemas.microsoft.com/office/powerpoint/2010/main" val="58793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92055" y="6376811"/>
            <a:ext cx="482600" cy="365125"/>
          </a:xfrm>
        </p:spPr>
        <p:txBody>
          <a:bodyPr/>
          <a:lstStyle/>
          <a:p>
            <a:fld id="{5BD4F8A9-E0C8-2F44-B9F5-9A3983A0BF26}" type="slidenum">
              <a:rPr lang="en-US"/>
              <a:pPr/>
              <a:t>62</a:t>
            </a:fld>
            <a:endParaRPr lang="en-US" dirty="0"/>
          </a:p>
          <a:p>
            <a:endParaRPr lang="en-US" dirty="0"/>
          </a:p>
        </p:txBody>
      </p:sp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001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Transaction Interleaving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74738"/>
            <a:ext cx="8816975" cy="4953000"/>
          </a:xfrm>
        </p:spPr>
        <p:txBody>
          <a:bodyPr/>
          <a:lstStyle/>
          <a:p>
            <a:r>
              <a:rPr lang="en-US" sz="2200" dirty="0">
                <a:latin typeface="Times New Roman"/>
                <a:cs typeface="Times New Roman"/>
              </a:rPr>
              <a:t>Before: A = 0, B = 0, then?</a:t>
            </a:r>
          </a:p>
          <a:p>
            <a:r>
              <a:rPr lang="en-US" sz="2200" dirty="0">
                <a:latin typeface="Times New Roman"/>
                <a:cs typeface="Times New Roman"/>
              </a:rPr>
              <a:t>Correct schedule? Wrong schedule? Why? </a:t>
            </a:r>
          </a:p>
        </p:txBody>
      </p:sp>
      <p:sp>
        <p:nvSpPr>
          <p:cNvPr id="1126404" name="Rectangle 4"/>
          <p:cNvSpPr>
            <a:spLocks noChangeArrowheads="1"/>
          </p:cNvSpPr>
          <p:nvPr/>
        </p:nvSpPr>
        <p:spPr bwMode="auto">
          <a:xfrm>
            <a:off x="492125" y="2351088"/>
            <a:ext cx="2614613" cy="367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 (B)</a:t>
            </a:r>
          </a:p>
        </p:txBody>
      </p:sp>
      <p:sp>
        <p:nvSpPr>
          <p:cNvPr id="1126405" name="Rectangle 5"/>
          <p:cNvSpPr>
            <a:spLocks noChangeArrowheads="1"/>
          </p:cNvSpPr>
          <p:nvPr/>
        </p:nvSpPr>
        <p:spPr bwMode="auto">
          <a:xfrm>
            <a:off x="3411538" y="2351088"/>
            <a:ext cx="2614612" cy="367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 (B)</a:t>
            </a:r>
          </a:p>
        </p:txBody>
      </p:sp>
      <p:sp>
        <p:nvSpPr>
          <p:cNvPr id="1126406" name="Rectangle 6"/>
          <p:cNvSpPr>
            <a:spLocks noChangeArrowheads="1"/>
          </p:cNvSpPr>
          <p:nvPr/>
        </p:nvSpPr>
        <p:spPr bwMode="auto">
          <a:xfrm>
            <a:off x="6332538" y="2351088"/>
            <a:ext cx="2614612" cy="367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write(B)</a:t>
            </a:r>
          </a:p>
        </p:txBody>
      </p:sp>
      <p:sp>
        <p:nvSpPr>
          <p:cNvPr id="1126407" name="Text Box 7"/>
          <p:cNvSpPr txBox="1">
            <a:spLocks noChangeArrowheads="1"/>
          </p:cNvSpPr>
          <p:nvPr/>
        </p:nvSpPr>
        <p:spPr bwMode="auto">
          <a:xfrm>
            <a:off x="906463" y="6032500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1</a:t>
            </a:r>
          </a:p>
        </p:txBody>
      </p:sp>
      <p:sp>
        <p:nvSpPr>
          <p:cNvPr id="1126408" name="Text Box 8"/>
          <p:cNvSpPr txBox="1">
            <a:spLocks noChangeArrowheads="1"/>
          </p:cNvSpPr>
          <p:nvPr/>
        </p:nvSpPr>
        <p:spPr bwMode="auto">
          <a:xfrm>
            <a:off x="3860800" y="60325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2</a:t>
            </a:r>
          </a:p>
        </p:txBody>
      </p:sp>
      <p:sp>
        <p:nvSpPr>
          <p:cNvPr id="1126409" name="Text Box 9"/>
          <p:cNvSpPr txBox="1">
            <a:spLocks noChangeArrowheads="1"/>
          </p:cNvSpPr>
          <p:nvPr/>
        </p:nvSpPr>
        <p:spPr bwMode="auto">
          <a:xfrm>
            <a:off x="6940550" y="60325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3</a:t>
            </a:r>
          </a:p>
        </p:txBody>
      </p:sp>
    </p:spTree>
    <p:extLst>
      <p:ext uri="{BB962C8B-B14F-4D97-AF65-F5344CB8AC3E}">
        <p14:creationId xmlns:p14="http://schemas.microsoft.com/office/powerpoint/2010/main" val="60067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8325" y="6268156"/>
            <a:ext cx="528638" cy="365125"/>
          </a:xfrm>
        </p:spPr>
        <p:txBody>
          <a:bodyPr/>
          <a:lstStyle/>
          <a:p>
            <a:fld id="{AD33DBA1-3391-DB4E-ADEB-D278E20CC994}" type="slidenum">
              <a:rPr lang="en-US"/>
              <a:pPr/>
              <a:t>63</a:t>
            </a:fld>
            <a:endParaRPr lang="en-US" dirty="0"/>
          </a:p>
          <a:p>
            <a:endParaRPr lang="en-US" dirty="0"/>
          </a:p>
        </p:txBody>
      </p:sp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8001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Transaction Interleaving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74738"/>
            <a:ext cx="8816975" cy="4953000"/>
          </a:xfrm>
        </p:spPr>
        <p:txBody>
          <a:bodyPr/>
          <a:lstStyle/>
          <a:p>
            <a:r>
              <a:rPr lang="en-US" sz="1900" dirty="0">
                <a:latin typeface="Times New Roman"/>
                <a:cs typeface="Times New Roman"/>
              </a:rPr>
              <a:t>Schedule 1 (interleaved, more concurrent) = Schedule 3 (serial)</a:t>
            </a:r>
          </a:p>
          <a:p>
            <a:pPr lvl="1"/>
            <a:r>
              <a:rPr lang="en-US" sz="1700" dirty="0" smtClean="0">
                <a:latin typeface="Times New Roman"/>
                <a:cs typeface="Times New Roman"/>
              </a:rPr>
              <a:t>(</a:t>
            </a:r>
            <a:r>
              <a:rPr lang="en-US" sz="1700" dirty="0">
                <a:latin typeface="Times New Roman"/>
                <a:cs typeface="Times New Roman"/>
              </a:rPr>
              <a:t>A=0,B=0) --- T1 --&gt; (A=1,B=1) -- T2 --&gt; (A=2,B=2) </a:t>
            </a:r>
            <a:endParaRPr lang="en-US" sz="1700" dirty="0" smtClean="0">
              <a:latin typeface="Times New Roman"/>
              <a:cs typeface="Times New Roman"/>
            </a:endParaRPr>
          </a:p>
          <a:p>
            <a:pPr lvl="1"/>
            <a:r>
              <a:rPr lang="en-US" sz="1900" dirty="0">
                <a:latin typeface="Times New Roman"/>
                <a:cs typeface="Times New Roman"/>
              </a:rPr>
              <a:t>Consistency and isolation: transform DB in </a:t>
            </a:r>
            <a:r>
              <a:rPr lang="en-US" sz="1900" dirty="0" smtClean="0">
                <a:latin typeface="Times New Roman"/>
                <a:cs typeface="Times New Roman"/>
              </a:rPr>
              <a:t>serial</a:t>
            </a:r>
          </a:p>
          <a:p>
            <a:r>
              <a:rPr lang="en-US" sz="1900" dirty="0" smtClean="0">
                <a:latin typeface="Times New Roman"/>
                <a:cs typeface="Times New Roman"/>
              </a:rPr>
              <a:t>How to check if a concurrent schedule impact DB like a serial schedule?</a:t>
            </a:r>
            <a:endParaRPr lang="en-US" sz="1900" dirty="0">
              <a:latin typeface="Times New Roman"/>
              <a:cs typeface="Times New Roman"/>
            </a:endParaRPr>
          </a:p>
          <a:p>
            <a:endParaRPr lang="en-US" sz="2100" dirty="0">
              <a:latin typeface="Times New Roman"/>
              <a:cs typeface="Times New Roman"/>
            </a:endParaRPr>
          </a:p>
        </p:txBody>
      </p:sp>
      <p:sp>
        <p:nvSpPr>
          <p:cNvPr id="1127428" name="Rectangle 4"/>
          <p:cNvSpPr>
            <a:spLocks noChangeArrowheads="1"/>
          </p:cNvSpPr>
          <p:nvPr/>
        </p:nvSpPr>
        <p:spPr bwMode="auto">
          <a:xfrm>
            <a:off x="949325" y="2508250"/>
            <a:ext cx="2614613" cy="367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 (B)</a:t>
            </a:r>
          </a:p>
        </p:txBody>
      </p:sp>
      <p:sp>
        <p:nvSpPr>
          <p:cNvPr id="1127429" name="Rectangle 5"/>
          <p:cNvSpPr>
            <a:spLocks noChangeArrowheads="1"/>
          </p:cNvSpPr>
          <p:nvPr/>
        </p:nvSpPr>
        <p:spPr bwMode="auto">
          <a:xfrm>
            <a:off x="4832350" y="2492375"/>
            <a:ext cx="2614613" cy="367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	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write(B)</a:t>
            </a:r>
          </a:p>
        </p:txBody>
      </p:sp>
      <p:sp>
        <p:nvSpPr>
          <p:cNvPr id="1127430" name="Text Box 6"/>
          <p:cNvSpPr txBox="1">
            <a:spLocks noChangeArrowheads="1"/>
          </p:cNvSpPr>
          <p:nvPr/>
        </p:nvSpPr>
        <p:spPr bwMode="auto">
          <a:xfrm>
            <a:off x="1363663" y="6049963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1</a:t>
            </a:r>
          </a:p>
        </p:txBody>
      </p:sp>
      <p:sp>
        <p:nvSpPr>
          <p:cNvPr id="1127431" name="Text Box 7"/>
          <p:cNvSpPr txBox="1">
            <a:spLocks noChangeArrowheads="1"/>
          </p:cNvSpPr>
          <p:nvPr/>
        </p:nvSpPr>
        <p:spPr bwMode="auto">
          <a:xfrm>
            <a:off x="5440363" y="6049963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3</a:t>
            </a:r>
          </a:p>
        </p:txBody>
      </p:sp>
    </p:spTree>
    <p:extLst>
      <p:ext uri="{BB962C8B-B14F-4D97-AF65-F5344CB8AC3E}">
        <p14:creationId xmlns:p14="http://schemas.microsoft.com/office/powerpoint/2010/main" val="309000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Conflicting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64</a:t>
            </a:fld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27088" y="2349500"/>
            <a:ext cx="3024187" cy="31210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3200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read(</a:t>
            </a:r>
            <a:r>
              <a:rPr lang="en-US" sz="2400" dirty="0">
                <a:solidFill>
                  <a:srgbClr val="000090"/>
                </a:solidFill>
                <a:ea typeface="MS Mincho" charset="0"/>
                <a:cs typeface="MS Mincho" charset="0"/>
              </a:rPr>
              <a:t>A</a:t>
            </a:r>
            <a:r>
              <a:rPr lang="en-US" sz="24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A= A+100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he-IL" sz="2400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2400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2400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write(</a:t>
            </a:r>
            <a:r>
              <a:rPr lang="en-US" sz="2400" dirty="0">
                <a:solidFill>
                  <a:srgbClr val="000090"/>
                </a:solidFill>
                <a:ea typeface="MS Mincho" charset="0"/>
                <a:cs typeface="MS Mincho" charset="0"/>
              </a:rPr>
              <a:t>A)</a:t>
            </a:r>
            <a:endParaRPr lang="he-IL" sz="2400" dirty="0">
              <a:solidFill>
                <a:srgbClr val="000090"/>
              </a:solidFill>
              <a:ea typeface="MS Mincho" charset="0"/>
              <a:cs typeface="MS Minch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90600" y="1066800"/>
            <a:ext cx="266382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Arial" charset="0"/>
                <a:ea typeface="MS Mincho" charset="0"/>
                <a:cs typeface="MS Mincho" charset="0"/>
              </a:rPr>
              <a:t>Transaction 1: </a:t>
            </a:r>
            <a:r>
              <a:rPr lang="en-US" sz="2400" dirty="0">
                <a:latin typeface="Arial" charset="0"/>
                <a:ea typeface="MS Mincho" charset="0"/>
                <a:cs typeface="MS Mincho" charset="0"/>
              </a:rPr>
              <a:t>Add $100 to account A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356100" y="2333626"/>
            <a:ext cx="3024188" cy="3136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b="1" u="sng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3200" dirty="0">
              <a:solidFill>
                <a:schemeClr val="accent2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2400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read(</a:t>
            </a:r>
            <a:r>
              <a:rPr lang="en-US" sz="2400" dirty="0">
                <a:solidFill>
                  <a:srgbClr val="000090"/>
                </a:solidFill>
                <a:ea typeface="MS Mincho" charset="0"/>
                <a:cs typeface="MS Mincho" charset="0"/>
              </a:rPr>
              <a:t>A</a:t>
            </a:r>
            <a:r>
              <a:rPr lang="en-US" sz="24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A= A+200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2400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2400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write(</a:t>
            </a:r>
            <a:r>
              <a:rPr lang="en-US" sz="2400" dirty="0">
                <a:solidFill>
                  <a:srgbClr val="000090"/>
                </a:solidFill>
                <a:ea typeface="MS Mincho" charset="0"/>
                <a:cs typeface="MS Mincho" charset="0"/>
              </a:rPr>
              <a:t>A)</a:t>
            </a:r>
            <a:endParaRPr lang="he-IL" sz="2400" dirty="0">
              <a:solidFill>
                <a:srgbClr val="000090"/>
              </a:solidFill>
              <a:ea typeface="MS Mincho" charset="0"/>
              <a:cs typeface="MS Mincho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667625" y="2708275"/>
            <a:ext cx="1296988" cy="3529013"/>
          </a:xfrm>
          <a:prstGeom prst="downArrow">
            <a:avLst>
              <a:gd name="adj1" fmla="val 50000"/>
              <a:gd name="adj2" fmla="val 68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MS Mincho" charset="0"/>
              <a:cs typeface="MS Mincho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 rot="5400000">
            <a:off x="7323138" y="3702050"/>
            <a:ext cx="1989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>
                <a:ea typeface="MS Mincho" charset="0"/>
                <a:cs typeface="MS Mincho" charset="0"/>
              </a:rPr>
              <a:t>Time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572000" y="1066800"/>
            <a:ext cx="266382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Arial" charset="0"/>
                <a:ea typeface="MS Mincho" charset="0"/>
                <a:cs typeface="MS Mincho" charset="0"/>
              </a:rPr>
              <a:t>Transaction 2: </a:t>
            </a:r>
            <a:r>
              <a:rPr lang="en-US" sz="2400" dirty="0">
                <a:latin typeface="Arial" charset="0"/>
                <a:ea typeface="MS Mincho" charset="0"/>
                <a:cs typeface="MS Mincho" charset="0"/>
              </a:rPr>
              <a:t>Add $200 to account A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95350" y="5591179"/>
            <a:ext cx="6389688" cy="91307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>
            <a:lvl1pPr marL="546100" indent="-546100" eaLnBrk="0" hangingPunct="0"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</a:tabLs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18000"/>
              </a:spcBef>
              <a:buSzPct val="100000"/>
            </a:pPr>
            <a:r>
              <a:rPr lang="en-GB" b="1" dirty="0">
                <a:latin typeface="Arial" charset="0"/>
                <a:ea typeface="MS Mincho" charset="0"/>
                <a:cs typeface="MS Mincho" charset="0"/>
              </a:rPr>
              <a:t>l</a:t>
            </a:r>
            <a:r>
              <a:rPr lang="en-GB" b="1" dirty="0" smtClean="0">
                <a:latin typeface="Arial" charset="0"/>
                <a:ea typeface="MS Mincho" charset="0"/>
                <a:cs typeface="MS Mincho" charset="0"/>
              </a:rPr>
              <a:t>ost update =&gt; the order of write(A) and read(A) matters</a:t>
            </a:r>
            <a:endParaRPr lang="en-GB" b="1" dirty="0">
              <a:latin typeface="Arial" charset="0"/>
              <a:ea typeface="MS Mincho" charset="0"/>
              <a:cs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9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DF8C9-5F52-F746-9B01-3F035855690B}" type="slidenum">
              <a:rPr lang="en-US"/>
              <a:pPr/>
              <a:t>65</a:t>
            </a:fld>
            <a:endParaRPr lang="en-US"/>
          </a:p>
          <a:p>
            <a:endParaRPr lang="en-US"/>
          </a:p>
        </p:txBody>
      </p:sp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Serialization graph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990600"/>
            <a:ext cx="8816975" cy="4953000"/>
          </a:xfrm>
        </p:spPr>
        <p:txBody>
          <a:bodyPr/>
          <a:lstStyle/>
          <a:p>
            <a:r>
              <a:rPr lang="en-US" sz="2200" dirty="0" smtClean="0">
                <a:latin typeface="Times New Roman"/>
                <a:cs typeface="Times New Roman"/>
              </a:rPr>
              <a:t>Define dependencies between transactions using conflicting operations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cs typeface="Times New Roman"/>
              </a:rPr>
              <a:t>Serialization (precedence) </a:t>
            </a:r>
            <a:r>
              <a:rPr lang="en-US" sz="2200" dirty="0" smtClean="0">
                <a:latin typeface="Times New Roman"/>
                <a:cs typeface="Times New Roman"/>
              </a:rPr>
              <a:t>graph</a:t>
            </a:r>
            <a:r>
              <a:rPr lang="en-US" sz="2200" dirty="0">
                <a:latin typeface="Times New Roman"/>
                <a:cs typeface="Times New Roman"/>
              </a:rPr>
              <a:t>: Ti --&gt; </a:t>
            </a:r>
            <a:r>
              <a:rPr lang="en-US" sz="2200" dirty="0" err="1">
                <a:latin typeface="Times New Roman"/>
                <a:cs typeface="Times New Roman"/>
              </a:rPr>
              <a:t>Tj</a:t>
            </a:r>
            <a:r>
              <a:rPr lang="en-US" sz="2200" dirty="0">
                <a:latin typeface="Times New Roman"/>
                <a:cs typeface="Times New Roman"/>
              </a:rPr>
              <a:t> for a dependency from Ti to </a:t>
            </a:r>
            <a:r>
              <a:rPr lang="en-US" sz="2200" dirty="0" err="1">
                <a:latin typeface="Times New Roman"/>
                <a:cs typeface="Times New Roman"/>
              </a:rPr>
              <a:t>Tj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 err="1">
                <a:latin typeface="Times New Roman"/>
                <a:cs typeface="Times New Roman"/>
              </a:rPr>
              <a:t>Serializable</a:t>
            </a:r>
            <a:r>
              <a:rPr lang="en-US" sz="2200" dirty="0">
                <a:latin typeface="Times New Roman"/>
                <a:cs typeface="Times New Roman"/>
              </a:rPr>
              <a:t> if serialization </a:t>
            </a:r>
            <a:r>
              <a:rPr lang="en-US" sz="2200" dirty="0" smtClean="0">
                <a:latin typeface="Times New Roman"/>
                <a:cs typeface="Times New Roman"/>
              </a:rPr>
              <a:t>graph does not have any cycle</a:t>
            </a: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1128452" name="Rectangle 4"/>
          <p:cNvSpPr>
            <a:spLocks noChangeArrowheads="1"/>
          </p:cNvSpPr>
          <p:nvPr/>
        </p:nvSpPr>
        <p:spPr bwMode="auto">
          <a:xfrm>
            <a:off x="949325" y="2439988"/>
            <a:ext cx="2632075" cy="3579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 (B)</a:t>
            </a:r>
          </a:p>
        </p:txBody>
      </p:sp>
      <p:sp>
        <p:nvSpPr>
          <p:cNvPr id="1128453" name="Text Box 5"/>
          <p:cNvSpPr txBox="1">
            <a:spLocks noChangeArrowheads="1"/>
          </p:cNvSpPr>
          <p:nvPr/>
        </p:nvSpPr>
        <p:spPr bwMode="auto">
          <a:xfrm>
            <a:off x="1363663" y="6092825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1</a:t>
            </a:r>
          </a:p>
        </p:txBody>
      </p:sp>
      <p:sp>
        <p:nvSpPr>
          <p:cNvPr id="1128454" name="Line 6"/>
          <p:cNvSpPr>
            <a:spLocks noChangeShapeType="1"/>
          </p:cNvSpPr>
          <p:nvPr/>
        </p:nvSpPr>
        <p:spPr bwMode="auto">
          <a:xfrm>
            <a:off x="1828800" y="3352800"/>
            <a:ext cx="407988" cy="1555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5" name="Line 7"/>
          <p:cNvSpPr>
            <a:spLocks noChangeShapeType="1"/>
          </p:cNvSpPr>
          <p:nvPr/>
        </p:nvSpPr>
        <p:spPr bwMode="auto">
          <a:xfrm>
            <a:off x="1981200" y="4724400"/>
            <a:ext cx="303213" cy="2079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6" name="Freeform 8"/>
          <p:cNvSpPr>
            <a:spLocks/>
          </p:cNvSpPr>
          <p:nvPr/>
        </p:nvSpPr>
        <p:spPr bwMode="auto">
          <a:xfrm>
            <a:off x="1828800" y="3962400"/>
            <a:ext cx="609600" cy="1295400"/>
          </a:xfrm>
          <a:custGeom>
            <a:avLst/>
            <a:gdLst>
              <a:gd name="T0" fmla="*/ 0 w 363"/>
              <a:gd name="T1" fmla="*/ 149 h 941"/>
              <a:gd name="T2" fmla="*/ 305 w 363"/>
              <a:gd name="T3" fmla="*/ 132 h 941"/>
              <a:gd name="T4" fmla="*/ 348 w 363"/>
              <a:gd name="T5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941">
                <a:moveTo>
                  <a:pt x="0" y="149"/>
                </a:moveTo>
                <a:cubicBezTo>
                  <a:pt x="123" y="74"/>
                  <a:pt x="247" y="0"/>
                  <a:pt x="305" y="132"/>
                </a:cubicBezTo>
                <a:cubicBezTo>
                  <a:pt x="363" y="264"/>
                  <a:pt x="355" y="602"/>
                  <a:pt x="348" y="94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7" name="Line 9"/>
          <p:cNvSpPr>
            <a:spLocks noChangeShapeType="1"/>
          </p:cNvSpPr>
          <p:nvPr/>
        </p:nvSpPr>
        <p:spPr bwMode="auto">
          <a:xfrm>
            <a:off x="1676400" y="3429000"/>
            <a:ext cx="606425" cy="581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8" name="Line 10"/>
          <p:cNvSpPr>
            <a:spLocks noChangeShapeType="1"/>
          </p:cNvSpPr>
          <p:nvPr/>
        </p:nvSpPr>
        <p:spPr bwMode="auto">
          <a:xfrm>
            <a:off x="1752600" y="4800600"/>
            <a:ext cx="484188" cy="5937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9" name="Freeform 11"/>
          <p:cNvSpPr>
            <a:spLocks/>
          </p:cNvSpPr>
          <p:nvPr/>
        </p:nvSpPr>
        <p:spPr bwMode="auto">
          <a:xfrm>
            <a:off x="1905000" y="2667000"/>
            <a:ext cx="609600" cy="1219200"/>
          </a:xfrm>
          <a:custGeom>
            <a:avLst/>
            <a:gdLst>
              <a:gd name="T0" fmla="*/ 0 w 363"/>
              <a:gd name="T1" fmla="*/ 149 h 941"/>
              <a:gd name="T2" fmla="*/ 305 w 363"/>
              <a:gd name="T3" fmla="*/ 132 h 941"/>
              <a:gd name="T4" fmla="*/ 348 w 363"/>
              <a:gd name="T5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941">
                <a:moveTo>
                  <a:pt x="0" y="149"/>
                </a:moveTo>
                <a:cubicBezTo>
                  <a:pt x="123" y="74"/>
                  <a:pt x="247" y="0"/>
                  <a:pt x="305" y="132"/>
                </a:cubicBezTo>
                <a:cubicBezTo>
                  <a:pt x="363" y="264"/>
                  <a:pt x="355" y="602"/>
                  <a:pt x="348" y="94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0" name="Text Box 12"/>
          <p:cNvSpPr txBox="1">
            <a:spLocks noChangeArrowheads="1"/>
          </p:cNvSpPr>
          <p:nvPr/>
        </p:nvSpPr>
        <p:spPr bwMode="auto">
          <a:xfrm>
            <a:off x="3811588" y="2770188"/>
            <a:ext cx="538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T1</a:t>
            </a:r>
          </a:p>
        </p:txBody>
      </p:sp>
      <p:sp>
        <p:nvSpPr>
          <p:cNvPr id="1128461" name="Text Box 13"/>
          <p:cNvSpPr txBox="1">
            <a:spLocks noChangeArrowheads="1"/>
          </p:cNvSpPr>
          <p:nvPr/>
        </p:nvSpPr>
        <p:spPr bwMode="auto">
          <a:xfrm>
            <a:off x="3816350" y="4965700"/>
            <a:ext cx="5381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T2</a:t>
            </a:r>
          </a:p>
        </p:txBody>
      </p:sp>
      <p:cxnSp>
        <p:nvCxnSpPr>
          <p:cNvPr id="1128462" name="AutoShape 14"/>
          <p:cNvCxnSpPr>
            <a:cxnSpLocks noChangeShapeType="1"/>
            <a:stCxn id="1128460" idx="2"/>
            <a:endCxn id="1128461" idx="0"/>
          </p:cNvCxnSpPr>
          <p:nvPr/>
        </p:nvCxnSpPr>
        <p:spPr bwMode="auto">
          <a:xfrm>
            <a:off x="4081463" y="3236913"/>
            <a:ext cx="4762" cy="172878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28463" name="Rectangle 15"/>
          <p:cNvSpPr>
            <a:spLocks noChangeArrowheads="1"/>
          </p:cNvSpPr>
          <p:nvPr/>
        </p:nvSpPr>
        <p:spPr bwMode="auto">
          <a:xfrm>
            <a:off x="4810125" y="2438400"/>
            <a:ext cx="2614613" cy="367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 (B)</a:t>
            </a:r>
          </a:p>
        </p:txBody>
      </p:sp>
      <p:sp>
        <p:nvSpPr>
          <p:cNvPr id="1128464" name="Text Box 16"/>
          <p:cNvSpPr txBox="1">
            <a:spLocks noChangeArrowheads="1"/>
          </p:cNvSpPr>
          <p:nvPr/>
        </p:nvSpPr>
        <p:spPr bwMode="auto">
          <a:xfrm>
            <a:off x="5259388" y="6119813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2</a:t>
            </a:r>
          </a:p>
        </p:txBody>
      </p:sp>
      <p:sp>
        <p:nvSpPr>
          <p:cNvPr id="1128465" name="Line 17"/>
          <p:cNvSpPr>
            <a:spLocks noChangeShapeType="1"/>
          </p:cNvSpPr>
          <p:nvPr/>
        </p:nvSpPr>
        <p:spPr bwMode="auto">
          <a:xfrm>
            <a:off x="5799138" y="3343275"/>
            <a:ext cx="331787" cy="2349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6" name="Line 18"/>
          <p:cNvSpPr>
            <a:spLocks noChangeShapeType="1"/>
          </p:cNvSpPr>
          <p:nvPr/>
        </p:nvSpPr>
        <p:spPr bwMode="auto">
          <a:xfrm flipH="1">
            <a:off x="5811838" y="4970463"/>
            <a:ext cx="290512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7" name="Text Box 19"/>
          <p:cNvSpPr txBox="1">
            <a:spLocks noChangeArrowheads="1"/>
          </p:cNvSpPr>
          <p:nvPr/>
        </p:nvSpPr>
        <p:spPr bwMode="auto">
          <a:xfrm>
            <a:off x="7773988" y="2784475"/>
            <a:ext cx="538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T1</a:t>
            </a:r>
          </a:p>
        </p:txBody>
      </p:sp>
      <p:sp>
        <p:nvSpPr>
          <p:cNvPr id="1128468" name="Text Box 20"/>
          <p:cNvSpPr txBox="1">
            <a:spLocks noChangeArrowheads="1"/>
          </p:cNvSpPr>
          <p:nvPr/>
        </p:nvSpPr>
        <p:spPr bwMode="auto">
          <a:xfrm>
            <a:off x="7778750" y="4979988"/>
            <a:ext cx="5381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T2</a:t>
            </a:r>
          </a:p>
        </p:txBody>
      </p:sp>
      <p:sp>
        <p:nvSpPr>
          <p:cNvPr id="1128469" name="Line 21"/>
          <p:cNvSpPr>
            <a:spLocks noChangeShapeType="1"/>
          </p:cNvSpPr>
          <p:nvPr/>
        </p:nvSpPr>
        <p:spPr bwMode="auto">
          <a:xfrm flipV="1">
            <a:off x="8186738" y="3246438"/>
            <a:ext cx="0" cy="1738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0" name="Line 22"/>
          <p:cNvSpPr>
            <a:spLocks noChangeShapeType="1"/>
          </p:cNvSpPr>
          <p:nvPr/>
        </p:nvSpPr>
        <p:spPr bwMode="auto">
          <a:xfrm>
            <a:off x="7940675" y="3262313"/>
            <a:ext cx="0" cy="1738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174"/>
            <a:ext cx="8229600" cy="6736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 Phase Locking (2PL)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1333"/>
            <a:ext cx="8229600" cy="57065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Each transaction has two phases: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Getting locks (growing)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cquire lock of the required mode (S or X)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 only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 data items during this phase.</a:t>
            </a:r>
          </a:p>
          <a:p>
            <a:pPr lvl="3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may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also upgrade the locks (from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S-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 to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X-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lock).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read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/ write the locked data items. 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 release-lock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this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phase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Releasing locks (shrinking)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can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only release locks on the data items.</a:t>
            </a:r>
          </a:p>
          <a:p>
            <a:pPr lvl="3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may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also downgrade the locks (from X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 to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S-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lock).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phase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starts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with the first release-lock.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locking after the first release-lock.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500" b="1" dirty="0" smtClean="0">
                <a:latin typeface="Times New Roman" charset="0"/>
                <a:ea typeface="ＭＳ Ｐゴシック" charset="0"/>
                <a:cs typeface="ＭＳ Ｐゴシック" charset="0"/>
              </a:rPr>
              <a:t>Rule: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 Transactions do not get 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any new lock after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giving 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up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one.</a:t>
            </a:r>
            <a:endParaRPr lang="en-US" sz="25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40" y="37575"/>
            <a:ext cx="3268133" cy="6228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2PL</a:t>
            </a:r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Schedule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3195" y="1048175"/>
            <a:ext cx="2881307" cy="557275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b="1" u="sng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err="1" smtClean="0">
                <a:solidFill>
                  <a:srgbClr val="000090"/>
                </a:solidFill>
                <a:ea typeface="MS Mincho" charset="0"/>
                <a:cs typeface="MS Mincho" charset="0"/>
              </a:rPr>
              <a:t>X.lock</a:t>
            </a:r>
            <a:r>
              <a:rPr lang="en-US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(B)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write(B)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he-IL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S-lock(A)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read(</a:t>
            </a:r>
            <a:r>
              <a:rPr lang="en-US" dirty="0">
                <a:solidFill>
                  <a:srgbClr val="000090"/>
                </a:solidFill>
                <a:ea typeface="MS Mincho" charset="0"/>
                <a:cs typeface="MS Mincho" charset="0"/>
              </a:rPr>
              <a:t>A</a:t>
            </a:r>
            <a:r>
              <a:rPr lang="en-US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600" dirty="0" err="1" smtClean="0">
                <a:solidFill>
                  <a:srgbClr val="000090"/>
                </a:solidFill>
                <a:ea typeface="MS Mincho" charset="0"/>
                <a:cs typeface="MS Mincho" charset="0"/>
              </a:rPr>
              <a:t>X.release</a:t>
            </a:r>
            <a:r>
              <a:rPr lang="en-US" sz="26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-lock(A)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write(B)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600" dirty="0" err="1" smtClean="0">
                <a:solidFill>
                  <a:srgbClr val="000090"/>
                </a:solidFill>
                <a:ea typeface="MS Mincho" charset="0"/>
                <a:cs typeface="MS Mincho" charset="0"/>
              </a:rPr>
              <a:t>X.release</a:t>
            </a:r>
            <a:r>
              <a:rPr lang="en-US" sz="26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-lock(</a:t>
            </a:r>
            <a:r>
              <a:rPr lang="en-US" sz="2600" dirty="0">
                <a:solidFill>
                  <a:srgbClr val="000090"/>
                </a:solidFill>
                <a:ea typeface="MS Mincho" charset="0"/>
                <a:cs typeface="MS Mincho" charset="0"/>
              </a:rPr>
              <a:t>B</a:t>
            </a:r>
            <a:r>
              <a:rPr lang="en-US" sz="26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)</a:t>
            </a:r>
            <a:endParaRPr lang="en-US" sz="2600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dirty="0" smtClean="0">
              <a:solidFill>
                <a:srgbClr val="000090"/>
              </a:solidFill>
              <a:ea typeface="MS Mincho" charset="0"/>
              <a:cs typeface="MS Mincho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04534" y="524954"/>
            <a:ext cx="172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Arial" charset="0"/>
                <a:ea typeface="MS Mincho" charset="0"/>
                <a:cs typeface="MS Mincho" charset="0"/>
              </a:rPr>
              <a:t>Xact</a:t>
            </a:r>
            <a:r>
              <a:rPr lang="en-US" b="1" dirty="0" smtClean="0">
                <a:latin typeface="Arial" charset="0"/>
                <a:ea typeface="MS Mincho" charset="0"/>
                <a:cs typeface="MS Mincho" charset="0"/>
              </a:rPr>
              <a:t>: T1</a:t>
            </a:r>
            <a:endParaRPr lang="en-US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54502" y="1049222"/>
            <a:ext cx="2820998" cy="557171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b="1" u="sng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3200" dirty="0">
              <a:solidFill>
                <a:schemeClr val="accent2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3200" dirty="0" smtClean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err="1" smtClean="0">
                <a:ea typeface="MS Mincho" charset="0"/>
                <a:cs typeface="MS Mincho" charset="0"/>
              </a:rPr>
              <a:t>S.lock</a:t>
            </a:r>
            <a:r>
              <a:rPr lang="en-US" dirty="0" smtClean="0">
                <a:ea typeface="MS Mincho" charset="0"/>
                <a:cs typeface="MS Mincho" charset="0"/>
              </a:rPr>
              <a:t>(A)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ea typeface="MS Mincho" charset="0"/>
                <a:cs typeface="MS Mincho" charset="0"/>
              </a:rPr>
              <a:t>read(</a:t>
            </a:r>
            <a:r>
              <a:rPr lang="en-US" dirty="0">
                <a:ea typeface="MS Mincho" charset="0"/>
                <a:cs typeface="MS Mincho" charset="0"/>
              </a:rPr>
              <a:t>A)</a:t>
            </a:r>
            <a:endParaRPr lang="he-IL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err="1" smtClean="0">
                <a:ea typeface="MS Mincho" charset="0"/>
                <a:cs typeface="MS Mincho" charset="0"/>
              </a:rPr>
              <a:t>X.lock</a:t>
            </a:r>
            <a:r>
              <a:rPr lang="en-US" dirty="0" smtClean="0">
                <a:ea typeface="MS Mincho" charset="0"/>
                <a:cs typeface="MS Mincho" charset="0"/>
              </a:rPr>
              <a:t>(A)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ea typeface="MS Mincho" charset="0"/>
                <a:cs typeface="MS Mincho" charset="0"/>
              </a:rPr>
              <a:t>write(</a:t>
            </a:r>
            <a:r>
              <a:rPr lang="en-US" dirty="0">
                <a:ea typeface="MS Mincho" charset="0"/>
                <a:cs typeface="MS Mincho" charset="0"/>
              </a:rPr>
              <a:t>A</a:t>
            </a:r>
            <a:r>
              <a:rPr lang="en-US" dirty="0" smtClean="0">
                <a:ea typeface="MS Mincho" charset="0"/>
                <a:cs typeface="MS Mincho" charset="0"/>
              </a:rPr>
              <a:t>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 err="1" smtClean="0">
                <a:ea typeface="MS Mincho" charset="0"/>
                <a:cs typeface="MS Mincho" charset="0"/>
              </a:rPr>
              <a:t>X.release</a:t>
            </a:r>
            <a:r>
              <a:rPr lang="en-US" dirty="0" smtClean="0">
                <a:ea typeface="MS Mincho" charset="0"/>
                <a:cs typeface="MS Mincho" charset="0"/>
              </a:rPr>
              <a:t>-lock(A)</a:t>
            </a:r>
            <a:endParaRPr lang="he-IL" dirty="0">
              <a:ea typeface="MS Mincho" charset="0"/>
              <a:cs typeface="MS Mincho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54503" y="541877"/>
            <a:ext cx="1826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Arial" charset="0"/>
                <a:ea typeface="MS Mincho" charset="0"/>
                <a:cs typeface="MS Mincho" charset="0"/>
              </a:rPr>
              <a:t>Xact</a:t>
            </a:r>
            <a:r>
              <a:rPr lang="en-US" b="1" dirty="0" smtClean="0">
                <a:latin typeface="Arial" charset="0"/>
                <a:ea typeface="MS Mincho" charset="0"/>
                <a:cs typeface="MS Mincho" charset="0"/>
              </a:rPr>
              <a:t>: T2</a:t>
            </a:r>
            <a:endParaRPr lang="en-US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419" y="5828969"/>
            <a:ext cx="13631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Arial" charset="0"/>
                <a:ea typeface="MS Mincho" charset="0"/>
                <a:cs typeface="MS Mincho" charset="0"/>
              </a:rPr>
              <a:t>s</a:t>
            </a:r>
            <a:r>
              <a:rPr lang="en-US" sz="2000" b="1" dirty="0" smtClean="0">
                <a:latin typeface="Arial" charset="0"/>
                <a:ea typeface="MS Mincho" charset="0"/>
                <a:cs typeface="MS Mincho" charset="0"/>
              </a:rPr>
              <a:t>hrinking</a:t>
            </a:r>
            <a:endParaRPr lang="en-US" sz="2000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647695" y="5484273"/>
            <a:ext cx="668850" cy="3933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128905" y="3763102"/>
            <a:ext cx="20320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Arial" charset="0"/>
                <a:ea typeface="MS Mincho" charset="0"/>
                <a:cs typeface="MS Mincho" charset="0"/>
              </a:rPr>
              <a:t>u</a:t>
            </a:r>
            <a:r>
              <a:rPr lang="en-US" sz="2000" b="1" dirty="0" smtClean="0">
                <a:latin typeface="Arial" charset="0"/>
                <a:ea typeface="MS Mincho" charset="0"/>
                <a:cs typeface="MS Mincho" charset="0"/>
              </a:rPr>
              <a:t>pgrade</a:t>
            </a:r>
            <a:endParaRPr lang="en-US" sz="2000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 flipV="1">
            <a:off x="6588124" y="3437454"/>
            <a:ext cx="1506003" cy="3933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173"/>
            <a:ext cx="8229600" cy="7921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2PL</a:t>
            </a:r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does not solve every problem!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02267" y="1825363"/>
            <a:ext cx="1913449" cy="408965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b="1" u="sng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write(B)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3200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he-IL" sz="3200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read(</a:t>
            </a:r>
            <a:r>
              <a:rPr lang="en-US" sz="3200" dirty="0">
                <a:solidFill>
                  <a:srgbClr val="000090"/>
                </a:solidFill>
                <a:ea typeface="MS Mincho" charset="0"/>
                <a:cs typeface="MS Mincho" charset="0"/>
              </a:rPr>
              <a:t>A</a:t>
            </a: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write(B)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commit</a:t>
            </a:r>
            <a:endParaRPr lang="he-IL" sz="3200" dirty="0">
              <a:solidFill>
                <a:srgbClr val="000090"/>
              </a:solidFill>
              <a:ea typeface="MS Mincho" charset="0"/>
              <a:cs typeface="MS Mincho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71117" y="1320795"/>
            <a:ext cx="104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Arial" charset="0"/>
                <a:ea typeface="MS Mincho" charset="0"/>
                <a:cs typeface="MS Mincho" charset="0"/>
              </a:rPr>
              <a:t>T1</a:t>
            </a:r>
            <a:endParaRPr lang="en-US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15719" y="1825363"/>
            <a:ext cx="1879604" cy="408965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b="1" u="sng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3200" dirty="0">
              <a:solidFill>
                <a:schemeClr val="accent2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ea typeface="MS Mincho" charset="0"/>
                <a:cs typeface="MS Mincho" charset="0"/>
              </a:rPr>
              <a:t>read(</a:t>
            </a:r>
            <a:r>
              <a:rPr lang="en-US" sz="3200" dirty="0">
                <a:ea typeface="MS Mincho" charset="0"/>
                <a:cs typeface="MS Mincho" charset="0"/>
              </a:rPr>
              <a:t>A)</a:t>
            </a:r>
            <a:endParaRPr lang="he-IL" sz="3200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ea typeface="MS Mincho" charset="0"/>
                <a:cs typeface="MS Mincho" charset="0"/>
              </a:rPr>
              <a:t>write(</a:t>
            </a:r>
            <a:r>
              <a:rPr lang="en-US" sz="3200" dirty="0">
                <a:ea typeface="MS Mincho" charset="0"/>
                <a:cs typeface="MS Mincho" charset="0"/>
              </a:rPr>
              <a:t>A)</a:t>
            </a:r>
            <a:endParaRPr lang="he-IL" sz="3200" dirty="0">
              <a:ea typeface="MS Mincho" charset="0"/>
              <a:cs typeface="MS Mincho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4250" y="1320795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Arial" charset="0"/>
                <a:ea typeface="MS Mincho" charset="0"/>
                <a:cs typeface="MS Mincho" charset="0"/>
              </a:rPr>
              <a:t>T2</a:t>
            </a:r>
            <a:endParaRPr lang="en-US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963322" y="6021060"/>
            <a:ext cx="20320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 dirty="0" smtClean="0">
                <a:latin typeface="Arial" charset="0"/>
                <a:ea typeface="MS Mincho" charset="0"/>
                <a:cs typeface="MS Mincho" charset="0"/>
              </a:rPr>
              <a:t>T2 Aborts</a:t>
            </a:r>
            <a:endParaRPr lang="en-US" sz="2600" dirty="0">
              <a:latin typeface="Arial" charset="0"/>
              <a:ea typeface="MS Mincho" charset="0"/>
              <a:cs typeface="MS Minch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47" y="2018977"/>
            <a:ext cx="2705695" cy="3420533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98513" y="1117599"/>
            <a:ext cx="34882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 dirty="0" smtClean="0">
                <a:latin typeface="Arial" charset="0"/>
                <a:ea typeface="MS Mincho" charset="0"/>
                <a:cs typeface="MS Mincho" charset="0"/>
              </a:rPr>
              <a:t>We should </a:t>
            </a:r>
            <a:r>
              <a:rPr lang="en-US" sz="2600" b="1" dirty="0">
                <a:latin typeface="Arial" charset="0"/>
                <a:ea typeface="MS Mincho" charset="0"/>
                <a:cs typeface="MS Mincho" charset="0"/>
              </a:rPr>
              <a:t>never </a:t>
            </a:r>
            <a:r>
              <a:rPr lang="en-US" sz="2600" b="1" dirty="0" smtClean="0">
                <a:latin typeface="Arial" charset="0"/>
                <a:ea typeface="MS Mincho" charset="0"/>
                <a:cs typeface="MS Mincho" charset="0"/>
              </a:rPr>
              <a:t> have let T1 commit </a:t>
            </a:r>
            <a:endParaRPr lang="en-US" sz="2600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91189" y="5770882"/>
            <a:ext cx="203200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 dirty="0" smtClean="0">
                <a:solidFill>
                  <a:srgbClr val="FF0000"/>
                </a:solidFill>
                <a:latin typeface="Arial" charset="0"/>
                <a:ea typeface="MS Mincho" charset="0"/>
                <a:cs typeface="MS Mincho" charset="0"/>
              </a:rPr>
              <a:t>Cascading rollback</a:t>
            </a:r>
            <a:endParaRPr lang="en-US" sz="2600" dirty="0">
              <a:solidFill>
                <a:srgbClr val="FF0000"/>
              </a:solidFill>
              <a:latin typeface="Arial" charset="0"/>
              <a:ea typeface="MS Mincho" charset="0"/>
              <a:cs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3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1F5A-12A7-D445-B9CE-49E9D07D5CB4}" type="slidenum">
              <a:rPr lang="en-US"/>
              <a:pPr/>
              <a:t>69</a:t>
            </a:fld>
            <a:endParaRPr lang="en-US"/>
          </a:p>
          <a:p>
            <a:endParaRPr lang="en-US"/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Granularity Locking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Database: as hierarchy of lockable units</a:t>
            </a:r>
          </a:p>
          <a:p>
            <a:r>
              <a:rPr lang="en-US" dirty="0">
                <a:latin typeface="Times New Roman"/>
                <a:cs typeface="Times New Roman"/>
              </a:rPr>
              <a:t>Locking: to lock a unit,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first lock all containing units with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intension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endParaRPr lang="en-US" dirty="0">
              <a:latin typeface="Times New Roman"/>
              <a:cs typeface="Times New Roman"/>
            </a:endParaRPr>
          </a:p>
          <a:p>
            <a:pPr lvl="2"/>
            <a:r>
              <a:rPr lang="en-US" dirty="0">
                <a:latin typeface="Times New Roman"/>
                <a:cs typeface="Times New Roman"/>
              </a:rPr>
              <a:t>why?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intension locks: IS, IX, SIX (intension to upgrade)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why not just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?</a:t>
            </a:r>
          </a:p>
          <a:p>
            <a:r>
              <a:rPr lang="en-US" dirty="0">
                <a:latin typeface="Times New Roman"/>
                <a:cs typeface="Times New Roman"/>
              </a:rPr>
              <a:t>Unlocking: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release all relevant locks at once, or leaf to root</a:t>
            </a:r>
          </a:p>
        </p:txBody>
      </p:sp>
    </p:spTree>
    <p:extLst>
      <p:ext uri="{BB962C8B-B14F-4D97-AF65-F5344CB8AC3E}">
        <p14:creationId xmlns:p14="http://schemas.microsoft.com/office/powerpoint/2010/main" val="96165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CD9B06-3A30-BF46-8E49-13A1EB35D27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43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Computing PageRank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1602"/>
            <a:ext cx="8229600" cy="49245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Importance-propagation equation: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Computation: by relaxation</a:t>
            </a:r>
          </a:p>
        </p:txBody>
      </p:sp>
      <p:sp>
        <p:nvSpPr>
          <p:cNvPr id="1031172" name="Text Box 4"/>
          <p:cNvSpPr txBox="1">
            <a:spLocks noChangeArrowheads="1"/>
          </p:cNvSpPr>
          <p:nvPr/>
        </p:nvSpPr>
        <p:spPr bwMode="auto">
          <a:xfrm>
            <a:off x="1065757" y="1987228"/>
            <a:ext cx="391795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1/2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1/2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b="1" dirty="0" smtClean="0">
                <a:latin typeface="Tahoma" charset="0"/>
                <a:cs typeface="+mn-cs"/>
              </a:rPr>
              <a:t>r</a:t>
            </a:r>
            <a:r>
              <a:rPr lang="en-US" sz="2400" i="1" dirty="0" smtClean="0">
                <a:cs typeface="+mn-cs"/>
              </a:rPr>
              <a:t>= </a:t>
            </a:r>
            <a:r>
              <a:rPr lang="en-US" sz="2400" i="1" dirty="0">
                <a:cs typeface="+mn-cs"/>
              </a:rPr>
              <a:t>	0	</a:t>
            </a:r>
            <a:r>
              <a:rPr lang="en-US" sz="2400" i="1" dirty="0" smtClean="0">
                <a:cs typeface="+mn-cs"/>
              </a:rPr>
              <a:t>	0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/2    </a:t>
            </a:r>
            <a:r>
              <a:rPr lang="en-US" sz="2400" b="1" dirty="0">
                <a:latin typeface="Tahoma" charset="0"/>
                <a:cs typeface="+mn-cs"/>
              </a:rPr>
              <a:t>r</a:t>
            </a:r>
            <a:endParaRPr lang="en-US" sz="2400" i="1" dirty="0">
              <a:cs typeface="+mn-cs"/>
            </a:endParaRP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1/2	</a:t>
            </a:r>
            <a:r>
              <a:rPr lang="en-US" sz="2400" i="1" dirty="0">
                <a:cs typeface="+mn-cs"/>
              </a:rPr>
              <a:t>	1	</a:t>
            </a:r>
            <a:r>
              <a:rPr lang="en-US" sz="2400" i="1" dirty="0" smtClean="0">
                <a:cs typeface="+mn-cs"/>
              </a:rPr>
              <a:t>	0</a:t>
            </a:r>
            <a:endParaRPr lang="en-US" sz="2400" i="1" dirty="0">
              <a:cs typeface="+mn-cs"/>
            </a:endParaRPr>
          </a:p>
        </p:txBody>
      </p:sp>
      <p:sp>
        <p:nvSpPr>
          <p:cNvPr id="1031173" name="AutoShape 5"/>
          <p:cNvSpPr>
            <a:spLocks/>
          </p:cNvSpPr>
          <p:nvPr/>
        </p:nvSpPr>
        <p:spPr bwMode="auto">
          <a:xfrm>
            <a:off x="1477963" y="187801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174" name="AutoShape 6"/>
          <p:cNvSpPr>
            <a:spLocks/>
          </p:cNvSpPr>
          <p:nvPr/>
        </p:nvSpPr>
        <p:spPr bwMode="auto">
          <a:xfrm flipH="1">
            <a:off x="3768725" y="187801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175" name="Text Box 7"/>
          <p:cNvSpPr txBox="1">
            <a:spLocks noChangeArrowheads="1"/>
          </p:cNvSpPr>
          <p:nvPr/>
        </p:nvSpPr>
        <p:spPr bwMode="auto">
          <a:xfrm>
            <a:off x="4364038" y="1692275"/>
            <a:ext cx="42179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 linked-from (A</a:t>
            </a:r>
            <a:r>
              <a:rPr kumimoji="1" lang="en-US" sz="1800" baseline="30000" dirty="0">
                <a:solidFill>
                  <a:srgbClr val="000090"/>
                </a:solidFill>
                <a:latin typeface="Tahoma" charset="0"/>
                <a:cs typeface="+mn-cs"/>
              </a:rPr>
              <a:t>t</a:t>
            </a: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) or links-to matrix (A)?</a:t>
            </a:r>
          </a:p>
          <a:p>
            <a:pPr>
              <a:buFontTx/>
              <a:buChar char="•"/>
              <a:defRPr/>
            </a:pP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 column-normalized:</a:t>
            </a:r>
          </a:p>
          <a:p>
            <a:pPr lvl="1">
              <a:buFontTx/>
              <a:buChar char="•"/>
              <a:defRPr/>
            </a:pP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 column x is all that x points to</a:t>
            </a:r>
          </a:p>
          <a:p>
            <a:pPr lvl="1">
              <a:buFontTx/>
              <a:buChar char="•"/>
              <a:defRPr/>
            </a:pP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 sum of column = </a:t>
            </a:r>
            <a:r>
              <a:rPr kumimoji="1" lang="en-US" sz="1800" dirty="0" smtClean="0">
                <a:solidFill>
                  <a:srgbClr val="000090"/>
                </a:solidFill>
                <a:latin typeface="Tahoma" charset="0"/>
                <a:cs typeface="+mn-cs"/>
              </a:rPr>
              <a:t>1</a:t>
            </a:r>
            <a:endParaRPr kumimoji="1" lang="en-US" sz="1800" dirty="0">
              <a:solidFill>
                <a:srgbClr val="000090"/>
              </a:solidFill>
              <a:latin typeface="Tahoma" charset="0"/>
              <a:cs typeface="+mn-cs"/>
            </a:endParaRPr>
          </a:p>
        </p:txBody>
      </p:sp>
      <p:sp>
        <p:nvSpPr>
          <p:cNvPr id="1031176" name="Line 8"/>
          <p:cNvSpPr>
            <a:spLocks noChangeShapeType="1"/>
          </p:cNvSpPr>
          <p:nvPr/>
        </p:nvSpPr>
        <p:spPr bwMode="auto">
          <a:xfrm flipH="1">
            <a:off x="3912878" y="1978658"/>
            <a:ext cx="519112" cy="263525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177" name="Oval 9"/>
          <p:cNvSpPr>
            <a:spLocks noChangeArrowheads="1"/>
          </p:cNvSpPr>
          <p:nvPr/>
        </p:nvSpPr>
        <p:spPr bwMode="auto">
          <a:xfrm>
            <a:off x="5373688" y="4195763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31178" name="Oval 10"/>
          <p:cNvSpPr>
            <a:spLocks noChangeArrowheads="1"/>
          </p:cNvSpPr>
          <p:nvPr/>
        </p:nvSpPr>
        <p:spPr bwMode="auto">
          <a:xfrm>
            <a:off x="8212138" y="4195763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31179" name="Oval 11"/>
          <p:cNvSpPr>
            <a:spLocks noChangeArrowheads="1"/>
          </p:cNvSpPr>
          <p:nvPr/>
        </p:nvSpPr>
        <p:spPr bwMode="auto">
          <a:xfrm>
            <a:off x="6689725" y="5716588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31180" name="AutoShape 12"/>
          <p:cNvCxnSpPr>
            <a:cxnSpLocks noChangeShapeType="1"/>
            <a:stCxn id="1031177" idx="6"/>
            <a:endCxn id="1031177" idx="2"/>
          </p:cNvCxnSpPr>
          <p:nvPr/>
        </p:nvCxnSpPr>
        <p:spPr bwMode="auto">
          <a:xfrm flipH="1">
            <a:off x="5373688" y="4530725"/>
            <a:ext cx="688975" cy="1588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1181" name="AutoShape 13"/>
          <p:cNvCxnSpPr>
            <a:cxnSpLocks noChangeShapeType="1"/>
            <a:stCxn id="1031177" idx="4"/>
            <a:endCxn id="1031179" idx="1"/>
          </p:cNvCxnSpPr>
          <p:nvPr/>
        </p:nvCxnSpPr>
        <p:spPr bwMode="auto">
          <a:xfrm>
            <a:off x="5718175" y="4865688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1182" name="AutoShape 14"/>
          <p:cNvCxnSpPr>
            <a:cxnSpLocks noChangeShapeType="1"/>
            <a:stCxn id="1031179" idx="2"/>
            <a:endCxn id="1031177" idx="3"/>
          </p:cNvCxnSpPr>
          <p:nvPr/>
        </p:nvCxnSpPr>
        <p:spPr bwMode="auto">
          <a:xfrm rot="10800000">
            <a:off x="5475288" y="4767263"/>
            <a:ext cx="1214437" cy="1284287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1183" name="AutoShape 15"/>
          <p:cNvCxnSpPr>
            <a:cxnSpLocks noChangeShapeType="1"/>
            <a:stCxn id="1031178" idx="3"/>
            <a:endCxn id="1031179" idx="7"/>
          </p:cNvCxnSpPr>
          <p:nvPr/>
        </p:nvCxnSpPr>
        <p:spPr bwMode="auto">
          <a:xfrm flipH="1">
            <a:off x="7277100" y="4767263"/>
            <a:ext cx="1036638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1184" name="AutoShape 16"/>
          <p:cNvCxnSpPr>
            <a:cxnSpLocks noChangeShapeType="1"/>
            <a:stCxn id="1031179" idx="6"/>
            <a:endCxn id="1031178" idx="4"/>
          </p:cNvCxnSpPr>
          <p:nvPr/>
        </p:nvCxnSpPr>
        <p:spPr bwMode="auto">
          <a:xfrm flipV="1">
            <a:off x="7378700" y="4865688"/>
            <a:ext cx="1177925" cy="1185862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31185" name="Text Box 17"/>
          <p:cNvSpPr txBox="1">
            <a:spLocks noChangeArrowheads="1"/>
          </p:cNvSpPr>
          <p:nvPr/>
        </p:nvSpPr>
        <p:spPr bwMode="auto">
          <a:xfrm>
            <a:off x="617538" y="3949700"/>
            <a:ext cx="475615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1"/>
                </a:solidFill>
                <a:latin typeface="Tahoma" charset="0"/>
                <a:cs typeface="+mn-cs"/>
              </a:rPr>
              <a:t>r:</a:t>
            </a:r>
          </a:p>
          <a:p>
            <a:pPr>
              <a:defRPr/>
            </a:pPr>
            <a:r>
              <a:rPr lang="en-US" sz="2400" u="sng" dirty="0" smtClean="0">
                <a:solidFill>
                  <a:schemeClr val="accent1"/>
                </a:solidFill>
                <a:latin typeface="Tahoma" charset="0"/>
                <a:cs typeface="+mn-cs"/>
              </a:rPr>
              <a:t>1	</a:t>
            </a:r>
            <a:r>
              <a:rPr lang="en-US" sz="2400" u="sng" dirty="0">
                <a:solidFill>
                  <a:schemeClr val="accent1"/>
                </a:solidFill>
                <a:latin typeface="Tahoma" charset="0"/>
                <a:cs typeface="+mn-cs"/>
              </a:rPr>
              <a:t>	2	</a:t>
            </a:r>
            <a:r>
              <a:rPr lang="en-US" sz="2400" u="sng" dirty="0" smtClean="0">
                <a:solidFill>
                  <a:schemeClr val="accent1"/>
                </a:solidFill>
                <a:latin typeface="Tahoma" charset="0"/>
                <a:cs typeface="+mn-cs"/>
              </a:rPr>
              <a:t>	3</a:t>
            </a:r>
            <a:r>
              <a:rPr lang="en-US" sz="2400" u="sng" dirty="0">
                <a:solidFill>
                  <a:schemeClr val="accent1"/>
                </a:solidFill>
                <a:latin typeface="Tahoma" charset="0"/>
                <a:cs typeface="+mn-cs"/>
              </a:rPr>
              <a:t>	      </a:t>
            </a:r>
            <a:r>
              <a:rPr lang="en-US" sz="2400" u="sng" dirty="0" err="1">
                <a:solidFill>
                  <a:schemeClr val="accent1"/>
                </a:solidFill>
                <a:latin typeface="Tahoma" charset="0"/>
                <a:cs typeface="+mn-cs"/>
              </a:rPr>
              <a:t>fixpoint</a:t>
            </a:r>
            <a:r>
              <a:rPr lang="en-US" sz="2400" u="sng" dirty="0">
                <a:solidFill>
                  <a:schemeClr val="accent1"/>
                </a:solidFill>
                <a:latin typeface="Tahoma" charset="0"/>
                <a:cs typeface="+mn-cs"/>
              </a:rPr>
              <a:t>	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1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5</a:t>
            </a:r>
            <a:r>
              <a:rPr lang="en-US" sz="2400" i="1" dirty="0">
                <a:cs typeface="+mn-cs"/>
              </a:rPr>
              <a:t>/4	</a:t>
            </a:r>
            <a:r>
              <a:rPr lang="en-US" sz="2400" i="1" dirty="0" smtClean="0">
                <a:cs typeface="+mn-cs"/>
              </a:rPr>
              <a:t>   …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6</a:t>
            </a:r>
            <a:r>
              <a:rPr lang="en-US" sz="2400" i="1" dirty="0">
                <a:cs typeface="+mn-cs"/>
              </a:rPr>
              <a:t>/5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1	</a:t>
            </a:r>
            <a:r>
              <a:rPr lang="en-US" sz="2400" i="1" dirty="0" smtClean="0">
                <a:cs typeface="+mn-cs"/>
              </a:rPr>
              <a:t>	1/2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3/4	   …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3</a:t>
            </a:r>
            <a:r>
              <a:rPr lang="en-US" sz="2400" i="1" dirty="0">
                <a:cs typeface="+mn-cs"/>
              </a:rPr>
              <a:t>/5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1	</a:t>
            </a:r>
            <a:r>
              <a:rPr lang="en-US" sz="2400" i="1" dirty="0" smtClean="0">
                <a:cs typeface="+mn-cs"/>
              </a:rPr>
              <a:t>	3</a:t>
            </a:r>
            <a:r>
              <a:rPr lang="en-US" sz="2400" i="1" dirty="0">
                <a:cs typeface="+mn-cs"/>
              </a:rPr>
              <a:t>/</a:t>
            </a:r>
            <a:r>
              <a:rPr lang="en-US" sz="2400" i="1" dirty="0" smtClean="0">
                <a:cs typeface="+mn-cs"/>
              </a:rPr>
              <a:t>2	</a:t>
            </a:r>
            <a:r>
              <a:rPr lang="en-US" sz="2400" i="1" dirty="0">
                <a:cs typeface="+mn-cs"/>
              </a:rPr>
              <a:t>	1	</a:t>
            </a:r>
            <a:r>
              <a:rPr lang="en-US" sz="2400" i="1" dirty="0" smtClean="0">
                <a:cs typeface="+mn-cs"/>
              </a:rPr>
              <a:t>   …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6</a:t>
            </a:r>
            <a:r>
              <a:rPr lang="en-US" sz="2400" i="1" dirty="0"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3616125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3DB3B-053B-6E45-8390-2696BFF7AD32}" type="slidenum">
              <a:rPr lang="en-US"/>
              <a:pPr/>
              <a:t>70</a:t>
            </a:fld>
            <a:endParaRPr lang="en-US"/>
          </a:p>
          <a:p>
            <a:endParaRPr lang="en-US"/>
          </a:p>
        </p:txBody>
      </p:sp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Lock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Compatibility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Table</a:t>
            </a:r>
          </a:p>
        </p:txBody>
      </p:sp>
      <p:grpSp>
        <p:nvGrpSpPr>
          <p:cNvPr id="1143811" name="Group 3"/>
          <p:cNvGrpSpPr>
            <a:grpSpLocks/>
          </p:cNvGrpSpPr>
          <p:nvPr/>
        </p:nvGrpSpPr>
        <p:grpSpPr bwMode="auto">
          <a:xfrm>
            <a:off x="6553200" y="1552575"/>
            <a:ext cx="2133600" cy="4038600"/>
            <a:chOff x="2208" y="1440"/>
            <a:chExt cx="1344" cy="2544"/>
          </a:xfrm>
        </p:grpSpPr>
        <p:sp>
          <p:nvSpPr>
            <p:cNvPr id="1143812" name="Text Box 4"/>
            <p:cNvSpPr txBox="1"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 X</a:t>
              </a:r>
            </a:p>
          </p:txBody>
        </p:sp>
        <p:sp>
          <p:nvSpPr>
            <p:cNvPr id="1143813" name="Text Box 5"/>
            <p:cNvSpPr txBox="1">
              <a:spLocks noChangeArrowheads="1"/>
            </p:cNvSpPr>
            <p:nvPr/>
          </p:nvSpPr>
          <p:spPr bwMode="auto">
            <a:xfrm>
              <a:off x="2640" y="20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SIX</a:t>
              </a:r>
            </a:p>
          </p:txBody>
        </p:sp>
        <p:sp>
          <p:nvSpPr>
            <p:cNvPr id="1143814" name="Text Box 6"/>
            <p:cNvSpPr txBox="1">
              <a:spLocks noChangeArrowheads="1"/>
            </p:cNvSpPr>
            <p:nvPr/>
          </p:nvSpPr>
          <p:spPr bwMode="auto">
            <a:xfrm>
              <a:off x="3072" y="25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 IX</a:t>
              </a:r>
            </a:p>
          </p:txBody>
        </p:sp>
        <p:sp>
          <p:nvSpPr>
            <p:cNvPr id="1143815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  S</a:t>
              </a:r>
            </a:p>
          </p:txBody>
        </p:sp>
        <p:sp>
          <p:nvSpPr>
            <p:cNvPr id="1143816" name="Text Box 8"/>
            <p:cNvSpPr txBox="1">
              <a:spLocks noChangeArrowheads="1"/>
            </p:cNvSpPr>
            <p:nvPr/>
          </p:nvSpPr>
          <p:spPr bwMode="auto">
            <a:xfrm>
              <a:off x="2640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 IS</a:t>
              </a:r>
            </a:p>
          </p:txBody>
        </p:sp>
        <p:sp>
          <p:nvSpPr>
            <p:cNvPr id="1143817" name="Text Box 9"/>
            <p:cNvSpPr txBox="1">
              <a:spLocks noChangeArrowheads="1"/>
            </p:cNvSpPr>
            <p:nvPr/>
          </p:nvSpPr>
          <p:spPr bwMode="auto">
            <a:xfrm>
              <a:off x="2640" y="369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NL</a:t>
              </a:r>
            </a:p>
          </p:txBody>
        </p:sp>
        <p:cxnSp>
          <p:nvCxnSpPr>
            <p:cNvPr id="1143818" name="AutoShape 10"/>
            <p:cNvCxnSpPr>
              <a:cxnSpLocks noChangeShapeType="1"/>
              <a:stCxn id="1143813" idx="2"/>
              <a:endCxn id="1143815" idx="0"/>
            </p:cNvCxnSpPr>
            <p:nvPr/>
          </p:nvCxnSpPr>
          <p:spPr bwMode="auto">
            <a:xfrm rot="5400000">
              <a:off x="2544" y="2208"/>
              <a:ext cx="240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19" name="AutoShape 11"/>
            <p:cNvCxnSpPr>
              <a:cxnSpLocks noChangeShapeType="1"/>
              <a:stCxn id="1143813" idx="2"/>
              <a:endCxn id="1143814" idx="0"/>
            </p:cNvCxnSpPr>
            <p:nvPr/>
          </p:nvCxnSpPr>
          <p:spPr bwMode="auto">
            <a:xfrm rot="16200000" flipH="1">
              <a:off x="2976" y="2208"/>
              <a:ext cx="240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20" name="AutoShape 12"/>
            <p:cNvCxnSpPr>
              <a:cxnSpLocks noChangeShapeType="1"/>
              <a:stCxn id="1143815" idx="2"/>
              <a:endCxn id="1143816" idx="0"/>
            </p:cNvCxnSpPr>
            <p:nvPr/>
          </p:nvCxnSpPr>
          <p:spPr bwMode="auto">
            <a:xfrm rot="16200000" flipH="1">
              <a:off x="2520" y="2760"/>
              <a:ext cx="288" cy="432"/>
            </a:xfrm>
            <a:prstGeom prst="bentConnector3">
              <a:avLst>
                <a:gd name="adj1" fmla="val 354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21" name="AutoShape 13"/>
            <p:cNvCxnSpPr>
              <a:cxnSpLocks noChangeShapeType="1"/>
              <a:stCxn id="1143814" idx="2"/>
              <a:endCxn id="1143816" idx="0"/>
            </p:cNvCxnSpPr>
            <p:nvPr/>
          </p:nvCxnSpPr>
          <p:spPr bwMode="auto">
            <a:xfrm rot="5400000">
              <a:off x="2952" y="2760"/>
              <a:ext cx="288" cy="432"/>
            </a:xfrm>
            <a:prstGeom prst="bentConnector3">
              <a:avLst>
                <a:gd name="adj1" fmla="val 354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22" name="AutoShape 14"/>
            <p:cNvCxnSpPr>
              <a:cxnSpLocks noChangeShapeType="1"/>
              <a:stCxn id="1143816" idx="2"/>
              <a:endCxn id="1143817" idx="0"/>
            </p:cNvCxnSpPr>
            <p:nvPr/>
          </p:nvCxnSpPr>
          <p:spPr bwMode="auto">
            <a:xfrm rot="5400000">
              <a:off x="2736" y="3552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23" name="AutoShape 15"/>
            <p:cNvCxnSpPr>
              <a:cxnSpLocks noChangeShapeType="1"/>
              <a:stCxn id="1143812" idx="2"/>
              <a:endCxn id="1143813" idx="0"/>
            </p:cNvCxnSpPr>
            <p:nvPr/>
          </p:nvCxnSpPr>
          <p:spPr bwMode="auto">
            <a:xfrm rot="5400000">
              <a:off x="2736" y="1872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143824" name="Object 16"/>
          <p:cNvGraphicFramePr>
            <a:graphicFrameLocks noChangeAspect="1"/>
          </p:cNvGraphicFramePr>
          <p:nvPr/>
        </p:nvGraphicFramePr>
        <p:xfrm>
          <a:off x="285750" y="1447800"/>
          <a:ext cx="6858000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6044120" imgH="3643376" progId="Word.Document.8">
                  <p:embed/>
                </p:oleObj>
              </mc:Choice>
              <mc:Fallback>
                <p:oleObj name="Document" r:id="rId3" imgW="6044120" imgH="3643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447800"/>
                        <a:ext cx="6858000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25" name="Text Box 17"/>
          <p:cNvSpPr txBox="1">
            <a:spLocks noChangeArrowheads="1"/>
          </p:cNvSpPr>
          <p:nvPr/>
        </p:nvSpPr>
        <p:spPr bwMode="auto">
          <a:xfrm>
            <a:off x="6494463" y="5715000"/>
            <a:ext cx="237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privilege ordering</a:t>
            </a:r>
          </a:p>
        </p:txBody>
      </p:sp>
    </p:spTree>
    <p:extLst>
      <p:ext uri="{BB962C8B-B14F-4D97-AF65-F5344CB8AC3E}">
        <p14:creationId xmlns:p14="http://schemas.microsoft.com/office/powerpoint/2010/main" val="257424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716CF-50F1-1140-9113-3B01B0C20FF7}" type="slidenum">
              <a:rPr lang="en-US"/>
              <a:pPr/>
              <a:t>71</a:t>
            </a:fld>
            <a:endParaRPr lang="en-US"/>
          </a:p>
          <a:p>
            <a:endParaRPr lang="en-US"/>
          </a:p>
        </p:txBody>
      </p:sp>
      <p:sp>
        <p:nvSpPr>
          <p:cNvPr id="114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latin typeface="Times New Roman"/>
                <a:cs typeface="Times New Roman"/>
              </a:rPr>
              <a:t>Questions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why SIX is useful?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(SIX, S) = No? (SIX, IS) = Yes? (SIX, IX) = No?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Compatibility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examples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144836" name="Text Box 4"/>
          <p:cNvSpPr txBox="1">
            <a:spLocks noChangeArrowheads="1"/>
          </p:cNvSpPr>
          <p:nvPr/>
        </p:nvSpPr>
        <p:spPr bwMode="auto">
          <a:xfrm>
            <a:off x="3395663" y="1350963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SIX</a:t>
            </a:r>
          </a:p>
        </p:txBody>
      </p:sp>
      <p:sp>
        <p:nvSpPr>
          <p:cNvPr id="1144837" name="Text Box 5"/>
          <p:cNvSpPr txBox="1">
            <a:spLocks noChangeArrowheads="1"/>
          </p:cNvSpPr>
          <p:nvPr/>
        </p:nvSpPr>
        <p:spPr bwMode="auto">
          <a:xfrm>
            <a:off x="1414463" y="255905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SIX</a:t>
            </a:r>
          </a:p>
        </p:txBody>
      </p:sp>
      <p:sp>
        <p:nvSpPr>
          <p:cNvPr id="1144838" name="Text Box 6"/>
          <p:cNvSpPr txBox="1">
            <a:spLocks noChangeArrowheads="1"/>
          </p:cNvSpPr>
          <p:nvPr/>
        </p:nvSpPr>
        <p:spPr bwMode="auto">
          <a:xfrm>
            <a:off x="1106488" y="37861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1144839" name="Text Box 7"/>
          <p:cNvSpPr txBox="1">
            <a:spLocks noChangeArrowheads="1"/>
          </p:cNvSpPr>
          <p:nvPr/>
        </p:nvSpPr>
        <p:spPr bwMode="auto">
          <a:xfrm>
            <a:off x="5054600" y="1338263"/>
            <a:ext cx="227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Times New Roman" charset="0"/>
              </a:rPr>
              <a:t>Grant S? IS? IX?</a:t>
            </a:r>
          </a:p>
        </p:txBody>
      </p:sp>
      <p:sp>
        <p:nvSpPr>
          <p:cNvPr id="1144840" name="Text Box 8"/>
          <p:cNvSpPr txBox="1">
            <a:spLocks noChangeArrowheads="1"/>
          </p:cNvSpPr>
          <p:nvPr/>
        </p:nvSpPr>
        <p:spPr bwMode="auto">
          <a:xfrm>
            <a:off x="4168775" y="19034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latin typeface="Times New Roman" charset="0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>
            <a:off x="4027488" y="1536700"/>
            <a:ext cx="617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DB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>
            <a:off x="2065338" y="2762250"/>
            <a:ext cx="22304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Relation Student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>
            <a:off x="1360488" y="4183063"/>
            <a:ext cx="9032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Tuple</a:t>
            </a:r>
          </a:p>
        </p:txBody>
      </p:sp>
      <p:sp>
        <p:nvSpPr>
          <p:cNvPr id="1144844" name="Text Box 12"/>
          <p:cNvSpPr txBox="1">
            <a:spLocks noChangeArrowheads="1"/>
          </p:cNvSpPr>
          <p:nvPr/>
        </p:nvSpPr>
        <p:spPr bwMode="auto">
          <a:xfrm>
            <a:off x="5207000" y="2762250"/>
            <a:ext cx="26685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Relation Enrollment</a:t>
            </a:r>
          </a:p>
        </p:txBody>
      </p:sp>
      <p:sp>
        <p:nvSpPr>
          <p:cNvPr id="1144845" name="Text Box 13"/>
          <p:cNvSpPr txBox="1">
            <a:spLocks noChangeArrowheads="1"/>
          </p:cNvSpPr>
          <p:nvPr/>
        </p:nvSpPr>
        <p:spPr bwMode="auto">
          <a:xfrm>
            <a:off x="2889250" y="4183063"/>
            <a:ext cx="9032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Tuple</a:t>
            </a:r>
          </a:p>
        </p:txBody>
      </p:sp>
      <p:sp>
        <p:nvSpPr>
          <p:cNvPr id="1144846" name="Text Box 14"/>
          <p:cNvSpPr txBox="1">
            <a:spLocks noChangeArrowheads="1"/>
          </p:cNvSpPr>
          <p:nvPr/>
        </p:nvSpPr>
        <p:spPr bwMode="auto">
          <a:xfrm>
            <a:off x="4983163" y="4183063"/>
            <a:ext cx="9032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Tuple</a:t>
            </a: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>
            <a:off x="6832600" y="4183063"/>
            <a:ext cx="9032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Tuple</a:t>
            </a:r>
          </a:p>
        </p:txBody>
      </p:sp>
      <p:cxnSp>
        <p:nvCxnSpPr>
          <p:cNvPr id="1144848" name="AutoShape 16"/>
          <p:cNvCxnSpPr>
            <a:cxnSpLocks noChangeShapeType="1"/>
            <a:stCxn id="1144841" idx="2"/>
            <a:endCxn id="1144842" idx="0"/>
          </p:cNvCxnSpPr>
          <p:nvPr/>
        </p:nvCxnSpPr>
        <p:spPr bwMode="auto">
          <a:xfrm rot="5400000">
            <a:off x="3379787" y="1804988"/>
            <a:ext cx="758825" cy="1155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49" name="AutoShape 17"/>
          <p:cNvCxnSpPr>
            <a:cxnSpLocks noChangeShapeType="1"/>
            <a:stCxn id="1144841" idx="2"/>
            <a:endCxn id="1144844" idx="0"/>
          </p:cNvCxnSpPr>
          <p:nvPr/>
        </p:nvCxnSpPr>
        <p:spPr bwMode="auto">
          <a:xfrm rot="16200000" flipH="1">
            <a:off x="5060156" y="1280319"/>
            <a:ext cx="758825" cy="2205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50" name="AutoShape 18"/>
          <p:cNvCxnSpPr>
            <a:cxnSpLocks noChangeShapeType="1"/>
            <a:stCxn id="1144842" idx="2"/>
            <a:endCxn id="1144843" idx="0"/>
          </p:cNvCxnSpPr>
          <p:nvPr/>
        </p:nvCxnSpPr>
        <p:spPr bwMode="auto">
          <a:xfrm rot="5400000">
            <a:off x="2020094" y="3021806"/>
            <a:ext cx="954088" cy="1368425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51" name="AutoShape 19"/>
          <p:cNvCxnSpPr>
            <a:cxnSpLocks noChangeShapeType="1"/>
            <a:stCxn id="1144842" idx="2"/>
            <a:endCxn id="1144845" idx="0"/>
          </p:cNvCxnSpPr>
          <p:nvPr/>
        </p:nvCxnSpPr>
        <p:spPr bwMode="auto">
          <a:xfrm rot="16200000" flipH="1">
            <a:off x="2784475" y="3625850"/>
            <a:ext cx="954088" cy="160338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52" name="AutoShape 20"/>
          <p:cNvCxnSpPr>
            <a:cxnSpLocks noChangeShapeType="1"/>
            <a:stCxn id="1144844" idx="2"/>
            <a:endCxn id="1144846" idx="0"/>
          </p:cNvCxnSpPr>
          <p:nvPr/>
        </p:nvCxnSpPr>
        <p:spPr bwMode="auto">
          <a:xfrm rot="5400000">
            <a:off x="5511800" y="3152775"/>
            <a:ext cx="954088" cy="1106488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53" name="AutoShape 21"/>
          <p:cNvCxnSpPr>
            <a:cxnSpLocks noChangeShapeType="1"/>
            <a:stCxn id="1144844" idx="2"/>
            <a:endCxn id="1144847" idx="0"/>
          </p:cNvCxnSpPr>
          <p:nvPr/>
        </p:nvCxnSpPr>
        <p:spPr bwMode="auto">
          <a:xfrm rot="16200000" flipH="1">
            <a:off x="6436519" y="3334544"/>
            <a:ext cx="954088" cy="742950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44854" name="Text Box 22"/>
          <p:cNvSpPr txBox="1">
            <a:spLocks noChangeArrowheads="1"/>
          </p:cNvSpPr>
          <p:nvPr/>
        </p:nvSpPr>
        <p:spPr bwMode="auto">
          <a:xfrm>
            <a:off x="4432300" y="255905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SIX</a:t>
            </a: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>
            <a:off x="4549775" y="37861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9702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3E4F-1AD9-5D4B-8375-6141ECB4EFF7}" type="slidenum">
              <a:rPr lang="en-US"/>
              <a:pPr/>
              <a:t>72</a:t>
            </a:fld>
            <a:endParaRPr lang="en-US"/>
          </a:p>
          <a:p>
            <a:endParaRPr lang="en-US"/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30275"/>
            <a:ext cx="89154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Sacrificing </a:t>
            </a:r>
            <a:r>
              <a:rPr lang="en-US" smtClean="0">
                <a:latin typeface="Times New Roman"/>
                <a:cs typeface="Times New Roman"/>
              </a:rPr>
              <a:t>semantic guarantees </a:t>
            </a:r>
            <a:r>
              <a:rPr lang="en-US" dirty="0" smtClean="0">
                <a:latin typeface="Times New Roman"/>
                <a:cs typeface="Times New Roman"/>
              </a:rPr>
              <a:t>for performance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How to lock for each degree?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4763"/>
            <a:ext cx="8229600" cy="9096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Consistency: Dirty-Data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Based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146884" name="Rectangle 4"/>
          <p:cNvSpPr>
            <a:spLocks noChangeArrowheads="1"/>
          </p:cNvSpPr>
          <p:nvPr/>
        </p:nvSpPr>
        <p:spPr bwMode="auto">
          <a:xfrm>
            <a:off x="412750" y="1316038"/>
            <a:ext cx="8313738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5" name="Rectangle 5"/>
          <p:cNvSpPr>
            <a:spLocks noChangeArrowheads="1"/>
          </p:cNvSpPr>
          <p:nvPr/>
        </p:nvSpPr>
        <p:spPr bwMode="auto">
          <a:xfrm>
            <a:off x="1231900" y="2117725"/>
            <a:ext cx="7494588" cy="329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6" name="Rectangle 6"/>
          <p:cNvSpPr>
            <a:spLocks noChangeArrowheads="1"/>
          </p:cNvSpPr>
          <p:nvPr/>
        </p:nvSpPr>
        <p:spPr bwMode="auto">
          <a:xfrm>
            <a:off x="2033588" y="2938463"/>
            <a:ext cx="6694487" cy="247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7" name="Rectangle 7"/>
          <p:cNvSpPr>
            <a:spLocks noChangeArrowheads="1"/>
          </p:cNvSpPr>
          <p:nvPr/>
        </p:nvSpPr>
        <p:spPr bwMode="auto">
          <a:xfrm>
            <a:off x="2908300" y="3673475"/>
            <a:ext cx="5818188" cy="1735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8" name="Rectangle 8"/>
          <p:cNvSpPr>
            <a:spLocks noChangeArrowheads="1"/>
          </p:cNvSpPr>
          <p:nvPr/>
        </p:nvSpPr>
        <p:spPr bwMode="auto">
          <a:xfrm>
            <a:off x="468313" y="1385888"/>
            <a:ext cx="59150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ko-KR" sz="220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T does not overwrite dirty data of other xacts</a:t>
            </a:r>
            <a:endParaRPr kumimoji="1" lang="en-US" sz="220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1146889" name="Rectangle 9"/>
          <p:cNvSpPr>
            <a:spLocks noChangeArrowheads="1"/>
          </p:cNvSpPr>
          <p:nvPr/>
        </p:nvSpPr>
        <p:spPr bwMode="auto">
          <a:xfrm>
            <a:off x="1287463" y="2195513"/>
            <a:ext cx="50784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ko-KR" sz="2200" dirty="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T does not commit any writes until EOT</a:t>
            </a:r>
            <a:endParaRPr kumimoji="1" lang="en-US" sz="2200" dirty="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1146890" name="Rectangle 10"/>
          <p:cNvSpPr>
            <a:spLocks noChangeArrowheads="1"/>
          </p:cNvSpPr>
          <p:nvPr/>
        </p:nvSpPr>
        <p:spPr bwMode="auto">
          <a:xfrm>
            <a:off x="2089150" y="3022600"/>
            <a:ext cx="55229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ko-KR" sz="220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T does not read dirty data from other xacts</a:t>
            </a:r>
            <a:endParaRPr kumimoji="1" lang="en-US" sz="220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1146891" name="Rectangle 11"/>
          <p:cNvSpPr>
            <a:spLocks noChangeArrowheads="1"/>
          </p:cNvSpPr>
          <p:nvPr/>
        </p:nvSpPr>
        <p:spPr bwMode="auto">
          <a:xfrm>
            <a:off x="2973388" y="3732213"/>
            <a:ext cx="55832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ko-KR" sz="220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other xacts do not dirty any data read by T </a:t>
            </a:r>
          </a:p>
          <a:p>
            <a:pPr algn="l"/>
            <a:r>
              <a:rPr kumimoji="1" lang="en-US" altLang="ko-KR" sz="220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before T completes</a:t>
            </a:r>
            <a:endParaRPr kumimoji="1" lang="en-US" sz="220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1146892" name="Text Box 12"/>
          <p:cNvSpPr txBox="1">
            <a:spLocks noChangeArrowheads="1"/>
          </p:cNvSpPr>
          <p:nvPr/>
        </p:nvSpPr>
        <p:spPr bwMode="auto">
          <a:xfrm>
            <a:off x="422275" y="1879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0000CC"/>
                </a:solidFill>
                <a:latin typeface="Tahoma" charset="0"/>
              </a:rPr>
              <a:t>0</a:t>
            </a:r>
          </a:p>
        </p:txBody>
      </p:sp>
      <p:sp>
        <p:nvSpPr>
          <p:cNvPr id="1146893" name="Text Box 13"/>
          <p:cNvSpPr txBox="1">
            <a:spLocks noChangeArrowheads="1"/>
          </p:cNvSpPr>
          <p:nvPr/>
        </p:nvSpPr>
        <p:spPr bwMode="auto">
          <a:xfrm>
            <a:off x="1301750" y="271303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0000CC"/>
                </a:solidFill>
                <a:latin typeface="Tahoma" charset="0"/>
              </a:rPr>
              <a:t>1</a:t>
            </a:r>
          </a:p>
        </p:txBody>
      </p:sp>
      <p:sp>
        <p:nvSpPr>
          <p:cNvPr id="1146894" name="Text Box 14"/>
          <p:cNvSpPr txBox="1">
            <a:spLocks noChangeArrowheads="1"/>
          </p:cNvSpPr>
          <p:nvPr/>
        </p:nvSpPr>
        <p:spPr bwMode="auto">
          <a:xfrm>
            <a:off x="2090738" y="3465513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0000CC"/>
                </a:solidFill>
                <a:latin typeface="Tahoma" charset="0"/>
              </a:rPr>
              <a:t>2</a:t>
            </a:r>
          </a:p>
        </p:txBody>
      </p:sp>
      <p:sp>
        <p:nvSpPr>
          <p:cNvPr id="1146895" name="Text Box 15"/>
          <p:cNvSpPr txBox="1">
            <a:spLocks noChangeArrowheads="1"/>
          </p:cNvSpPr>
          <p:nvPr/>
        </p:nvSpPr>
        <p:spPr bwMode="auto">
          <a:xfrm>
            <a:off x="2949575" y="46355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0000CC"/>
                </a:solidFill>
                <a:latin typeface="Tahom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682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A850-27D8-A047-922D-40B655B512C2}" type="slidenum">
              <a:rPr lang="en-US"/>
              <a:pPr/>
              <a:t>73</a:t>
            </a:fld>
            <a:endParaRPr lang="en-US"/>
          </a:p>
          <a:p>
            <a:endParaRPr lang="en-US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rgbClr val="000090"/>
                </a:solidFill>
                <a:latin typeface="Times New Roman"/>
                <a:ea typeface="굴림" charset="0"/>
                <a:cs typeface="Times New Roman"/>
              </a:rPr>
              <a:t>Examples</a:t>
            </a:r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5375"/>
            <a:ext cx="8229600" cy="5260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Times New Roman"/>
                <a:ea typeface="굴림" charset="0"/>
                <a:cs typeface="Times New Roman"/>
              </a:rPr>
              <a:t>Garbage reads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Times New Roman"/>
                <a:ea typeface="굴림" charset="0"/>
                <a:cs typeface="Times New Roman"/>
              </a:rPr>
              <a:t>T1: w(A)            A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?</a:t>
            </a:r>
            <a:endParaRPr lang="en-US" altLang="ko-KR" sz="2000" dirty="0" smtClean="0">
              <a:latin typeface="Times New Roman"/>
              <a:ea typeface="굴림" charset="0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Times New Roman"/>
                <a:ea typeface="굴림" charset="0"/>
                <a:cs typeface="Times New Roman"/>
              </a:rPr>
              <a:t>T2:           w(A)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Times New Roman"/>
                <a:ea typeface="굴림" charset="0"/>
                <a:cs typeface="Times New Roman"/>
              </a:rPr>
              <a:t>what degree can determine a value of A?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Times New Roman"/>
                <a:ea typeface="굴림" charset="0"/>
                <a:cs typeface="Times New Roman"/>
              </a:rPr>
              <a:t>Lost </a:t>
            </a:r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updates</a:t>
            </a:r>
            <a:endParaRPr lang="en-US" altLang="ko-KR" sz="1800" dirty="0">
              <a:latin typeface="Times New Roman"/>
              <a:ea typeface="굴림" charset="0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T1: w(A)         abort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T2:         w(A)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Times New Roman"/>
                <a:ea typeface="굴림" charset="0"/>
                <a:cs typeface="Times New Roman"/>
              </a:rPr>
              <a:t>what </a:t>
            </a: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degree can prevent T1.abort from masking T2.w(A)?</a:t>
            </a:r>
          </a:p>
          <a:p>
            <a:pPr>
              <a:lnSpc>
                <a:spcPct val="80000"/>
              </a:lnSpc>
            </a:pPr>
            <a:r>
              <a:rPr lang="en-US" altLang="ko-KR" sz="2100" dirty="0">
                <a:latin typeface="Times New Roman"/>
                <a:ea typeface="굴림" charset="0"/>
                <a:cs typeface="Times New Roman"/>
              </a:rPr>
              <a:t>Dirty </a:t>
            </a:r>
            <a:r>
              <a:rPr lang="en-US" altLang="ko-KR" sz="2100" dirty="0" smtClean="0">
                <a:latin typeface="Times New Roman"/>
                <a:ea typeface="굴림" charset="0"/>
                <a:cs typeface="Times New Roman"/>
              </a:rPr>
              <a:t>reads</a:t>
            </a:r>
            <a:r>
              <a:rPr lang="en-US" altLang="ko-KR" sz="2100" dirty="0">
                <a:latin typeface="Times New Roman"/>
                <a:ea typeface="굴림" charset="0"/>
                <a:cs typeface="Times New Roman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T1: w(A)        abort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T2:         r(A)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Times New Roman"/>
                <a:ea typeface="굴림" charset="0"/>
                <a:cs typeface="Times New Roman"/>
              </a:rPr>
              <a:t>what </a:t>
            </a: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degree can prevent T2.r(A) from reading bogus A?</a:t>
            </a:r>
          </a:p>
          <a:p>
            <a:pPr>
              <a:lnSpc>
                <a:spcPct val="80000"/>
              </a:lnSpc>
            </a:pPr>
            <a:r>
              <a:rPr lang="en-US" altLang="ko-KR" sz="2100" dirty="0">
                <a:latin typeface="Times New Roman"/>
                <a:ea typeface="굴림" charset="0"/>
                <a:cs typeface="Times New Roman"/>
              </a:rPr>
              <a:t>Inconsistent </a:t>
            </a:r>
            <a:r>
              <a:rPr lang="en-US" altLang="ko-KR" sz="2100" dirty="0" smtClean="0">
                <a:latin typeface="Times New Roman"/>
                <a:ea typeface="굴림" charset="0"/>
                <a:cs typeface="Times New Roman"/>
              </a:rPr>
              <a:t>(unrepeatable) </a:t>
            </a:r>
            <a:r>
              <a:rPr lang="en-US" altLang="ko-KR" sz="2100" dirty="0">
                <a:latin typeface="Times New Roman"/>
                <a:ea typeface="굴림" charset="0"/>
                <a:cs typeface="Times New Roman"/>
              </a:rPr>
              <a:t>r</a:t>
            </a:r>
            <a:r>
              <a:rPr lang="en-US" altLang="ko-KR" sz="2100" dirty="0" smtClean="0">
                <a:latin typeface="Times New Roman"/>
                <a:ea typeface="굴림" charset="0"/>
                <a:cs typeface="Times New Roman"/>
              </a:rPr>
              <a:t>eads</a:t>
            </a:r>
            <a:endParaRPr lang="en-US" altLang="ko-KR" sz="2100" dirty="0">
              <a:latin typeface="Times New Roman"/>
              <a:ea typeface="굴림" charset="0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T1:        w(A)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T2: r(A)          r(A)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? what degree can ensure repeated reads will be consistent?</a:t>
            </a: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1800" dirty="0"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endParaRPr lang="en-US" altLang="ko-KR" sz="2400" dirty="0"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</a:pPr>
            <a:endParaRPr lang="en-US" altLang="ko-KR" sz="2000" dirty="0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1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16DD-4970-3449-BA9B-0729D3CD31B2}" type="slidenum">
              <a:rPr lang="en-US"/>
              <a:pPr/>
              <a:t>74</a:t>
            </a:fld>
            <a:endParaRPr lang="en-US"/>
          </a:p>
          <a:p>
            <a:endParaRPr lang="en-US"/>
          </a:p>
        </p:txBody>
      </p:sp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Consistency: Locking-Based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Corresponding to each condition:</a:t>
            </a:r>
          </a:p>
          <a:p>
            <a:pPr lvl="1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T does not overwrite dirty data of other </a:t>
            </a:r>
            <a:r>
              <a:rPr lang="en-US" altLang="ko-KR" dirty="0" err="1">
                <a:latin typeface="Times New Roman"/>
                <a:ea typeface="굴림" charset="0"/>
                <a:cs typeface="Times New Roman"/>
              </a:rPr>
              <a:t>xacts</a:t>
            </a:r>
            <a:endParaRPr lang="en-US" altLang="ko-KR" dirty="0">
              <a:latin typeface="Times New Roman"/>
              <a:ea typeface="굴림" charset="0"/>
              <a:cs typeface="Times New Roman"/>
            </a:endParaRPr>
          </a:p>
          <a:p>
            <a:pPr lvl="2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set write locks on dirty data (well-formed on w)</a:t>
            </a:r>
          </a:p>
          <a:p>
            <a:pPr lvl="1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T does not commit any writes until EOT</a:t>
            </a:r>
          </a:p>
          <a:p>
            <a:pPr lvl="2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set “long” write locks (2P/EOT on w) </a:t>
            </a:r>
          </a:p>
          <a:p>
            <a:pPr lvl="1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T does not read dirty data from other </a:t>
            </a:r>
            <a:r>
              <a:rPr lang="en-US" altLang="ko-KR" dirty="0" err="1">
                <a:latin typeface="Times New Roman"/>
                <a:ea typeface="굴림" charset="0"/>
                <a:cs typeface="Times New Roman"/>
              </a:rPr>
              <a:t>xacts</a:t>
            </a:r>
            <a:endParaRPr lang="en-US" altLang="ko-KR" dirty="0">
              <a:latin typeface="Times New Roman"/>
              <a:ea typeface="굴림" charset="0"/>
              <a:cs typeface="Times New Roman"/>
            </a:endParaRPr>
          </a:p>
          <a:p>
            <a:pPr lvl="2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set read locks (well-formed on r)</a:t>
            </a:r>
          </a:p>
          <a:p>
            <a:pPr lvl="1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other </a:t>
            </a:r>
            <a:r>
              <a:rPr lang="en-US" altLang="ko-KR" dirty="0" err="1">
                <a:latin typeface="Times New Roman"/>
                <a:ea typeface="굴림" charset="0"/>
                <a:cs typeface="Times New Roman"/>
              </a:rPr>
              <a:t>xacts</a:t>
            </a:r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 do not dirty any data read by T before T completes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set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long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read locks (2P/EOT on r)</a:t>
            </a:r>
          </a:p>
        </p:txBody>
      </p:sp>
    </p:spTree>
    <p:extLst>
      <p:ext uri="{BB962C8B-B14F-4D97-AF65-F5344CB8AC3E}">
        <p14:creationId xmlns:p14="http://schemas.microsoft.com/office/powerpoint/2010/main" val="372498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90"/>
                </a:solidFill>
                <a:latin typeface="Times New Roman" charset="0"/>
                <a:cs typeface="Times New Roman" charset="0"/>
              </a:rPr>
              <a:t>The </a:t>
            </a:r>
            <a:r>
              <a:rPr lang="en-US" dirty="0">
                <a:solidFill>
                  <a:srgbClr val="000090"/>
                </a:solidFill>
                <a:latin typeface="Times New Roman" charset="0"/>
                <a:cs typeface="Times New Roman" charset="0"/>
              </a:rPr>
              <a:t>ACID properties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7630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60000"/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A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tomicity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All actions in the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happen, or none happen.</a:t>
            </a:r>
          </a:p>
          <a:p>
            <a:pPr eaLnBrk="1" fontAlgn="auto" hangingPunct="1">
              <a:spcAft>
                <a:spcPts val="0"/>
              </a:spcAft>
              <a:buSzPct val="60000"/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onsistency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If each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is consistent, and the DB starts consistent, it ends up consistent.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 I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solation: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Execution of one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is isolated from that of other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Xacts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.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SzPct val="60000"/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+mn-ea"/>
                <a:cs typeface="Times New Roman"/>
              </a:rPr>
              <a:t>D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urability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If a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commits, its effects persist.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2400" dirty="0" smtClean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latin typeface="Times New Roman"/>
                <a:ea typeface="+mn-ea"/>
                <a:cs typeface="Times New Roman"/>
              </a:rPr>
              <a:t>The </a:t>
            </a:r>
            <a:r>
              <a:rPr lang="en-US" sz="2400" b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Recovery Manager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guarantees Atomicity &amp; Durability.</a:t>
            </a:r>
          </a:p>
        </p:txBody>
      </p:sp>
    </p:spTree>
    <p:extLst>
      <p:ext uri="{BB962C8B-B14F-4D97-AF65-F5344CB8AC3E}">
        <p14:creationId xmlns:p14="http://schemas.microsoft.com/office/powerpoint/2010/main" val="58793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Motivation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6858000" cy="2057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Atomicity: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Transactions may abort (</a:t>
            </a:r>
            <a:r>
              <a:rPr lang="ja-JP" altLang="en-US" dirty="0" smtClean="0">
                <a:latin typeface="Times New Roman"/>
                <a:ea typeface="+mn-ea"/>
                <a:cs typeface="Times New Roman"/>
              </a:rPr>
              <a:t>“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Rollback</a:t>
            </a:r>
            <a:r>
              <a:rPr lang="ja-JP" altLang="en-US" dirty="0" smtClean="0">
                <a:latin typeface="Times New Roman"/>
                <a:ea typeface="+mn-ea"/>
                <a:cs typeface="Times New Roman"/>
              </a:rPr>
              <a:t>”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).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Durability: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What if DBMS stops running?  (Causes?)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001000" y="4029075"/>
            <a:ext cx="1006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accent2"/>
                </a:solidFill>
                <a:latin typeface="Book Antiqua" charset="0"/>
                <a:cs typeface="+mn-cs"/>
              </a:rPr>
              <a:t>crash!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3810000"/>
            <a:ext cx="4495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  <a:defRPr/>
            </a:pPr>
            <a:r>
              <a:rPr lang="en-US" dirty="0">
                <a:latin typeface="Book Antiqua" charset="0"/>
                <a:cs typeface="+mn-cs"/>
              </a:rPr>
              <a:t>Desired Behavior after system restarts:</a:t>
            </a:r>
            <a:endParaRPr lang="en-US" sz="2800" dirty="0">
              <a:latin typeface="Book Antiqua" charset="0"/>
              <a:cs typeface="+mn-cs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dirty="0">
                <a:solidFill>
                  <a:srgbClr val="0000FF"/>
                </a:solidFill>
                <a:latin typeface="Book Antiqua" charset="0"/>
                <a:cs typeface="+mn-cs"/>
              </a:rPr>
              <a:t>T1, T2 </a:t>
            </a:r>
            <a:r>
              <a:rPr lang="en-US" dirty="0">
                <a:latin typeface="Book Antiqua" charset="0"/>
                <a:cs typeface="+mn-cs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Book Antiqua" charset="0"/>
                <a:cs typeface="+mn-cs"/>
              </a:rPr>
              <a:t>T3</a:t>
            </a:r>
            <a:r>
              <a:rPr lang="en-US" dirty="0">
                <a:latin typeface="Book Antiqua" charset="0"/>
                <a:cs typeface="+mn-cs"/>
              </a:rPr>
              <a:t> should be </a:t>
            </a:r>
            <a:r>
              <a:rPr lang="en-US" dirty="0">
                <a:solidFill>
                  <a:srgbClr val="0000FF"/>
                </a:solidFill>
                <a:latin typeface="Book Antiqua" charset="0"/>
                <a:cs typeface="+mn-cs"/>
              </a:rPr>
              <a:t>durable.</a:t>
            </a:r>
            <a:endParaRPr lang="en-US" dirty="0">
              <a:latin typeface="Book Antiqua" charset="0"/>
              <a:cs typeface="+mn-cs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dirty="0">
                <a:solidFill>
                  <a:schemeClr val="folHlink"/>
                </a:solidFill>
                <a:latin typeface="Book Antiqua" charset="0"/>
                <a:cs typeface="+mn-cs"/>
              </a:rPr>
              <a:t>T4</a:t>
            </a:r>
            <a:r>
              <a:rPr lang="en-US" dirty="0">
                <a:latin typeface="Book Antiqua" charset="0"/>
                <a:cs typeface="+mn-cs"/>
              </a:rPr>
              <a:t> &amp; </a:t>
            </a:r>
            <a:r>
              <a:rPr lang="en-US" dirty="0">
                <a:solidFill>
                  <a:schemeClr val="folHlink"/>
                </a:solidFill>
                <a:latin typeface="Book Antiqua" charset="0"/>
                <a:cs typeface="+mn-cs"/>
              </a:rPr>
              <a:t>T5</a:t>
            </a:r>
            <a:r>
              <a:rPr lang="en-US" dirty="0">
                <a:solidFill>
                  <a:schemeClr val="accent2"/>
                </a:solidFill>
                <a:latin typeface="Book Antiqua" charset="0"/>
                <a:cs typeface="+mn-cs"/>
              </a:rPr>
              <a:t> </a:t>
            </a:r>
            <a:r>
              <a:rPr lang="en-US" dirty="0">
                <a:latin typeface="Book Antiqua" charset="0"/>
                <a:cs typeface="+mn-cs"/>
              </a:rPr>
              <a:t>should be </a:t>
            </a:r>
            <a:r>
              <a:rPr lang="en-US" dirty="0">
                <a:solidFill>
                  <a:schemeClr val="folHlink"/>
                </a:solidFill>
                <a:latin typeface="Book Antiqua" charset="0"/>
                <a:cs typeface="+mn-cs"/>
              </a:rPr>
              <a:t>aborted</a:t>
            </a:r>
            <a:r>
              <a:rPr lang="en-US" dirty="0">
                <a:latin typeface="Book Antiqua" charset="0"/>
                <a:cs typeface="+mn-cs"/>
              </a:rPr>
              <a:t> (effects not seen).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586288" y="4367213"/>
            <a:ext cx="531812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2"/>
                </a:solidFill>
                <a:latin typeface="Book Antiqua" charset="0"/>
                <a:cs typeface="+mn-cs"/>
              </a:rPr>
              <a:t>T1</a:t>
            </a:r>
          </a:p>
          <a:p>
            <a:pPr algn="l">
              <a:defRPr/>
            </a:pPr>
            <a:r>
              <a:rPr lang="en-US">
                <a:solidFill>
                  <a:schemeClr val="tx2"/>
                </a:solidFill>
                <a:latin typeface="Book Antiqua" charset="0"/>
                <a:cs typeface="+mn-cs"/>
              </a:rPr>
              <a:t>T2</a:t>
            </a:r>
          </a:p>
          <a:p>
            <a:pPr algn="l">
              <a:defRPr/>
            </a:pPr>
            <a:r>
              <a:rPr lang="en-US">
                <a:solidFill>
                  <a:schemeClr val="tx2"/>
                </a:solidFill>
                <a:latin typeface="Book Antiqua" charset="0"/>
                <a:cs typeface="+mn-cs"/>
              </a:rPr>
              <a:t>T3</a:t>
            </a:r>
          </a:p>
          <a:p>
            <a:pPr algn="l">
              <a:defRPr/>
            </a:pPr>
            <a:r>
              <a:rPr lang="en-US">
                <a:solidFill>
                  <a:schemeClr val="tx2"/>
                </a:solidFill>
                <a:latin typeface="Book Antiqua" charset="0"/>
                <a:cs typeface="+mn-cs"/>
              </a:rPr>
              <a:t>T4</a:t>
            </a:r>
          </a:p>
          <a:p>
            <a:pPr algn="l">
              <a:defRPr/>
            </a:pPr>
            <a:r>
              <a:rPr lang="en-US">
                <a:solidFill>
                  <a:schemeClr val="tx2"/>
                </a:solidFill>
                <a:latin typeface="Book Antiqua" charset="0"/>
                <a:cs typeface="+mn-cs"/>
              </a:rPr>
              <a:t>T5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5254625" y="4564063"/>
            <a:ext cx="11366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5818188" y="4865688"/>
            <a:ext cx="1135062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6692900" y="5248275"/>
            <a:ext cx="11366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122863" y="5621338"/>
            <a:ext cx="33909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7754938" y="5934075"/>
            <a:ext cx="762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8542338" y="4578350"/>
            <a:ext cx="0" cy="1573213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5229225" y="4530725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416675" y="4530725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5792788" y="4830763"/>
            <a:ext cx="0" cy="6826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6978650" y="4830763"/>
            <a:ext cx="0" cy="6826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6667500" y="5213350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7854950" y="5213350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5119688" y="5586413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7729538" y="5897563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502150" y="3968750"/>
            <a:ext cx="4483100" cy="22733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5753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Handling the Buffer Pool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5029200" cy="403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Force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every write to disk?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Poor response time.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But provides durability.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Steal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buffer-pool frames from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uncommited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Xacts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If not, poor throughput.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If so, how can we ensure atomicity?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100763" y="2825750"/>
            <a:ext cx="2806700" cy="22733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33988" y="3151188"/>
            <a:ext cx="885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65FB"/>
                </a:solidFill>
                <a:latin typeface="Arial" charset="0"/>
                <a:cs typeface="+mn-cs"/>
              </a:rPr>
              <a:t>Force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852988" y="4446588"/>
            <a:ext cx="1295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65FB"/>
                </a:solidFill>
                <a:latin typeface="Arial" charset="0"/>
                <a:cs typeface="+mn-cs"/>
              </a:rPr>
              <a:t>No Force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148388" y="2466975"/>
            <a:ext cx="12096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chemeClr val="accent1"/>
                </a:solidFill>
                <a:latin typeface="Arial" charset="0"/>
                <a:cs typeface="+mn-cs"/>
              </a:rPr>
              <a:t>No Steal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824788" y="2468563"/>
            <a:ext cx="800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chemeClr val="accent1"/>
                </a:solidFill>
                <a:latin typeface="Arial" charset="0"/>
                <a:cs typeface="+mn-cs"/>
              </a:rPr>
              <a:t>Steal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6100763" y="3962400"/>
            <a:ext cx="2806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7542213" y="2825750"/>
            <a:ext cx="0" cy="2273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302375" y="3179763"/>
            <a:ext cx="10906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accent2"/>
                </a:solidFill>
                <a:latin typeface="Arial" charset="0"/>
                <a:cs typeface="+mn-cs"/>
              </a:rPr>
              <a:t>Trivial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7550150" y="3968750"/>
            <a:ext cx="1358900" cy="1130300"/>
          </a:xfrm>
          <a:prstGeom prst="rect">
            <a:avLst/>
          </a:prstGeom>
          <a:gradFill rotWithShape="0">
            <a:gsLst>
              <a:gs pos="0">
                <a:srgbClr val="C0FEF9">
                  <a:gamma/>
                  <a:shade val="29804"/>
                  <a:invGamma/>
                </a:srgbClr>
              </a:gs>
              <a:gs pos="50000">
                <a:srgbClr val="C0FEF9"/>
              </a:gs>
              <a:gs pos="100000">
                <a:srgbClr val="C0FEF9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596188" y="4322763"/>
            <a:ext cx="13128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2"/>
                </a:solidFill>
                <a:latin typeface="Arial" charset="0"/>
                <a:cs typeface="+mn-cs"/>
              </a:rPr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5020678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More on Steal and Force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u="sng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STEAL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(why enforcing Atomicity is hard)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i="1" dirty="0" smtClean="0">
                <a:solidFill>
                  <a:schemeClr val="folHlink"/>
                </a:solidFill>
                <a:latin typeface="Times New Roman"/>
                <a:ea typeface="+mn-ea"/>
                <a:cs typeface="Times New Roman"/>
              </a:rPr>
              <a:t>To steal frame F: 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Current page in F (say P) is written to disk; some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holds lock on P.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What if the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with the lock on P aborts?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Must remember the old value of P at steal time (to support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UNDO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ing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the write to page P).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u="sng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NO FORCE</a:t>
            </a:r>
            <a:r>
              <a:rPr lang="en-US" sz="2400" b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(why enforcing Durability is hard)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What if system crashes before a modified page is written to disk?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Write as little as possible, in a convenient place, at commit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time,to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support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REDO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ing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31141816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0767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Write-Ahead Logging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Protocol: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 Must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force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the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log record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for an update </a:t>
            </a:r>
            <a:r>
              <a:rPr lang="en-US" i="1" u="sng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before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the corresponding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data page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gets to disk.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Must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write all log records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for a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</a:t>
            </a:r>
            <a:r>
              <a:rPr lang="en-US" i="1" u="sng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before</a:t>
            </a:r>
            <a:r>
              <a:rPr lang="en-US" u="sng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i="1" u="sng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commit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#1 guarantees Atomicity.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#2 guarantees Durability.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Exactly how is logging (and recovery!) done?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We</a:t>
            </a:r>
            <a:r>
              <a:rPr lang="ja-JP" altLang="en-US" dirty="0" smtClean="0">
                <a:latin typeface="Times New Roman"/>
                <a:ea typeface="+mn-ea"/>
                <a:cs typeface="Times New Roman"/>
              </a:rPr>
              <a:t>’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ll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study the ARIES algorithms.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Used in many commercial DBMS </a:t>
            </a:r>
          </a:p>
        </p:txBody>
      </p:sp>
    </p:spTree>
    <p:extLst>
      <p:ext uri="{BB962C8B-B14F-4D97-AF65-F5344CB8AC3E}">
        <p14:creationId xmlns:p14="http://schemas.microsoft.com/office/powerpoint/2010/main" val="377461030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2BDC30-5101-3F46-869F-1B4FE30AA78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Problems: Dead Ends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295400"/>
            <a:ext cx="8967788" cy="4953000"/>
          </a:xfrm>
        </p:spPr>
        <p:txBody>
          <a:bodyPr/>
          <a:lstStyle/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Dead ends: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page without successors has nowhere to send its importance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eventually, what would happen to r?</a:t>
            </a:r>
          </a:p>
          <a:p>
            <a:pPr lvl="1"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Example: </a:t>
            </a:r>
          </a:p>
          <a:p>
            <a:pPr lvl="1"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200" dirty="0" err="1" smtClean="0">
                <a:latin typeface="Times New Roman"/>
                <a:cs typeface="Times New Roman"/>
              </a:rPr>
              <a:t>ra</a:t>
            </a:r>
            <a:r>
              <a:rPr lang="en-US" sz="2200" dirty="0" smtClean="0">
                <a:latin typeface="Times New Roman"/>
                <a:cs typeface="Times New Roman"/>
              </a:rPr>
              <a:t> = 0 </a:t>
            </a:r>
            <a:r>
              <a:rPr lang="en-US" sz="2200" dirty="0" err="1" smtClean="0">
                <a:latin typeface="Times New Roman"/>
                <a:cs typeface="Times New Roman"/>
              </a:rPr>
              <a:t>ra</a:t>
            </a:r>
            <a:r>
              <a:rPr lang="en-US" sz="2200" dirty="0" smtClean="0">
                <a:latin typeface="Times New Roman"/>
                <a:cs typeface="Times New Roman"/>
              </a:rPr>
              <a:t> + 0 </a:t>
            </a:r>
            <a:r>
              <a:rPr lang="en-US" sz="2200" dirty="0" err="1" smtClean="0">
                <a:latin typeface="Times New Roman"/>
                <a:cs typeface="Times New Roman"/>
              </a:rPr>
              <a:t>rb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200" dirty="0" err="1" smtClean="0">
                <a:latin typeface="Times New Roman"/>
                <a:cs typeface="Times New Roman"/>
              </a:rPr>
              <a:t>rb</a:t>
            </a:r>
            <a:r>
              <a:rPr lang="en-US" sz="2200" dirty="0" smtClean="0">
                <a:latin typeface="Times New Roman"/>
                <a:cs typeface="Times New Roman"/>
              </a:rPr>
              <a:t> = 1 </a:t>
            </a:r>
            <a:r>
              <a:rPr lang="en-US" sz="2200" dirty="0" err="1" smtClean="0">
                <a:latin typeface="Times New Roman"/>
                <a:cs typeface="Times New Roman"/>
              </a:rPr>
              <a:t>ra</a:t>
            </a:r>
            <a:r>
              <a:rPr lang="en-US" sz="2200" dirty="0" smtClean="0">
                <a:latin typeface="Times New Roman"/>
                <a:cs typeface="Times New Roman"/>
              </a:rPr>
              <a:t> + 0 </a:t>
            </a:r>
            <a:r>
              <a:rPr lang="en-US" sz="2200" dirty="0" err="1" smtClean="0">
                <a:latin typeface="Times New Roman"/>
                <a:cs typeface="Times New Roman"/>
              </a:rPr>
              <a:t>rb</a:t>
            </a:r>
            <a:endParaRPr lang="en-US" sz="2200" dirty="0" smtClean="0">
              <a:latin typeface="Times New Roman"/>
              <a:cs typeface="Times New Roman"/>
            </a:endParaRPr>
          </a:p>
          <a:p>
            <a:pPr>
              <a:defRPr/>
            </a:pPr>
            <a:endParaRPr lang="en-US" sz="2600" dirty="0" smtClean="0">
              <a:cs typeface="+mn-cs"/>
            </a:endParaRPr>
          </a:p>
          <a:p>
            <a:pPr>
              <a:defRPr/>
            </a:pPr>
            <a:endParaRPr lang="en-US" sz="2600" dirty="0" smtClean="0">
              <a:cs typeface="+mn-cs"/>
            </a:endParaRPr>
          </a:p>
        </p:txBody>
      </p:sp>
      <p:sp>
        <p:nvSpPr>
          <p:cNvPr id="1032196" name="Oval 4"/>
          <p:cNvSpPr>
            <a:spLocks noChangeArrowheads="1"/>
          </p:cNvSpPr>
          <p:nvPr/>
        </p:nvSpPr>
        <p:spPr bwMode="auto">
          <a:xfrm>
            <a:off x="5648325" y="2947988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32197" name="Oval 5"/>
          <p:cNvSpPr>
            <a:spLocks noChangeArrowheads="1"/>
          </p:cNvSpPr>
          <p:nvPr/>
        </p:nvSpPr>
        <p:spPr bwMode="auto">
          <a:xfrm>
            <a:off x="8001000" y="2947988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32198" name="Oval 6"/>
          <p:cNvSpPr>
            <a:spLocks noChangeArrowheads="1"/>
          </p:cNvSpPr>
          <p:nvPr/>
        </p:nvSpPr>
        <p:spPr bwMode="auto">
          <a:xfrm>
            <a:off x="6735763" y="4125913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32199" name="AutoShape 7"/>
          <p:cNvCxnSpPr>
            <a:cxnSpLocks noChangeShapeType="1"/>
            <a:stCxn id="1032196" idx="6"/>
            <a:endCxn id="1032196" idx="2"/>
          </p:cNvCxnSpPr>
          <p:nvPr/>
        </p:nvCxnSpPr>
        <p:spPr bwMode="auto">
          <a:xfrm flipH="1">
            <a:off x="5648325" y="3282950"/>
            <a:ext cx="688975" cy="1588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2200" name="AutoShape 8"/>
          <p:cNvCxnSpPr>
            <a:cxnSpLocks noChangeShapeType="1"/>
            <a:stCxn id="1032196" idx="4"/>
            <a:endCxn id="1032198" idx="1"/>
          </p:cNvCxnSpPr>
          <p:nvPr/>
        </p:nvCxnSpPr>
        <p:spPr bwMode="auto">
          <a:xfrm>
            <a:off x="5992813" y="3617913"/>
            <a:ext cx="844550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2201" name="AutoShape 9"/>
          <p:cNvCxnSpPr>
            <a:cxnSpLocks noChangeShapeType="1"/>
            <a:stCxn id="1032198" idx="2"/>
            <a:endCxn id="1032196" idx="3"/>
          </p:cNvCxnSpPr>
          <p:nvPr/>
        </p:nvCxnSpPr>
        <p:spPr bwMode="auto">
          <a:xfrm rot="10800000">
            <a:off x="5749925" y="3519488"/>
            <a:ext cx="985838" cy="941387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2203" name="AutoShape 11"/>
          <p:cNvCxnSpPr>
            <a:cxnSpLocks noChangeShapeType="1"/>
            <a:stCxn id="1032198" idx="6"/>
            <a:endCxn id="1032197" idx="4"/>
          </p:cNvCxnSpPr>
          <p:nvPr/>
        </p:nvCxnSpPr>
        <p:spPr bwMode="auto">
          <a:xfrm flipV="1">
            <a:off x="7424738" y="3617913"/>
            <a:ext cx="920750" cy="842962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32212" name="Oval 20"/>
          <p:cNvSpPr>
            <a:spLocks noChangeArrowheads="1"/>
          </p:cNvSpPr>
          <p:nvPr/>
        </p:nvSpPr>
        <p:spPr bwMode="auto">
          <a:xfrm>
            <a:off x="2155825" y="39274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a</a:t>
            </a:r>
          </a:p>
        </p:txBody>
      </p:sp>
      <p:sp>
        <p:nvSpPr>
          <p:cNvPr id="1032213" name="Oval 21"/>
          <p:cNvSpPr>
            <a:spLocks noChangeArrowheads="1"/>
          </p:cNvSpPr>
          <p:nvPr/>
        </p:nvSpPr>
        <p:spPr bwMode="auto">
          <a:xfrm>
            <a:off x="3790950" y="39274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b</a:t>
            </a:r>
          </a:p>
        </p:txBody>
      </p:sp>
      <p:cxnSp>
        <p:nvCxnSpPr>
          <p:cNvPr id="1032215" name="AutoShape 23"/>
          <p:cNvCxnSpPr>
            <a:cxnSpLocks noChangeShapeType="1"/>
            <a:stCxn id="1032212" idx="6"/>
            <a:endCxn id="1032213" idx="2"/>
          </p:cNvCxnSpPr>
          <p:nvPr/>
        </p:nvCxnSpPr>
        <p:spPr bwMode="auto">
          <a:xfrm>
            <a:off x="2844800" y="4262438"/>
            <a:ext cx="946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25363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2057400" cy="11049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00090"/>
                </a:solidFill>
                <a:latin typeface="Times New Roman"/>
                <a:ea typeface="+mj-ea"/>
                <a:cs typeface="Times New Roman"/>
              </a:rPr>
              <a:t>WAL &amp; the Log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772400" cy="40767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Each log record has a unique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Log Sequence Number (LSN).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LSNs always increasing.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Each </a:t>
            </a:r>
            <a:r>
              <a:rPr lang="en-US" i="1" u="sng" dirty="0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data page</a:t>
            </a:r>
            <a:r>
              <a:rPr lang="en-US" i="1" dirty="0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  (block)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contains a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pageLSN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.</a:t>
            </a:r>
            <a:endParaRPr lang="en-US" sz="2400" dirty="0" smtClean="0">
              <a:latin typeface="Times New Roman"/>
              <a:ea typeface="+mn-ea"/>
              <a:cs typeface="Times New Roman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The LSN of the most recent </a:t>
            </a:r>
            <a:r>
              <a:rPr lang="en-US" i="1" dirty="0" smtClean="0">
                <a:latin typeface="Times New Roman"/>
                <a:ea typeface="+mn-ea"/>
                <a:cs typeface="Times New Roman"/>
              </a:rPr>
              <a:t>log record                                            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for an update to that page.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System keeps track of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flushedLSN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.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The max LSN flushed so far.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u="sng" dirty="0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WAL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:  </a:t>
            </a:r>
            <a:r>
              <a:rPr lang="en-US" i="1" dirty="0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Before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a page is written,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 smtClean="0">
                <a:solidFill>
                  <a:srgbClr val="800000"/>
                </a:solidFill>
                <a:latin typeface="Times New Roman"/>
                <a:ea typeface="+mn-ea"/>
                <a:cs typeface="Times New Roman"/>
              </a:rPr>
              <a:t>pageLSN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ea typeface="+mn-ea"/>
                <a:cs typeface="Times New Roman"/>
              </a:rPr>
              <a:t> &lt;= </a:t>
            </a:r>
            <a:r>
              <a:rPr lang="en-US" dirty="0" err="1" smtClean="0">
                <a:solidFill>
                  <a:srgbClr val="800000"/>
                </a:solidFill>
                <a:latin typeface="Times New Roman"/>
                <a:ea typeface="+mn-ea"/>
                <a:cs typeface="Times New Roman"/>
              </a:rPr>
              <a:t>flushedLSN</a:t>
            </a:r>
            <a:endParaRPr lang="en-US" dirty="0" smtClean="0">
              <a:solidFill>
                <a:srgbClr val="800000"/>
              </a:solidFill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1749" name="Group 49"/>
          <p:cNvGrpSpPr>
            <a:grpSpLocks/>
          </p:cNvGrpSpPr>
          <p:nvPr/>
        </p:nvGrpSpPr>
        <p:grpSpPr bwMode="auto">
          <a:xfrm>
            <a:off x="2057400" y="228600"/>
            <a:ext cx="5168900" cy="1282700"/>
            <a:chOff x="1296" y="144"/>
            <a:chExt cx="3256" cy="808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854" y="636"/>
              <a:ext cx="49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accent2"/>
                  </a:solidFill>
                  <a:latin typeface="Book Antiqua" charset="0"/>
                  <a:cs typeface="+mn-cs"/>
                </a:rPr>
                <a:t>LSNs</a:t>
              </a:r>
            </a:p>
          </p:txBody>
        </p:sp>
        <p:grpSp>
          <p:nvGrpSpPr>
            <p:cNvPr id="31765" name="Group 13"/>
            <p:cNvGrpSpPr>
              <a:grpSpLocks/>
            </p:cNvGrpSpPr>
            <p:nvPr/>
          </p:nvGrpSpPr>
          <p:grpSpPr bwMode="auto">
            <a:xfrm>
              <a:off x="2880" y="192"/>
              <a:ext cx="384" cy="472"/>
              <a:chOff x="2880" y="192"/>
              <a:chExt cx="384" cy="472"/>
            </a:xfrm>
          </p:grpSpPr>
          <p:grpSp>
            <p:nvGrpSpPr>
              <p:cNvPr id="31801" name="Group 11"/>
              <p:cNvGrpSpPr>
                <a:grpSpLocks/>
              </p:cNvGrpSpPr>
              <p:nvPr/>
            </p:nvGrpSpPr>
            <p:grpSpPr bwMode="auto">
              <a:xfrm>
                <a:off x="2880" y="192"/>
                <a:ext cx="384" cy="472"/>
                <a:chOff x="2880" y="192"/>
                <a:chExt cx="384" cy="472"/>
              </a:xfrm>
            </p:grpSpPr>
            <p:sp>
              <p:nvSpPr>
                <p:cNvPr id="19463" name="Oval 7"/>
                <p:cNvSpPr>
                  <a:spLocks noChangeArrowheads="1"/>
                </p:cNvSpPr>
                <p:nvPr/>
              </p:nvSpPr>
              <p:spPr bwMode="auto">
                <a:xfrm>
                  <a:off x="2884" y="192"/>
                  <a:ext cx="376" cy="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464" name="Line 8"/>
                <p:cNvSpPr>
                  <a:spLocks noChangeShapeType="1"/>
                </p:cNvSpPr>
                <p:nvPr/>
              </p:nvSpPr>
              <p:spPr bwMode="auto">
                <a:xfrm>
                  <a:off x="2880" y="232"/>
                  <a:ext cx="0" cy="3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465" name="Line 9"/>
                <p:cNvSpPr>
                  <a:spLocks noChangeShapeType="1"/>
                </p:cNvSpPr>
                <p:nvPr/>
              </p:nvSpPr>
              <p:spPr bwMode="auto">
                <a:xfrm>
                  <a:off x="3264" y="232"/>
                  <a:ext cx="0" cy="3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466" name="Arc 10"/>
                <p:cNvSpPr>
                  <a:spLocks/>
                </p:cNvSpPr>
                <p:nvPr/>
              </p:nvSpPr>
              <p:spPr bwMode="auto">
                <a:xfrm>
                  <a:off x="2885" y="588"/>
                  <a:ext cx="376" cy="76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43200 w 43200"/>
                    <a:gd name="T1" fmla="*/ 0 h 21600"/>
                    <a:gd name="T2" fmla="*/ 0 w 43200"/>
                    <a:gd name="T3" fmla="*/ 0 h 21600"/>
                    <a:gd name="T4" fmla="*/ 21600 w 432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599"/>
                        <a:pt x="-1" y="11929"/>
                        <a:pt x="-1" y="-1"/>
                      </a:cubicBezTo>
                    </a:path>
                    <a:path w="43200" h="21600" stroke="0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599"/>
                        <a:pt x="-1" y="11929"/>
                        <a:pt x="-1" y="-1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9468" name="Rectangle 12"/>
              <p:cNvSpPr>
                <a:spLocks noChangeArrowheads="1"/>
              </p:cNvSpPr>
              <p:nvPr/>
            </p:nvSpPr>
            <p:spPr bwMode="auto">
              <a:xfrm>
                <a:off x="2880" y="32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defRPr/>
                </a:pPr>
                <a:r>
                  <a:rPr lang="en-US" sz="2000" dirty="0">
                    <a:latin typeface="Book Antiqua" charset="0"/>
                    <a:cs typeface="+mn-cs"/>
                  </a:rPr>
                  <a:t>DB</a:t>
                </a:r>
              </a:p>
            </p:txBody>
          </p:sp>
        </p:grp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2665" y="636"/>
              <a:ext cx="83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 dirty="0" err="1">
                  <a:solidFill>
                    <a:schemeClr val="accent2"/>
                  </a:solidFill>
                  <a:latin typeface="Book Antiqua" charset="0"/>
                  <a:cs typeface="+mn-cs"/>
                </a:rPr>
                <a:t>pageLSNs</a:t>
              </a:r>
              <a:endParaRPr lang="en-US" sz="2000" dirty="0">
                <a:solidFill>
                  <a:schemeClr val="accent2"/>
                </a:solidFill>
                <a:latin typeface="Book Antiqua" charset="0"/>
                <a:cs typeface="+mn-cs"/>
              </a:endParaRP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3721" y="351"/>
              <a:ext cx="49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latin typeface="Book Antiqua" charset="0"/>
                  <a:cs typeface="+mn-cs"/>
                </a:rPr>
                <a:t>RAM</a:t>
              </a:r>
            </a:p>
          </p:txBody>
        </p:sp>
        <p:grpSp>
          <p:nvGrpSpPr>
            <p:cNvPr id="31768" name="Group 38"/>
            <p:cNvGrpSpPr>
              <a:grpSpLocks/>
            </p:cNvGrpSpPr>
            <p:nvPr/>
          </p:nvGrpSpPr>
          <p:grpSpPr bwMode="auto">
            <a:xfrm>
              <a:off x="3599" y="228"/>
              <a:ext cx="817" cy="436"/>
              <a:chOff x="3599" y="228"/>
              <a:chExt cx="817" cy="436"/>
            </a:xfrm>
          </p:grpSpPr>
          <p:sp>
            <p:nvSpPr>
              <p:cNvPr id="19472" name="Rectangle 16"/>
              <p:cNvSpPr>
                <a:spLocks noChangeArrowheads="1"/>
              </p:cNvSpPr>
              <p:nvPr/>
            </p:nvSpPr>
            <p:spPr bwMode="auto">
              <a:xfrm>
                <a:off x="3599" y="271"/>
                <a:ext cx="787" cy="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 flipV="1">
                <a:off x="3599" y="228"/>
                <a:ext cx="14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 flipV="1">
                <a:off x="3639" y="228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 flipH="1">
                <a:off x="3679" y="240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 flipH="1">
                <a:off x="3723" y="240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 flipV="1">
                <a:off x="3771" y="228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 flipV="1">
                <a:off x="3815" y="228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 flipH="1">
                <a:off x="3856" y="240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0" name="Line 24"/>
              <p:cNvSpPr>
                <a:spLocks noChangeShapeType="1"/>
              </p:cNvSpPr>
              <p:nvPr/>
            </p:nvSpPr>
            <p:spPr bwMode="auto">
              <a:xfrm flipH="1">
                <a:off x="3900" y="240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1" name="Line 25"/>
              <p:cNvSpPr>
                <a:spLocks noChangeShapeType="1"/>
              </p:cNvSpPr>
              <p:nvPr/>
            </p:nvSpPr>
            <p:spPr bwMode="auto">
              <a:xfrm flipV="1">
                <a:off x="3949" y="228"/>
                <a:ext cx="13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2" name="Line 26"/>
              <p:cNvSpPr>
                <a:spLocks noChangeShapeType="1"/>
              </p:cNvSpPr>
              <p:nvPr/>
            </p:nvSpPr>
            <p:spPr bwMode="auto">
              <a:xfrm flipV="1">
                <a:off x="3993" y="228"/>
                <a:ext cx="13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 flipH="1">
                <a:off x="4033" y="240"/>
                <a:ext cx="29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 flipH="1">
                <a:off x="4077" y="240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 flipV="1">
                <a:off x="4129" y="228"/>
                <a:ext cx="14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 flipV="1">
                <a:off x="4169" y="228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7" name="Line 31"/>
              <p:cNvSpPr>
                <a:spLocks noChangeShapeType="1"/>
              </p:cNvSpPr>
              <p:nvPr/>
            </p:nvSpPr>
            <p:spPr bwMode="auto">
              <a:xfrm flipH="1">
                <a:off x="4209" y="240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 flipH="1">
                <a:off x="4253" y="240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89" name="Line 33"/>
              <p:cNvSpPr>
                <a:spLocks noChangeShapeType="1"/>
              </p:cNvSpPr>
              <p:nvPr/>
            </p:nvSpPr>
            <p:spPr bwMode="auto">
              <a:xfrm flipV="1">
                <a:off x="4301" y="228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90" name="Line 34"/>
              <p:cNvSpPr>
                <a:spLocks noChangeShapeType="1"/>
              </p:cNvSpPr>
              <p:nvPr/>
            </p:nvSpPr>
            <p:spPr bwMode="auto">
              <a:xfrm flipH="1">
                <a:off x="4341" y="240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 flipH="1">
                <a:off x="4386" y="240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 flipH="1">
                <a:off x="4386" y="641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93" name="Rectangle 37"/>
              <p:cNvSpPr>
                <a:spLocks noChangeArrowheads="1"/>
              </p:cNvSpPr>
              <p:nvPr/>
            </p:nvSpPr>
            <p:spPr bwMode="auto">
              <a:xfrm>
                <a:off x="3621" y="301"/>
                <a:ext cx="743" cy="33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3526" y="636"/>
              <a:ext cx="96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accent2"/>
                  </a:solidFill>
                  <a:latin typeface="Book Antiqua" charset="0"/>
                  <a:cs typeface="+mn-cs"/>
                </a:rPr>
                <a:t>flushedLSN</a:t>
              </a:r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1296" y="144"/>
              <a:ext cx="3256" cy="8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771" name="Group 48"/>
            <p:cNvGrpSpPr>
              <a:grpSpLocks/>
            </p:cNvGrpSpPr>
            <p:nvPr/>
          </p:nvGrpSpPr>
          <p:grpSpPr bwMode="auto">
            <a:xfrm>
              <a:off x="1776" y="332"/>
              <a:ext cx="664" cy="241"/>
              <a:chOff x="1776" y="332"/>
              <a:chExt cx="664" cy="241"/>
            </a:xfrm>
          </p:grpSpPr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1856" y="332"/>
                <a:ext cx="532" cy="24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98" name="Oval 42"/>
              <p:cNvSpPr>
                <a:spLocks noChangeArrowheads="1"/>
              </p:cNvSpPr>
              <p:nvPr/>
            </p:nvSpPr>
            <p:spPr bwMode="auto">
              <a:xfrm>
                <a:off x="1776" y="336"/>
                <a:ext cx="160" cy="23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499" name="Line 43"/>
              <p:cNvSpPr>
                <a:spLocks noChangeShapeType="1"/>
              </p:cNvSpPr>
              <p:nvPr/>
            </p:nvSpPr>
            <p:spPr bwMode="auto">
              <a:xfrm>
                <a:off x="1860" y="332"/>
                <a:ext cx="52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500" name="Line 44"/>
              <p:cNvSpPr>
                <a:spLocks noChangeShapeType="1"/>
              </p:cNvSpPr>
              <p:nvPr/>
            </p:nvSpPr>
            <p:spPr bwMode="auto">
              <a:xfrm>
                <a:off x="1860" y="572"/>
                <a:ext cx="52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501" name="Arc 45"/>
              <p:cNvSpPr>
                <a:spLocks/>
              </p:cNvSpPr>
              <p:nvPr/>
            </p:nvSpPr>
            <p:spPr bwMode="auto">
              <a:xfrm>
                <a:off x="2388" y="341"/>
                <a:ext cx="52" cy="232"/>
              </a:xfrm>
              <a:custGeom>
                <a:avLst/>
                <a:gdLst>
                  <a:gd name="G0" fmla="+- 0 0 0"/>
                  <a:gd name="G1" fmla="+- 21584 0 0"/>
                  <a:gd name="G2" fmla="+- 21600 0 0"/>
                  <a:gd name="T0" fmla="*/ 830 w 21600"/>
                  <a:gd name="T1" fmla="*/ 0 h 43184"/>
                  <a:gd name="T2" fmla="*/ 0 w 21600"/>
                  <a:gd name="T3" fmla="*/ 43184 h 43184"/>
                  <a:gd name="T4" fmla="*/ 0 w 21600"/>
                  <a:gd name="T5" fmla="*/ 21584 h 43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84" fill="none" extrusionOk="0">
                    <a:moveTo>
                      <a:pt x="830" y="-1"/>
                    </a:moveTo>
                    <a:cubicBezTo>
                      <a:pt x="12427" y="445"/>
                      <a:pt x="21600" y="9977"/>
                      <a:pt x="21600" y="21584"/>
                    </a:cubicBezTo>
                    <a:cubicBezTo>
                      <a:pt x="21600" y="33513"/>
                      <a:pt x="11929" y="43184"/>
                      <a:pt x="-1" y="43184"/>
                    </a:cubicBezTo>
                  </a:path>
                  <a:path w="21600" h="43184" stroke="0" extrusionOk="0">
                    <a:moveTo>
                      <a:pt x="830" y="-1"/>
                    </a:moveTo>
                    <a:cubicBezTo>
                      <a:pt x="12427" y="445"/>
                      <a:pt x="21600" y="9977"/>
                      <a:pt x="21600" y="21584"/>
                    </a:cubicBezTo>
                    <a:cubicBezTo>
                      <a:pt x="21600" y="33513"/>
                      <a:pt x="11929" y="43184"/>
                      <a:pt x="-1" y="43184"/>
                    </a:cubicBezTo>
                    <a:lnTo>
                      <a:pt x="0" y="21584"/>
                    </a:lnTo>
                    <a:close/>
                  </a:path>
                </a:pathLst>
              </a:custGeom>
              <a:solidFill>
                <a:srgbClr val="008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502" name="Oval 46"/>
              <p:cNvSpPr>
                <a:spLocks noChangeArrowheads="1"/>
              </p:cNvSpPr>
              <p:nvPr/>
            </p:nvSpPr>
            <p:spPr bwMode="auto">
              <a:xfrm>
                <a:off x="1804" y="370"/>
                <a:ext cx="104" cy="16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503" name="Oval 47"/>
              <p:cNvSpPr>
                <a:spLocks noChangeArrowheads="1"/>
              </p:cNvSpPr>
              <p:nvPr/>
            </p:nvSpPr>
            <p:spPr bwMode="auto">
              <a:xfrm>
                <a:off x="1832" y="404"/>
                <a:ext cx="48" cy="9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8540750" y="1835150"/>
            <a:ext cx="368300" cy="2654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1" name="Rectangle 51"/>
          <p:cNvSpPr>
            <a:spLocks noChangeArrowheads="1"/>
          </p:cNvSpPr>
          <p:nvPr/>
        </p:nvSpPr>
        <p:spPr bwMode="auto">
          <a:xfrm>
            <a:off x="8540750" y="4502150"/>
            <a:ext cx="368300" cy="10541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2" name="Group 54"/>
          <p:cNvGrpSpPr>
            <a:grpSpLocks/>
          </p:cNvGrpSpPr>
          <p:nvPr/>
        </p:nvGrpSpPr>
        <p:grpSpPr bwMode="auto">
          <a:xfrm>
            <a:off x="6227763" y="4794250"/>
            <a:ext cx="1157287" cy="1676400"/>
            <a:chOff x="3923" y="3020"/>
            <a:chExt cx="729" cy="1056"/>
          </a:xfrm>
        </p:grpSpPr>
        <p:sp>
          <p:nvSpPr>
            <p:cNvPr id="19508" name="Rectangle 52"/>
            <p:cNvSpPr>
              <a:spLocks noChangeArrowheads="1"/>
            </p:cNvSpPr>
            <p:nvPr/>
          </p:nvSpPr>
          <p:spPr bwMode="auto">
            <a:xfrm>
              <a:off x="3940" y="3028"/>
              <a:ext cx="712" cy="104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3923" y="3020"/>
              <a:ext cx="62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CF0E30"/>
                  </a:solidFill>
                  <a:latin typeface="Book Antiqua" charset="0"/>
                  <a:cs typeface="+mn-cs"/>
                </a:rPr>
                <a:t>pageLSN</a:t>
              </a:r>
            </a:p>
          </p:txBody>
        </p:sp>
      </p:grpSp>
      <p:sp>
        <p:nvSpPr>
          <p:cNvPr id="19511" name="Line 55"/>
          <p:cNvSpPr>
            <a:spLocks noChangeShapeType="1"/>
          </p:cNvSpPr>
          <p:nvPr/>
        </p:nvSpPr>
        <p:spPr bwMode="auto">
          <a:xfrm>
            <a:off x="6807200" y="4495800"/>
            <a:ext cx="1625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 flipV="1">
            <a:off x="7251700" y="3949700"/>
            <a:ext cx="1270000" cy="1016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6761163" y="2105025"/>
            <a:ext cx="16160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b="1">
                <a:solidFill>
                  <a:srgbClr val="00B7A5"/>
                </a:solidFill>
                <a:latin typeface="Book Antiqua" charset="0"/>
                <a:cs typeface="+mn-cs"/>
              </a:rPr>
              <a:t>Log records</a:t>
            </a:r>
          </a:p>
          <a:p>
            <a:pPr algn="l">
              <a:defRPr/>
            </a:pPr>
            <a:r>
              <a:rPr lang="en-US" sz="1800" b="1">
                <a:solidFill>
                  <a:srgbClr val="00B7A5"/>
                </a:solidFill>
                <a:latin typeface="Book Antiqua" charset="0"/>
                <a:cs typeface="+mn-cs"/>
              </a:rPr>
              <a:t>flushed to disk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7370763" y="4848225"/>
            <a:ext cx="13049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ja-JP" altLang="en-US" sz="1800" b="1">
                <a:solidFill>
                  <a:schemeClr val="accent2"/>
                </a:solidFill>
                <a:latin typeface="Arial"/>
                <a:cs typeface="+mn-cs"/>
              </a:rPr>
              <a:t>“</a:t>
            </a:r>
            <a:r>
              <a:rPr lang="en-US" sz="1800" b="1">
                <a:solidFill>
                  <a:schemeClr val="accent2"/>
                </a:solidFill>
                <a:latin typeface="Book Antiqua" charset="0"/>
                <a:cs typeface="+mn-cs"/>
              </a:rPr>
              <a:t>Log tail</a:t>
            </a:r>
            <a:r>
              <a:rPr lang="ja-JP" altLang="en-US" sz="1800" b="1">
                <a:solidFill>
                  <a:schemeClr val="accent2"/>
                </a:solidFill>
                <a:latin typeface="Arial"/>
                <a:cs typeface="+mn-cs"/>
              </a:rPr>
              <a:t>”</a:t>
            </a:r>
            <a:endParaRPr lang="en-US" sz="1800" b="1">
              <a:solidFill>
                <a:schemeClr val="accent2"/>
              </a:solidFill>
              <a:latin typeface="Book Antiqua" charset="0"/>
              <a:cs typeface="+mn-cs"/>
            </a:endParaRPr>
          </a:p>
          <a:p>
            <a:pPr algn="l">
              <a:defRPr/>
            </a:pPr>
            <a:r>
              <a:rPr lang="en-US" sz="1800" b="1">
                <a:solidFill>
                  <a:schemeClr val="accent2"/>
                </a:solidFill>
                <a:latin typeface="Book Antiqua" charset="0"/>
                <a:cs typeface="+mn-cs"/>
              </a:rPr>
              <a:t>  in RAM</a:t>
            </a:r>
          </a:p>
        </p:txBody>
      </p:sp>
      <p:sp>
        <p:nvSpPr>
          <p:cNvPr id="19515" name="AutoShape 59"/>
          <p:cNvSpPr>
            <a:spLocks noChangeArrowheads="1"/>
          </p:cNvSpPr>
          <p:nvPr/>
        </p:nvSpPr>
        <p:spPr bwMode="auto">
          <a:xfrm>
            <a:off x="5416550" y="5721350"/>
            <a:ext cx="673100" cy="673100"/>
          </a:xfrm>
          <a:prstGeom prst="rightArrow">
            <a:avLst>
              <a:gd name="adj1" fmla="val 50000"/>
              <a:gd name="adj2" fmla="val 50042"/>
            </a:avLst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" name="Rectangle 2" descr="Medium Wood"/>
          <p:cNvSpPr>
            <a:spLocks noChangeArrowheads="1"/>
          </p:cNvSpPr>
          <p:nvPr/>
        </p:nvSpPr>
        <p:spPr bwMode="auto">
          <a:xfrm>
            <a:off x="2460625" y="374650"/>
            <a:ext cx="1628775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Arc 6" descr="Medium Wood"/>
          <p:cNvSpPr>
            <a:spLocks/>
          </p:cNvSpPr>
          <p:nvPr/>
        </p:nvSpPr>
        <p:spPr bwMode="auto">
          <a:xfrm>
            <a:off x="4081463" y="376238"/>
            <a:ext cx="171450" cy="685800"/>
          </a:xfrm>
          <a:custGeom>
            <a:avLst/>
            <a:gdLst>
              <a:gd name="G0" fmla="+- 0 0 0"/>
              <a:gd name="G1" fmla="+- 21577 0 0"/>
              <a:gd name="G2" fmla="+- 21600 0 0"/>
              <a:gd name="T0" fmla="*/ 999 w 21600"/>
              <a:gd name="T1" fmla="*/ 0 h 43177"/>
              <a:gd name="T2" fmla="*/ 0 w 21600"/>
              <a:gd name="T3" fmla="*/ 43177 h 43177"/>
              <a:gd name="T4" fmla="*/ 0 w 21600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77" fill="none" extrusionOk="0">
                <a:moveTo>
                  <a:pt x="998" y="0"/>
                </a:moveTo>
                <a:cubicBezTo>
                  <a:pt x="12527" y="533"/>
                  <a:pt x="21600" y="10036"/>
                  <a:pt x="21600" y="21577"/>
                </a:cubicBezTo>
                <a:cubicBezTo>
                  <a:pt x="21600" y="33506"/>
                  <a:pt x="11929" y="43177"/>
                  <a:pt x="-1" y="43177"/>
                </a:cubicBezTo>
              </a:path>
              <a:path w="21600" h="43177" stroke="0" extrusionOk="0">
                <a:moveTo>
                  <a:pt x="998" y="0"/>
                </a:moveTo>
                <a:cubicBezTo>
                  <a:pt x="12527" y="533"/>
                  <a:pt x="21600" y="10036"/>
                  <a:pt x="21600" y="21577"/>
                </a:cubicBezTo>
                <a:cubicBezTo>
                  <a:pt x="21600" y="33506"/>
                  <a:pt x="11929" y="43177"/>
                  <a:pt x="-1" y="43177"/>
                </a:cubicBezTo>
                <a:lnTo>
                  <a:pt x="0" y="2157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" descr="Oak"/>
          <p:cNvSpPr>
            <a:spLocks noChangeArrowheads="1"/>
          </p:cNvSpPr>
          <p:nvPr/>
        </p:nvSpPr>
        <p:spPr bwMode="auto">
          <a:xfrm>
            <a:off x="2209800" y="381000"/>
            <a:ext cx="501650" cy="6731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2362200" y="555625"/>
            <a:ext cx="158750" cy="282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06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Log Records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572000" y="1524000"/>
            <a:ext cx="4570413" cy="43815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Possible log record types: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1" dirty="0" smtClean="0">
                <a:solidFill>
                  <a:srgbClr val="438E00"/>
                </a:solidFill>
                <a:latin typeface="Times New Roman"/>
                <a:ea typeface="+mn-ea"/>
                <a:cs typeface="Times New Roman"/>
              </a:rPr>
              <a:t>Update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1" dirty="0" smtClean="0">
                <a:solidFill>
                  <a:srgbClr val="438E00"/>
                </a:solidFill>
                <a:latin typeface="Times New Roman"/>
                <a:ea typeface="+mn-ea"/>
                <a:cs typeface="Times New Roman"/>
              </a:rPr>
              <a:t>Commit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1" dirty="0" smtClean="0">
                <a:solidFill>
                  <a:srgbClr val="438E00"/>
                </a:solidFill>
                <a:latin typeface="Times New Roman"/>
                <a:ea typeface="+mn-ea"/>
                <a:cs typeface="Times New Roman"/>
              </a:rPr>
              <a:t>Abort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1" dirty="0" smtClean="0">
                <a:solidFill>
                  <a:srgbClr val="438E00"/>
                </a:solidFill>
                <a:latin typeface="Times New Roman"/>
                <a:ea typeface="+mn-ea"/>
                <a:cs typeface="Times New Roman"/>
              </a:rPr>
              <a:t>End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(signifies end of commit or abort)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Compensation Log Records (CLRs)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for UNDO actions</a:t>
            </a:r>
          </a:p>
        </p:txBody>
      </p:sp>
      <p:grpSp>
        <p:nvGrpSpPr>
          <p:cNvPr id="33797" name="Group 14"/>
          <p:cNvGrpSpPr>
            <a:grpSpLocks/>
          </p:cNvGrpSpPr>
          <p:nvPr/>
        </p:nvGrpSpPr>
        <p:grpSpPr bwMode="auto">
          <a:xfrm>
            <a:off x="2035175" y="2511425"/>
            <a:ext cx="1992313" cy="3140075"/>
            <a:chOff x="1282" y="1582"/>
            <a:chExt cx="1255" cy="1978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282" y="1582"/>
              <a:ext cx="87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dirty="0" err="1">
                  <a:solidFill>
                    <a:schemeClr val="tx2"/>
                  </a:solidFill>
                  <a:latin typeface="Arial" charset="0"/>
                  <a:cs typeface="+mn-cs"/>
                </a:rPr>
                <a:t>prevLSN</a:t>
              </a:r>
              <a:endParaRPr lang="en-US" dirty="0">
                <a:solidFill>
                  <a:schemeClr val="tx2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282" y="1823"/>
              <a:ext cx="44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latin typeface="Arial" charset="0"/>
                  <a:cs typeface="+mn-cs"/>
                </a:rPr>
                <a:t>XID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282" y="2063"/>
              <a:ext cx="4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1282" y="2543"/>
              <a:ext cx="64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latin typeface="Arial" charset="0"/>
                  <a:cs typeface="+mn-cs"/>
                </a:rPr>
                <a:t>length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282" y="2303"/>
              <a:ext cx="74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latin typeface="Arial" charset="0"/>
                  <a:cs typeface="+mn-cs"/>
                </a:rPr>
                <a:t>pageID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282" y="2784"/>
              <a:ext cx="59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latin typeface="Arial" charset="0"/>
                  <a:cs typeface="+mn-cs"/>
                </a:rPr>
                <a:t>offset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282" y="3024"/>
              <a:ext cx="125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latin typeface="Arial" charset="0"/>
                  <a:cs typeface="+mn-cs"/>
                </a:rPr>
                <a:t>before-image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282" y="3266"/>
              <a:ext cx="109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latin typeface="Arial" charset="0"/>
                  <a:cs typeface="+mn-cs"/>
                </a:rPr>
                <a:t>after-image</a:t>
              </a:r>
            </a:p>
          </p:txBody>
        </p:sp>
      </p:grp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587375" y="1976438"/>
            <a:ext cx="29083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800" b="1" dirty="0" err="1">
                <a:solidFill>
                  <a:srgbClr val="0000FF"/>
                </a:solidFill>
                <a:latin typeface="Book Antiqua" charset="0"/>
                <a:cs typeface="+mn-cs"/>
              </a:rPr>
              <a:t>LogRecord</a:t>
            </a:r>
            <a:r>
              <a:rPr lang="en-US" sz="2800" b="1" dirty="0">
                <a:solidFill>
                  <a:srgbClr val="0000FF"/>
                </a:solidFill>
                <a:latin typeface="Book Antiqua" charset="0"/>
                <a:cs typeface="+mn-cs"/>
              </a:rPr>
              <a:t> fields:</a:t>
            </a: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1828800" y="4060825"/>
            <a:ext cx="0" cy="520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1828800" y="4746625"/>
            <a:ext cx="0" cy="520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 flipV="1">
            <a:off x="1746250" y="4657725"/>
            <a:ext cx="88900" cy="88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V="1">
            <a:off x="1758950" y="4581525"/>
            <a:ext cx="63500" cy="88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V="1">
            <a:off x="1835150" y="3819525"/>
            <a:ext cx="215900" cy="241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 flipV="1">
            <a:off x="1822450" y="5267325"/>
            <a:ext cx="241300" cy="241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88963" y="4110038"/>
            <a:ext cx="1185862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438E00"/>
                </a:solidFill>
                <a:latin typeface="Book Antiqua" charset="0"/>
                <a:cs typeface="+mn-cs"/>
              </a:rPr>
              <a:t>update</a:t>
            </a:r>
            <a:endParaRPr lang="en-US" dirty="0">
              <a:solidFill>
                <a:srgbClr val="438E00"/>
              </a:solidFill>
              <a:latin typeface="Book Antiqua" charset="0"/>
              <a:cs typeface="+mn-cs"/>
            </a:endParaRPr>
          </a:p>
          <a:p>
            <a:pPr algn="l">
              <a:defRPr/>
            </a:pPr>
            <a:r>
              <a:rPr lang="en-US" dirty="0">
                <a:solidFill>
                  <a:srgbClr val="0000FF"/>
                </a:solidFill>
                <a:latin typeface="Book Antiqua" charset="0"/>
                <a:cs typeface="+mn-cs"/>
              </a:rPr>
              <a:t>records</a:t>
            </a:r>
          </a:p>
          <a:p>
            <a:pPr algn="l">
              <a:defRPr/>
            </a:pPr>
            <a:r>
              <a:rPr lang="en-US" dirty="0">
                <a:solidFill>
                  <a:srgbClr val="0000FF"/>
                </a:solidFill>
                <a:latin typeface="Book Antiqua" charset="0"/>
                <a:cs typeface="+mn-cs"/>
              </a:rPr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3502635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Other Log-Related State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Transaction Table: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One entry per active Xact.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Contains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XID, status </a:t>
            </a:r>
            <a:r>
              <a:rPr lang="en-US">
                <a:latin typeface="Times New Roman" charset="0"/>
                <a:cs typeface="Times New Roman" charset="0"/>
              </a:rPr>
              <a:t>(running/commited/aborted), and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lastLSN.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Dirty Page Table: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One entry per dirty page in buffer pool.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Contains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recLSN (recoveryLSN)</a:t>
            </a:r>
            <a:endParaRPr lang="en-US">
              <a:latin typeface="Times New Roman" charset="0"/>
              <a:cs typeface="Times New Roman" charset="0"/>
            </a:endParaRPr>
          </a:p>
          <a:p>
            <a:pPr lvl="2" eaLnBrk="1" hangingPunct="1"/>
            <a:r>
              <a:rPr lang="en-US">
                <a:latin typeface="Times New Roman" charset="0"/>
                <a:cs typeface="Times New Roman" charset="0"/>
              </a:rPr>
              <a:t>the LSN of the log record which </a:t>
            </a:r>
            <a:r>
              <a:rPr lang="en-US" b="1" i="1" u="sng">
                <a:latin typeface="Times New Roman" charset="0"/>
                <a:cs typeface="Times New Roman" charset="0"/>
              </a:rPr>
              <a:t>first</a:t>
            </a:r>
            <a:r>
              <a:rPr lang="en-US" i="1">
                <a:latin typeface="Times New Roman" charset="0"/>
                <a:cs typeface="Times New Roman" charset="0"/>
              </a:rPr>
              <a:t> </a:t>
            </a:r>
            <a:r>
              <a:rPr lang="en-US">
                <a:latin typeface="Times New Roman" charset="0"/>
                <a:cs typeface="Times New Roman" charset="0"/>
              </a:rPr>
              <a:t>caused the page to be dirty.</a:t>
            </a:r>
          </a:p>
        </p:txBody>
      </p:sp>
    </p:spTree>
    <p:extLst>
      <p:ext uri="{BB962C8B-B14F-4D97-AF65-F5344CB8AC3E}">
        <p14:creationId xmlns:p14="http://schemas.microsoft.com/office/powerpoint/2010/main" val="357815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Checkpointing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534400" cy="48006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Periodically, the DBMS creates a </a:t>
            </a:r>
            <a:r>
              <a:rPr lang="en-US" u="sng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checkpoint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,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600" dirty="0" smtClean="0">
                <a:latin typeface="Times New Roman"/>
                <a:ea typeface="+mn-ea"/>
                <a:cs typeface="Times New Roman"/>
              </a:rPr>
              <a:t> minimize the time taken to recover in the event of a system crash.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 </a:t>
            </a:r>
            <a:endParaRPr lang="en-US" dirty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Write to log: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begin_checkpoint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record:  Indicates when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chkpt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began.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end_checkpoint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record:  Contains current </a:t>
            </a:r>
            <a:r>
              <a:rPr lang="en-US" i="1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i="1" dirty="0" smtClean="0">
                <a:latin typeface="Times New Roman"/>
                <a:ea typeface="+mn-ea"/>
                <a:cs typeface="Times New Roman"/>
              </a:rPr>
              <a:t> table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and </a:t>
            </a:r>
            <a:r>
              <a:rPr lang="en-US" i="1" dirty="0" smtClean="0">
                <a:latin typeface="Times New Roman"/>
                <a:ea typeface="+mn-ea"/>
                <a:cs typeface="Times New Roman"/>
              </a:rPr>
              <a:t>dirty page table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.  This is a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`fuzzy checkpoint</a:t>
            </a:r>
            <a:r>
              <a:rPr lang="ja-JP" alt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’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: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Other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Xacts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continue to run; so these tables accurate only as of the time of the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begin_checkpoint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record.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No attempt to force dirty pages to disk; 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Effectiveness limited by earliest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recLSN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in dirty page table. </a:t>
            </a:r>
          </a:p>
          <a:p>
            <a:pPr lvl="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it</a:t>
            </a:r>
            <a:r>
              <a:rPr lang="ja-JP" altLang="en-US" dirty="0" smtClean="0">
                <a:latin typeface="Times New Roman"/>
                <a:ea typeface="+mn-ea"/>
                <a:cs typeface="Times New Roman"/>
              </a:rPr>
              <a:t>’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s a good idea to periodically flush dirty pages to disk!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Store LSN of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chkpt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record in a safe place (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master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record).</a:t>
            </a:r>
          </a:p>
        </p:txBody>
      </p:sp>
    </p:spTree>
    <p:extLst>
      <p:ext uri="{BB962C8B-B14F-4D97-AF65-F5344CB8AC3E}">
        <p14:creationId xmlns:p14="http://schemas.microsoft.com/office/powerpoint/2010/main" val="20102103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11049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00090"/>
                </a:solidFill>
                <a:latin typeface="Times New Roman"/>
                <a:ea typeface="+mj-ea"/>
                <a:cs typeface="Times New Roman"/>
              </a:rPr>
              <a:t>The Big Picture:  </a:t>
            </a:r>
            <a:br>
              <a:rPr lang="en-US" sz="3600" dirty="0" smtClean="0">
                <a:solidFill>
                  <a:srgbClr val="000090"/>
                </a:solidFill>
                <a:latin typeface="Times New Roman"/>
                <a:ea typeface="+mj-ea"/>
                <a:cs typeface="Times New Roman"/>
              </a:rPr>
            </a:br>
            <a:r>
              <a:rPr lang="en-US" sz="3600" dirty="0" smtClean="0">
                <a:solidFill>
                  <a:srgbClr val="000090"/>
                </a:solidFill>
                <a:latin typeface="Times New Roman"/>
                <a:ea typeface="+mj-ea"/>
                <a:cs typeface="Times New Roman"/>
              </a:rPr>
              <a:t>What</a:t>
            </a:r>
            <a:r>
              <a:rPr lang="ja-JP" altLang="en-US" sz="3600" dirty="0" smtClean="0">
                <a:solidFill>
                  <a:srgbClr val="000090"/>
                </a:solidFill>
                <a:latin typeface="Times New Roman"/>
                <a:ea typeface="+mj-ea"/>
                <a:cs typeface="Times New Roman"/>
              </a:rPr>
              <a:t>’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ea typeface="+mj-ea"/>
                <a:cs typeface="Times New Roman"/>
              </a:rPr>
              <a:t>s Stored Where</a:t>
            </a:r>
          </a:p>
        </p:txBody>
      </p:sp>
      <p:grpSp>
        <p:nvGrpSpPr>
          <p:cNvPr id="41988" name="Group 9"/>
          <p:cNvGrpSpPr>
            <a:grpSpLocks/>
          </p:cNvGrpSpPr>
          <p:nvPr/>
        </p:nvGrpSpPr>
        <p:grpSpPr bwMode="auto">
          <a:xfrm>
            <a:off x="3810000" y="1854200"/>
            <a:ext cx="1295400" cy="1193800"/>
            <a:chOff x="2400" y="1168"/>
            <a:chExt cx="816" cy="752"/>
          </a:xfrm>
        </p:grpSpPr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2416" y="1168"/>
              <a:ext cx="784" cy="104"/>
            </a:xfrm>
            <a:prstGeom prst="ellipse">
              <a:avLst/>
            </a:prstGeom>
            <a:noFill/>
            <a:ln w="50800">
              <a:solidFill>
                <a:srgbClr val="CF0E3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2400" y="1236"/>
              <a:ext cx="0" cy="580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3216" y="1200"/>
              <a:ext cx="0" cy="624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04" name="Arc 8"/>
            <p:cNvSpPr>
              <a:spLocks/>
            </p:cNvSpPr>
            <p:nvPr/>
          </p:nvSpPr>
          <p:spPr bwMode="auto">
            <a:xfrm>
              <a:off x="2400" y="1824"/>
              <a:ext cx="816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43200 w 43200"/>
                <a:gd name="T1" fmla="*/ 0 h 21600"/>
                <a:gd name="T2" fmla="*/ 0 w 43200"/>
                <a:gd name="T3" fmla="*/ 0 h 21600"/>
                <a:gd name="T4" fmla="*/ 21600 w 432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599"/>
                    <a:pt x="-1" y="11929"/>
                    <a:pt x="-1" y="-1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094163" y="2266950"/>
            <a:ext cx="6175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accent2"/>
                </a:solidFill>
                <a:latin typeface="Book Antiqua" charset="0"/>
                <a:cs typeface="+mn-cs"/>
              </a:rPr>
              <a:t>DB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330575" y="3302000"/>
            <a:ext cx="21685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+mn-cs"/>
              </a:rPr>
              <a:t>Data pages</a:t>
            </a:r>
            <a:endParaRPr lang="en-US" sz="20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+mn-cs"/>
              </a:rPr>
              <a:t>	</a:t>
            </a:r>
            <a:r>
              <a:rPr lang="en-US" sz="2000" dirty="0">
                <a:solidFill>
                  <a:srgbClr val="CF0E30"/>
                </a:solidFill>
                <a:latin typeface="Arial" charset="0"/>
                <a:cs typeface="+mn-cs"/>
              </a:rPr>
              <a:t>each</a:t>
            </a:r>
          </a:p>
          <a:p>
            <a:pPr algn="l">
              <a:defRPr/>
            </a:pPr>
            <a:r>
              <a:rPr lang="en-US" sz="2000" dirty="0">
                <a:solidFill>
                  <a:srgbClr val="CF0E30"/>
                </a:solidFill>
                <a:latin typeface="Arial" charset="0"/>
                <a:cs typeface="+mn-cs"/>
              </a:rPr>
              <a:t>	with a</a:t>
            </a:r>
          </a:p>
          <a:p>
            <a:pPr algn="l">
              <a:defRPr/>
            </a:pPr>
            <a:r>
              <a:rPr lang="en-US" sz="2000" dirty="0">
                <a:solidFill>
                  <a:srgbClr val="CF0E30"/>
                </a:solidFill>
                <a:latin typeface="Arial" charset="0"/>
                <a:cs typeface="+mn-cs"/>
              </a:rPr>
              <a:t>	</a:t>
            </a:r>
            <a:r>
              <a:rPr lang="en-US" sz="2000" dirty="0" err="1">
                <a:solidFill>
                  <a:srgbClr val="CF0E30"/>
                </a:solidFill>
                <a:latin typeface="Arial" charset="0"/>
                <a:cs typeface="+mn-cs"/>
              </a:rPr>
              <a:t>pageLSN</a:t>
            </a:r>
            <a:endParaRPr lang="en-US" sz="2000" dirty="0">
              <a:solidFill>
                <a:srgbClr val="CF0E30"/>
              </a:solidFill>
              <a:latin typeface="Arial" charset="0"/>
              <a:cs typeface="+mn-cs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999163" y="2997200"/>
            <a:ext cx="25812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b="1">
                <a:solidFill>
                  <a:srgbClr val="AD6900"/>
                </a:solidFill>
                <a:latin typeface="Arial" charset="0"/>
                <a:cs typeface="+mn-cs"/>
              </a:rPr>
              <a:t>Xact Table</a:t>
            </a:r>
            <a:endParaRPr lang="en-US" sz="2000">
              <a:solidFill>
                <a:srgbClr val="AD6900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lastLSN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status</a:t>
            </a:r>
          </a:p>
          <a:p>
            <a:pPr algn="l">
              <a:defRPr/>
            </a:pPr>
            <a:endParaRPr lang="en-US" sz="200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b="1">
                <a:solidFill>
                  <a:srgbClr val="AD6900"/>
                </a:solidFill>
                <a:latin typeface="Arial" charset="0"/>
                <a:cs typeface="+mn-cs"/>
              </a:rPr>
              <a:t>Dirty Page Table</a:t>
            </a:r>
            <a:endParaRPr lang="en-US" sz="200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recLSN</a:t>
            </a:r>
          </a:p>
          <a:p>
            <a:pPr algn="l">
              <a:defRPr/>
            </a:pPr>
            <a:endParaRPr lang="en-US" sz="200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b="1">
                <a:solidFill>
                  <a:srgbClr val="AD6900"/>
                </a:solidFill>
                <a:latin typeface="Arial" charset="0"/>
                <a:cs typeface="+mn-cs"/>
              </a:rPr>
              <a:t>flushedLSN</a:t>
            </a:r>
            <a:endParaRPr lang="en-US" sz="2000">
              <a:solidFill>
                <a:srgbClr val="AD6900"/>
              </a:solidFill>
              <a:latin typeface="Arial" charset="0"/>
              <a:cs typeface="+mn-cs"/>
            </a:endParaRPr>
          </a:p>
          <a:p>
            <a:pPr algn="l">
              <a:defRPr/>
            </a:pPr>
            <a:endParaRPr lang="en-US" sz="2000">
              <a:solidFill>
                <a:srgbClr val="AD6900"/>
              </a:solidFill>
              <a:latin typeface="Arial" charset="0"/>
              <a:cs typeface="+mn-cs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6254750" y="1900238"/>
            <a:ext cx="1617663" cy="836612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6248400" y="1816100"/>
            <a:ext cx="33338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6338888" y="1816100"/>
            <a:ext cx="33337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642302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07175" y="2114550"/>
            <a:ext cx="8890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latin typeface="Book Antiqua" charset="0"/>
                <a:cs typeface="+mn-cs"/>
              </a:rPr>
              <a:t>RAM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6513513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6610350" y="1816100"/>
            <a:ext cx="33338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V="1">
            <a:off x="6700838" y="1816100"/>
            <a:ext cx="33337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678497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6877050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V="1">
            <a:off x="6980238" y="1816100"/>
            <a:ext cx="31750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7070725" y="1816100"/>
            <a:ext cx="31750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H="1">
            <a:off x="7148513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7239000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7335838" y="1816100"/>
            <a:ext cx="33337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7426325" y="1816100"/>
            <a:ext cx="33338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H="1">
            <a:off x="7510463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>
            <a:off x="7600950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7697788" y="1816100"/>
            <a:ext cx="33337" cy="77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778192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7872413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H="1">
            <a:off x="7872413" y="2684463"/>
            <a:ext cx="58737" cy="52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42014" name="Group 43"/>
          <p:cNvGrpSpPr>
            <a:grpSpLocks/>
          </p:cNvGrpSpPr>
          <p:nvPr/>
        </p:nvGrpSpPr>
        <p:grpSpPr bwMode="auto">
          <a:xfrm>
            <a:off x="1462088" y="3163888"/>
            <a:ext cx="1689100" cy="2578100"/>
            <a:chOff x="921" y="1993"/>
            <a:chExt cx="1064" cy="1624"/>
          </a:xfrm>
        </p:grpSpPr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921" y="1993"/>
              <a:ext cx="74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tx2"/>
                  </a:solidFill>
                  <a:latin typeface="Arial" charset="0"/>
                  <a:cs typeface="+mn-cs"/>
                </a:rPr>
                <a:t>prevLSN</a:t>
              </a: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921" y="2189"/>
              <a:ext cx="3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tx2"/>
                  </a:solidFill>
                  <a:latin typeface="Arial" charset="0"/>
                  <a:cs typeface="+mn-cs"/>
                </a:rPr>
                <a:t>XID</a:t>
              </a: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921" y="2385"/>
              <a:ext cx="4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tx2"/>
                  </a:solidFill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921" y="2774"/>
              <a:ext cx="55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tx2"/>
                  </a:solidFill>
                  <a:latin typeface="Arial" charset="0"/>
                  <a:cs typeface="+mn-cs"/>
                </a:rPr>
                <a:t>length</a:t>
              </a: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921" y="2578"/>
              <a:ext cx="63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tx2"/>
                  </a:solidFill>
                  <a:latin typeface="Arial" charset="0"/>
                  <a:cs typeface="+mn-cs"/>
                </a:rPr>
                <a:t>pageID</a:t>
              </a: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921" y="2969"/>
              <a:ext cx="51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tx2"/>
                  </a:solidFill>
                  <a:latin typeface="Arial" charset="0"/>
                  <a:cs typeface="+mn-cs"/>
                </a:rPr>
                <a:t>offset</a:t>
              </a: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921" y="3163"/>
              <a:ext cx="106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tx2"/>
                  </a:solidFill>
                  <a:latin typeface="Arial" charset="0"/>
                  <a:cs typeface="+mn-cs"/>
                </a:rPr>
                <a:t>before-image</a:t>
              </a: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921" y="3361"/>
              <a:ext cx="93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 sz="2000">
                  <a:solidFill>
                    <a:schemeClr val="tx2"/>
                  </a:solidFill>
                  <a:latin typeface="Arial" charset="0"/>
                  <a:cs typeface="+mn-cs"/>
                </a:rPr>
                <a:t>after-image</a:t>
              </a:r>
            </a:p>
          </p:txBody>
        </p:sp>
      </p:grp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969963" y="2792413"/>
            <a:ext cx="1971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  <a:cs typeface="+mn-cs"/>
              </a:rPr>
              <a:t>LogRecords</a:t>
            </a: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1298575" y="4352925"/>
            <a:ext cx="0" cy="4365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 flipV="1">
            <a:off x="1292225" y="4168775"/>
            <a:ext cx="185738" cy="184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 flipH="1" flipV="1">
            <a:off x="1292225" y="5343525"/>
            <a:ext cx="185738" cy="187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6300788" y="1965325"/>
            <a:ext cx="1527175" cy="70643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1503363" y="2036763"/>
            <a:ext cx="8207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AFD00"/>
                </a:solidFill>
                <a:latin typeface="Book Antiqua" charset="0"/>
                <a:cs typeface="+mn-cs"/>
              </a:rPr>
              <a:t>LOG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685800" y="5791200"/>
            <a:ext cx="22288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366FF"/>
                </a:solidFill>
                <a:latin typeface="Arial" charset="0"/>
                <a:cs typeface="+mn-cs"/>
              </a:rPr>
              <a:t>master record</a:t>
            </a:r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>
            <a:off x="3200400" y="1377950"/>
            <a:ext cx="0" cy="494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56" name="Line 60"/>
          <p:cNvSpPr>
            <a:spLocks noChangeShapeType="1"/>
          </p:cNvSpPr>
          <p:nvPr/>
        </p:nvSpPr>
        <p:spPr bwMode="auto">
          <a:xfrm>
            <a:off x="5867400" y="1377950"/>
            <a:ext cx="0" cy="494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" name="Rectangle 2" descr="Medium Wood"/>
          <p:cNvSpPr>
            <a:spLocks noChangeArrowheads="1"/>
          </p:cNvSpPr>
          <p:nvPr/>
        </p:nvSpPr>
        <p:spPr bwMode="auto">
          <a:xfrm>
            <a:off x="866775" y="1828800"/>
            <a:ext cx="1628775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Arc 6" descr="Medium Wood"/>
          <p:cNvSpPr>
            <a:spLocks/>
          </p:cNvSpPr>
          <p:nvPr/>
        </p:nvSpPr>
        <p:spPr bwMode="auto">
          <a:xfrm>
            <a:off x="2487613" y="1830388"/>
            <a:ext cx="171450" cy="685800"/>
          </a:xfrm>
          <a:custGeom>
            <a:avLst/>
            <a:gdLst>
              <a:gd name="G0" fmla="+- 0 0 0"/>
              <a:gd name="G1" fmla="+- 21577 0 0"/>
              <a:gd name="G2" fmla="+- 21600 0 0"/>
              <a:gd name="T0" fmla="*/ 999 w 21600"/>
              <a:gd name="T1" fmla="*/ 0 h 43177"/>
              <a:gd name="T2" fmla="*/ 0 w 21600"/>
              <a:gd name="T3" fmla="*/ 43177 h 43177"/>
              <a:gd name="T4" fmla="*/ 0 w 21600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77" fill="none" extrusionOk="0">
                <a:moveTo>
                  <a:pt x="998" y="0"/>
                </a:moveTo>
                <a:cubicBezTo>
                  <a:pt x="12527" y="533"/>
                  <a:pt x="21600" y="10036"/>
                  <a:pt x="21600" y="21577"/>
                </a:cubicBezTo>
                <a:cubicBezTo>
                  <a:pt x="21600" y="33506"/>
                  <a:pt x="11929" y="43177"/>
                  <a:pt x="-1" y="43177"/>
                </a:cubicBezTo>
              </a:path>
              <a:path w="21600" h="43177" stroke="0" extrusionOk="0">
                <a:moveTo>
                  <a:pt x="998" y="0"/>
                </a:moveTo>
                <a:cubicBezTo>
                  <a:pt x="12527" y="533"/>
                  <a:pt x="21600" y="10036"/>
                  <a:pt x="21600" y="21577"/>
                </a:cubicBezTo>
                <a:cubicBezTo>
                  <a:pt x="21600" y="33506"/>
                  <a:pt x="11929" y="43177"/>
                  <a:pt x="-1" y="43177"/>
                </a:cubicBezTo>
                <a:lnTo>
                  <a:pt x="0" y="2157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701675" y="1933575"/>
            <a:ext cx="330200" cy="47625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" name="Oval 3" descr="Oak"/>
          <p:cNvSpPr>
            <a:spLocks noChangeArrowheads="1"/>
          </p:cNvSpPr>
          <p:nvPr/>
        </p:nvSpPr>
        <p:spPr bwMode="auto">
          <a:xfrm>
            <a:off x="615950" y="1835150"/>
            <a:ext cx="501650" cy="6731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787400" y="2030413"/>
            <a:ext cx="158750" cy="282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" name="Rectangle 56"/>
          <p:cNvSpPr>
            <a:spLocks noChangeArrowheads="1"/>
          </p:cNvSpPr>
          <p:nvPr/>
        </p:nvSpPr>
        <p:spPr bwMode="auto">
          <a:xfrm>
            <a:off x="1447800" y="19812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AFD00"/>
                </a:solidFill>
                <a:latin typeface="Book Antiqua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99319792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Simple Transaction Abort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0767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For now, consider an explicit abort of a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No crash involved.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We want to </a:t>
            </a:r>
            <a:r>
              <a:rPr lang="ja-JP" altLang="en-US" dirty="0" smtClean="0">
                <a:latin typeface="Times New Roman"/>
                <a:ea typeface="+mn-ea"/>
                <a:cs typeface="Times New Roman"/>
              </a:rPr>
              <a:t>“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play back</a:t>
            </a:r>
            <a:r>
              <a:rPr lang="ja-JP" altLang="en-US" dirty="0" smtClean="0">
                <a:latin typeface="Times New Roman"/>
                <a:ea typeface="+mn-ea"/>
                <a:cs typeface="Times New Roman"/>
              </a:rPr>
              <a:t>”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the log in reverse order,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UNDO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ing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updates.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Get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lastLSN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of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from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table.</a:t>
            </a:r>
            <a:endParaRPr lang="en-US" dirty="0" smtClean="0">
              <a:solidFill>
                <a:schemeClr val="accent2"/>
              </a:solidFill>
              <a:latin typeface="Times New Roman"/>
              <a:ea typeface="+mn-ea"/>
              <a:cs typeface="Times New Roman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Can follow chain of log records backward via the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prevLSN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field.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Before starting UNDO, write an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Abort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log record.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For recovering from crash during UNDO!</a:t>
            </a:r>
          </a:p>
        </p:txBody>
      </p:sp>
    </p:spTree>
    <p:extLst>
      <p:ext uri="{BB962C8B-B14F-4D97-AF65-F5344CB8AC3E}">
        <p14:creationId xmlns:p14="http://schemas.microsoft.com/office/powerpoint/2010/main" val="6843130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049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   Abort, cont.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2286000"/>
            <a:ext cx="8382000" cy="4267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To perform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UNDO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, must have a lock on data!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No problem (strict 2PL) !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Before restoring old value of a page, write a CLR: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You continue logging while you UNDO!!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CLR has one extra field: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undonextLSN</a:t>
            </a:r>
            <a:endParaRPr lang="en-US" dirty="0" smtClean="0">
              <a:solidFill>
                <a:schemeClr val="accent2"/>
              </a:solidFill>
              <a:latin typeface="Times New Roman"/>
              <a:ea typeface="+mn-ea"/>
              <a:cs typeface="Times New Roman"/>
            </a:endParaRP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 smtClean="0">
                <a:latin typeface="Times New Roman"/>
                <a:ea typeface="+mn-ea"/>
                <a:cs typeface="Times New Roman"/>
              </a:rPr>
              <a:t>Points to the next LSN to undo (i.e. the </a:t>
            </a:r>
            <a:r>
              <a:rPr lang="en-US" sz="2200" dirty="0" err="1" smtClean="0">
                <a:latin typeface="Times New Roman"/>
                <a:ea typeface="+mn-ea"/>
                <a:cs typeface="Times New Roman"/>
              </a:rPr>
              <a:t>prevLSN</a:t>
            </a:r>
            <a:r>
              <a:rPr lang="en-US" sz="2200" dirty="0" smtClean="0">
                <a:latin typeface="Times New Roman"/>
                <a:ea typeface="+mn-ea"/>
                <a:cs typeface="Times New Roman"/>
              </a:rPr>
              <a:t> of the record we</a:t>
            </a:r>
            <a:r>
              <a:rPr lang="ja-JP" altLang="en-US" sz="2200" dirty="0" smtClean="0">
                <a:latin typeface="Times New Roman"/>
                <a:ea typeface="+mn-ea"/>
                <a:cs typeface="Times New Roman"/>
              </a:rPr>
              <a:t>’</a:t>
            </a:r>
            <a:r>
              <a:rPr lang="en-US" sz="2200" dirty="0" smtClean="0">
                <a:latin typeface="Times New Roman"/>
                <a:ea typeface="+mn-ea"/>
                <a:cs typeface="Times New Roman"/>
              </a:rPr>
              <a:t>re currently undoing).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CLRs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never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Undone (but they might be Redone when repeating history: guarantees Atomicity!)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At end of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UNDO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, write an </a:t>
            </a:r>
            <a:r>
              <a:rPr lang="ja-JP" altLang="en-US" dirty="0" smtClean="0">
                <a:latin typeface="Times New Roman"/>
                <a:ea typeface="+mn-ea"/>
                <a:cs typeface="Times New Roman"/>
              </a:rPr>
              <a:t>“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end</a:t>
            </a:r>
            <a:r>
              <a:rPr lang="ja-JP" altLang="en-US" dirty="0" smtClean="0">
                <a:latin typeface="Times New Roman"/>
                <a:ea typeface="+mn-ea"/>
                <a:cs typeface="Times New Roman"/>
              </a:rPr>
              <a:t>”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log record.</a:t>
            </a:r>
          </a:p>
        </p:txBody>
      </p:sp>
      <p:graphicFrame>
        <p:nvGraphicFramePr>
          <p:cNvPr id="46085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41763" y="215900"/>
          <a:ext cx="1397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WordArt" r:id="rId4" imgW="1396164" imgH="1446876" progId="MSWordArt.2">
                  <p:embed/>
                </p:oleObj>
              </mc:Choice>
              <mc:Fallback>
                <p:oleObj name="WordArt" r:id="rId4" imgW="1396164" imgH="1446876" progId="MSWordArt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215900"/>
                        <a:ext cx="1397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0" y="304800"/>
          <a:ext cx="1397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WordArt" r:id="rId6" imgW="1396164" imgH="1446876" progId="MSWordArt.2">
                  <p:embed/>
                </p:oleObj>
              </mc:Choice>
              <mc:Fallback>
                <p:oleObj name="WordArt" r:id="rId6" imgW="1396164" imgH="1446876" progId="MSWordArt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4800"/>
                        <a:ext cx="1397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Freeform 8"/>
          <p:cNvSpPr>
            <a:spLocks/>
          </p:cNvSpPr>
          <p:nvPr/>
        </p:nvSpPr>
        <p:spPr bwMode="auto">
          <a:xfrm>
            <a:off x="6235700" y="1816100"/>
            <a:ext cx="230188" cy="153988"/>
          </a:xfrm>
          <a:custGeom>
            <a:avLst/>
            <a:gdLst>
              <a:gd name="T0" fmla="*/ 0 w 145"/>
              <a:gd name="T1" fmla="*/ 0 h 97"/>
              <a:gd name="T2" fmla="*/ 0 w 145"/>
              <a:gd name="T3" fmla="*/ 152400 h 97"/>
              <a:gd name="T4" fmla="*/ 228600 w 145"/>
              <a:gd name="T5" fmla="*/ 0 h 97"/>
              <a:gd name="T6" fmla="*/ 0 w 145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" h="97">
                <a:moveTo>
                  <a:pt x="0" y="0"/>
                </a:moveTo>
                <a:lnTo>
                  <a:pt x="0" y="96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2806700" y="1816100"/>
            <a:ext cx="34290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2743200" y="1968500"/>
            <a:ext cx="347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4" name="Oval 11"/>
          <p:cNvSpPr>
            <a:spLocks noChangeArrowheads="1"/>
          </p:cNvSpPr>
          <p:nvPr/>
        </p:nvSpPr>
        <p:spPr bwMode="auto">
          <a:xfrm>
            <a:off x="2286000" y="1066800"/>
            <a:ext cx="889000" cy="889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46091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70363" y="649288"/>
          <a:ext cx="1125537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WordArt" r:id="rId8" imgW="1125172" imgH="1166375" progId="MSWordArt.2">
                  <p:embed/>
                </p:oleObj>
              </mc:Choice>
              <mc:Fallback>
                <p:oleObj name="WordArt" r:id="rId8" imgW="1125172" imgH="1166375" progId="MSWordArt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649288"/>
                        <a:ext cx="1125537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Line 13"/>
          <p:cNvSpPr>
            <a:spLocks noChangeShapeType="1"/>
          </p:cNvSpPr>
          <p:nvPr/>
        </p:nvSpPr>
        <p:spPr bwMode="auto">
          <a:xfrm flipV="1">
            <a:off x="6235700" y="1955800"/>
            <a:ext cx="0" cy="406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041650" y="1816100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V="1">
            <a:off x="6242050" y="18097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3898900" y="1790700"/>
            <a:ext cx="10160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6261100" y="1790700"/>
            <a:ext cx="17780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2432050" y="1212850"/>
            <a:ext cx="5969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1" name="Oval 19"/>
          <p:cNvSpPr>
            <a:spLocks noChangeArrowheads="1"/>
          </p:cNvSpPr>
          <p:nvPr/>
        </p:nvSpPr>
        <p:spPr bwMode="auto">
          <a:xfrm>
            <a:off x="2584450" y="1365250"/>
            <a:ext cx="2921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3873500" y="1955800"/>
            <a:ext cx="0" cy="406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57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Crash Recovery: Big Picture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732213" y="1981200"/>
            <a:ext cx="54102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  <a:defRPr/>
            </a:pPr>
            <a:r>
              <a:rPr lang="en-US" sz="2800" dirty="0">
                <a:latin typeface="Book Antiqua" charset="0"/>
                <a:cs typeface="+mn-cs"/>
              </a:rPr>
              <a:t>Start from a </a:t>
            </a:r>
            <a:r>
              <a:rPr lang="en-US" sz="2800" dirty="0">
                <a:solidFill>
                  <a:schemeClr val="accent2"/>
                </a:solidFill>
                <a:latin typeface="Book Antiqua" charset="0"/>
                <a:cs typeface="+mn-cs"/>
              </a:rPr>
              <a:t>checkpoint</a:t>
            </a:r>
            <a:r>
              <a:rPr lang="en-US" sz="2800" dirty="0">
                <a:latin typeface="Book Antiqua" charset="0"/>
                <a:cs typeface="+mn-cs"/>
              </a:rPr>
              <a:t> (found via </a:t>
            </a:r>
            <a:r>
              <a:rPr lang="en-US" sz="2800" dirty="0">
                <a:solidFill>
                  <a:schemeClr val="accent2"/>
                </a:solidFill>
                <a:latin typeface="Book Antiqua" charset="0"/>
                <a:cs typeface="+mn-cs"/>
              </a:rPr>
              <a:t>master</a:t>
            </a:r>
            <a:r>
              <a:rPr lang="en-US" sz="2800" dirty="0">
                <a:latin typeface="Book Antiqua" charset="0"/>
                <a:cs typeface="+mn-cs"/>
              </a:rPr>
              <a:t> record).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  <a:defRPr/>
            </a:pPr>
            <a:r>
              <a:rPr lang="en-US" sz="2800" dirty="0">
                <a:latin typeface="Book Antiqua" charset="0"/>
                <a:cs typeface="+mn-cs"/>
              </a:rPr>
              <a:t>Three phases.  Need to: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dirty="0">
                <a:latin typeface="Book Antiqua" charset="0"/>
                <a:cs typeface="+mn-cs"/>
              </a:rPr>
              <a:t>Figure out which </a:t>
            </a:r>
            <a:r>
              <a:rPr lang="en-US" dirty="0" err="1">
                <a:latin typeface="Book Antiqua" charset="0"/>
                <a:cs typeface="+mn-cs"/>
              </a:rPr>
              <a:t>Xacts</a:t>
            </a:r>
            <a:r>
              <a:rPr lang="en-US" dirty="0">
                <a:latin typeface="Book Antiqua" charset="0"/>
                <a:cs typeface="+mn-cs"/>
              </a:rPr>
              <a:t> committed since checkpoint, which failed (</a:t>
            </a:r>
            <a:r>
              <a:rPr lang="en-US" dirty="0">
                <a:solidFill>
                  <a:srgbClr val="0000FF"/>
                </a:solidFill>
                <a:latin typeface="Book Antiqua" charset="0"/>
                <a:cs typeface="+mn-cs"/>
              </a:rPr>
              <a:t>Analysis</a:t>
            </a:r>
            <a:r>
              <a:rPr lang="en-US" dirty="0">
                <a:latin typeface="Book Antiqua" charset="0"/>
                <a:cs typeface="+mn-cs"/>
              </a:rPr>
              <a:t>).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dirty="0">
                <a:solidFill>
                  <a:schemeClr val="accent2"/>
                </a:solidFill>
                <a:latin typeface="Book Antiqua" charset="0"/>
                <a:cs typeface="+mn-cs"/>
              </a:rPr>
              <a:t>REDO</a:t>
            </a:r>
            <a:r>
              <a:rPr lang="en-US" dirty="0">
                <a:latin typeface="Book Antiqua" charset="0"/>
                <a:cs typeface="+mn-cs"/>
              </a:rPr>
              <a:t> </a:t>
            </a:r>
            <a:r>
              <a:rPr lang="en-US" b="1" i="1" dirty="0">
                <a:latin typeface="Book Antiqua" charset="0"/>
                <a:cs typeface="+mn-cs"/>
              </a:rPr>
              <a:t>all</a:t>
            </a:r>
            <a:r>
              <a:rPr lang="en-US" dirty="0">
                <a:latin typeface="Book Antiqua" charset="0"/>
                <a:cs typeface="+mn-cs"/>
              </a:rPr>
              <a:t> actions.</a:t>
            </a: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0"/>
              <a:buChar char="u"/>
              <a:defRPr/>
            </a:pPr>
            <a:r>
              <a:rPr lang="en-US" dirty="0">
                <a:latin typeface="Book Antiqua" charset="0"/>
                <a:cs typeface="+mn-cs"/>
              </a:rPr>
              <a:t>(repeat history)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dirty="0">
                <a:solidFill>
                  <a:srgbClr val="009900"/>
                </a:solidFill>
                <a:latin typeface="Book Antiqua" charset="0"/>
                <a:cs typeface="+mn-cs"/>
              </a:rPr>
              <a:t>UNDO</a:t>
            </a:r>
            <a:r>
              <a:rPr lang="en-US" dirty="0">
                <a:latin typeface="Book Antiqua" charset="0"/>
                <a:cs typeface="+mn-cs"/>
              </a:rPr>
              <a:t> effects of failed </a:t>
            </a:r>
            <a:r>
              <a:rPr lang="en-US" dirty="0" err="1">
                <a:latin typeface="Book Antiqua" charset="0"/>
                <a:cs typeface="+mn-cs"/>
              </a:rPr>
              <a:t>Xacts</a:t>
            </a:r>
            <a:r>
              <a:rPr lang="en-US" dirty="0">
                <a:latin typeface="Book Antiqua" charset="0"/>
                <a:cs typeface="+mn-cs"/>
              </a:rPr>
              <a:t>.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2057400" y="1778000"/>
            <a:ext cx="0" cy="41402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98450" y="1731963"/>
            <a:ext cx="1684338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b="1">
                <a:latin typeface="Book Antiqua" charset="0"/>
                <a:cs typeface="+mn-cs"/>
              </a:rPr>
              <a:t>Oldest log rec. of Xact active at crash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96863" y="2951163"/>
            <a:ext cx="1684337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b="1">
                <a:latin typeface="Book Antiqua" charset="0"/>
                <a:cs typeface="+mn-cs"/>
              </a:rPr>
              <a:t>Smallest recLSN in dirty page table after Analysis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95275" y="5084763"/>
            <a:ext cx="168433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b="1">
                <a:latin typeface="Book Antiqua" charset="0"/>
                <a:cs typeface="+mn-cs"/>
              </a:rPr>
              <a:t>Last chkpt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71475" y="5770563"/>
            <a:ext cx="168433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 b="1">
                <a:latin typeface="Book Antiqua" charset="0"/>
                <a:cs typeface="+mn-cs"/>
              </a:rPr>
              <a:t>CRASH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1917700" y="22860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19177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1917700" y="5257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1917700" y="6019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2438400" y="5283200"/>
            <a:ext cx="0" cy="711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895600" y="3683000"/>
            <a:ext cx="0" cy="2311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3352800" y="2311400"/>
            <a:ext cx="0" cy="368300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263775" y="6151563"/>
            <a:ext cx="4143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0000FF"/>
                </a:solidFill>
                <a:latin typeface="Book Antiqua" charset="0"/>
                <a:cs typeface="+mn-cs"/>
              </a:rPr>
              <a:t>A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20975" y="6153150"/>
            <a:ext cx="3968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Book Antiqua" charset="0"/>
                <a:cs typeface="+mn-cs"/>
              </a:rPr>
              <a:t>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3178175" y="6153150"/>
            <a:ext cx="4143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009900"/>
                </a:solidFill>
                <a:latin typeface="Book Antiqua" charset="0"/>
                <a:cs typeface="+mn-cs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28483881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Recovery: The Analysis Phase</a:t>
            </a:r>
          </a:p>
        </p:txBody>
      </p:sp>
      <p:sp>
        <p:nvSpPr>
          <p:cNvPr id="5222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Reconstruct state at checkpoint.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via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end_checkpoint </a:t>
            </a:r>
            <a:r>
              <a:rPr lang="en-US">
                <a:latin typeface="Times New Roman" charset="0"/>
                <a:cs typeface="Times New Roman" charset="0"/>
              </a:rPr>
              <a:t>record.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Scan log forward from checkpoint.</a:t>
            </a:r>
          </a:p>
          <a:p>
            <a:pPr lvl="1" eaLnBrk="1" hangingPunct="1"/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End</a:t>
            </a:r>
            <a:r>
              <a:rPr lang="en-US">
                <a:latin typeface="Times New Roman" charset="0"/>
                <a:cs typeface="Times New Roman" charset="0"/>
              </a:rPr>
              <a:t> record: Remove Xact from Xact table.</a:t>
            </a:r>
          </a:p>
          <a:p>
            <a:pPr lvl="1" eaLnBrk="1" hangingPunct="1"/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Other records: </a:t>
            </a:r>
          </a:p>
          <a:p>
            <a:pPr lvl="2" eaLnBrk="1" hangingPunct="1"/>
            <a:r>
              <a:rPr lang="en-US">
                <a:latin typeface="Times New Roman" charset="0"/>
                <a:cs typeface="Times New Roman" charset="0"/>
              </a:rPr>
              <a:t>add Xact to Xact table, set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lastLSN=LSN</a:t>
            </a:r>
            <a:r>
              <a:rPr lang="en-US">
                <a:latin typeface="Times New Roman" charset="0"/>
                <a:cs typeface="Times New Roman" charset="0"/>
              </a:rPr>
              <a:t>, </a:t>
            </a:r>
          </a:p>
          <a:p>
            <a:pPr lvl="2" eaLnBrk="1" hangingPunct="1"/>
            <a:r>
              <a:rPr lang="en-US">
                <a:latin typeface="Times New Roman" charset="0"/>
                <a:cs typeface="Times New Roman" charset="0"/>
              </a:rPr>
              <a:t>change Xact status if observe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commit.</a:t>
            </a:r>
            <a:endParaRPr lang="en-US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Update</a:t>
            </a:r>
            <a:r>
              <a:rPr lang="en-US">
                <a:latin typeface="Times New Roman" charset="0"/>
                <a:cs typeface="Times New Roman" charset="0"/>
              </a:rPr>
              <a:t> record: If P not in Dirty Page Table,</a:t>
            </a:r>
          </a:p>
          <a:p>
            <a:pPr lvl="2" eaLnBrk="1" hangingPunct="1"/>
            <a:r>
              <a:rPr lang="en-US">
                <a:latin typeface="Times New Roman" charset="0"/>
                <a:cs typeface="Times New Roman" charset="0"/>
              </a:rPr>
              <a:t>Add P to D.P.T., set its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recLSN=LSN.</a:t>
            </a:r>
          </a:p>
        </p:txBody>
      </p:sp>
    </p:spTree>
    <p:extLst>
      <p:ext uri="{BB962C8B-B14F-4D97-AF65-F5344CB8AC3E}">
        <p14:creationId xmlns:p14="http://schemas.microsoft.com/office/powerpoint/2010/main" val="91438250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049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Recovery: The REDO Phase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0767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We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repeat History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to reconstruct state at crash: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Reapply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all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updates (even of aborted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Xacts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!), redo CLRs.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Scan forward from log rec containing smallest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recLSN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in D.P.T. For each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CLR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or update log rec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,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REDO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the action unless: 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Affected page is not in the Dirty Page Table, or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Affected page is in D.P.T., but has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recLSN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&gt; LSN, 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or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pageLSN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(in DB) &gt;=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LSN.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To </a:t>
            </a:r>
            <a:r>
              <a:rPr lang="en-US" sz="2400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REDO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an action: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Reapply logged action.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Set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pageLSN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to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.  No additional logging!</a:t>
            </a:r>
          </a:p>
        </p:txBody>
      </p:sp>
    </p:spTree>
    <p:extLst>
      <p:ext uri="{BB962C8B-B14F-4D97-AF65-F5344CB8AC3E}">
        <p14:creationId xmlns:p14="http://schemas.microsoft.com/office/powerpoint/2010/main" val="1585508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B5F3B4-EC91-C94E-B98C-BB482EA72F3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12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Problems: Spider Trap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55" y="1295400"/>
            <a:ext cx="9166225" cy="495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100" dirty="0" smtClean="0">
                <a:latin typeface="Times New Roman"/>
                <a:cs typeface="Times New Roman"/>
              </a:rPr>
              <a:t>Spider traps: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group of pages without out-of-group links will trap a spider inside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what would happen to r?</a:t>
            </a:r>
          </a:p>
          <a:p>
            <a:pPr lvl="1">
              <a:lnSpc>
                <a:spcPct val="80000"/>
              </a:lnSpc>
              <a:defRPr/>
            </a:pP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19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100" dirty="0" smtClean="0">
                <a:latin typeface="Times New Roman"/>
                <a:cs typeface="Times New Roman"/>
              </a:rPr>
              <a:t>Example: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err="1" smtClean="0">
                <a:latin typeface="Times New Roman"/>
                <a:cs typeface="Times New Roman"/>
              </a:rPr>
              <a:t>ra</a:t>
            </a:r>
            <a:r>
              <a:rPr lang="en-US" sz="2000" dirty="0" smtClean="0">
                <a:latin typeface="Times New Roman"/>
                <a:cs typeface="Times New Roman"/>
              </a:rPr>
              <a:t> = 1/2 </a:t>
            </a:r>
            <a:r>
              <a:rPr lang="en-US" sz="2000" dirty="0" err="1" smtClean="0">
                <a:latin typeface="Times New Roman"/>
                <a:cs typeface="Times New Roman"/>
              </a:rPr>
              <a:t>ra</a:t>
            </a:r>
            <a:r>
              <a:rPr lang="en-US" sz="2000" dirty="0" smtClean="0">
                <a:latin typeface="Times New Roman"/>
                <a:cs typeface="Times New Roman"/>
              </a:rPr>
              <a:t> + 0 </a:t>
            </a:r>
            <a:r>
              <a:rPr lang="en-US" sz="2000" dirty="0" err="1" smtClean="0">
                <a:latin typeface="Times New Roman"/>
                <a:cs typeface="Times New Roman"/>
              </a:rPr>
              <a:t>rb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000" dirty="0" err="1" smtClean="0">
                <a:latin typeface="Times New Roman"/>
                <a:cs typeface="Times New Roman"/>
              </a:rPr>
              <a:t>rb</a:t>
            </a:r>
            <a:r>
              <a:rPr lang="en-US" sz="2000" dirty="0" smtClean="0">
                <a:latin typeface="Times New Roman"/>
                <a:cs typeface="Times New Roman"/>
              </a:rPr>
              <a:t> = 1/2 </a:t>
            </a:r>
            <a:r>
              <a:rPr lang="en-US" sz="2000" dirty="0" err="1" smtClean="0">
                <a:latin typeface="Times New Roman"/>
                <a:cs typeface="Times New Roman"/>
              </a:rPr>
              <a:t>ra</a:t>
            </a:r>
            <a:r>
              <a:rPr lang="en-US" sz="2000" dirty="0" smtClean="0">
                <a:latin typeface="Times New Roman"/>
                <a:cs typeface="Times New Roman"/>
              </a:rPr>
              <a:t> + 1 </a:t>
            </a:r>
            <a:r>
              <a:rPr lang="en-US" sz="2000" dirty="0" err="1" smtClean="0">
                <a:latin typeface="Times New Roman"/>
                <a:cs typeface="Times New Roman"/>
              </a:rPr>
              <a:t>rb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100" dirty="0" smtClean="0">
                <a:latin typeface="Times New Roman"/>
                <a:cs typeface="Times New Roman"/>
              </a:rPr>
              <a:t>Solutions??</a:t>
            </a:r>
          </a:p>
          <a:p>
            <a:pPr lvl="1">
              <a:lnSpc>
                <a:spcPct val="80000"/>
              </a:lnSpc>
              <a:defRPr/>
            </a:pPr>
            <a:endParaRPr lang="en-US" sz="1800" dirty="0" smtClean="0"/>
          </a:p>
        </p:txBody>
      </p:sp>
      <p:sp>
        <p:nvSpPr>
          <p:cNvPr id="1047563" name="Oval 11"/>
          <p:cNvSpPr>
            <a:spLocks noChangeArrowheads="1"/>
          </p:cNvSpPr>
          <p:nvPr/>
        </p:nvSpPr>
        <p:spPr bwMode="auto">
          <a:xfrm>
            <a:off x="5281613" y="27432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47564" name="Oval 12"/>
          <p:cNvSpPr>
            <a:spLocks noChangeArrowheads="1"/>
          </p:cNvSpPr>
          <p:nvPr/>
        </p:nvSpPr>
        <p:spPr bwMode="auto">
          <a:xfrm>
            <a:off x="7634288" y="27432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47565" name="Oval 13"/>
          <p:cNvSpPr>
            <a:spLocks noChangeArrowheads="1"/>
          </p:cNvSpPr>
          <p:nvPr/>
        </p:nvSpPr>
        <p:spPr bwMode="auto">
          <a:xfrm>
            <a:off x="6369050" y="38735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47566" name="AutoShape 14"/>
          <p:cNvCxnSpPr>
            <a:cxnSpLocks noChangeShapeType="1"/>
            <a:stCxn id="1047563" idx="6"/>
            <a:endCxn id="1047563" idx="2"/>
          </p:cNvCxnSpPr>
          <p:nvPr/>
        </p:nvCxnSpPr>
        <p:spPr bwMode="auto">
          <a:xfrm flipH="1">
            <a:off x="5281613" y="307816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67" name="AutoShape 15"/>
          <p:cNvCxnSpPr>
            <a:cxnSpLocks noChangeShapeType="1"/>
            <a:stCxn id="1047563" idx="4"/>
            <a:endCxn id="1047565" idx="1"/>
          </p:cNvCxnSpPr>
          <p:nvPr/>
        </p:nvCxnSpPr>
        <p:spPr bwMode="auto">
          <a:xfrm>
            <a:off x="5626100" y="3413125"/>
            <a:ext cx="84455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68" name="AutoShape 16"/>
          <p:cNvCxnSpPr>
            <a:cxnSpLocks noChangeShapeType="1"/>
            <a:stCxn id="1047565" idx="2"/>
            <a:endCxn id="1047563" idx="3"/>
          </p:cNvCxnSpPr>
          <p:nvPr/>
        </p:nvCxnSpPr>
        <p:spPr bwMode="auto">
          <a:xfrm rot="10800000">
            <a:off x="5383213" y="3314700"/>
            <a:ext cx="985837" cy="8937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69" name="AutoShape 17"/>
          <p:cNvCxnSpPr>
            <a:cxnSpLocks noChangeShapeType="1"/>
            <a:stCxn id="1047565" idx="6"/>
            <a:endCxn id="1047564" idx="4"/>
          </p:cNvCxnSpPr>
          <p:nvPr/>
        </p:nvCxnSpPr>
        <p:spPr bwMode="auto">
          <a:xfrm flipV="1">
            <a:off x="7058025" y="3413125"/>
            <a:ext cx="920750" cy="79533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70" name="AutoShape 18"/>
          <p:cNvCxnSpPr>
            <a:cxnSpLocks noChangeShapeType="1"/>
            <a:stCxn id="1047564" idx="6"/>
            <a:endCxn id="1047564" idx="0"/>
          </p:cNvCxnSpPr>
          <p:nvPr/>
        </p:nvCxnSpPr>
        <p:spPr bwMode="auto">
          <a:xfrm flipH="1" flipV="1">
            <a:off x="7978775" y="2743200"/>
            <a:ext cx="344488" cy="334963"/>
          </a:xfrm>
          <a:prstGeom prst="curvedConnector4">
            <a:avLst>
              <a:gd name="adj1" fmla="val -135949"/>
              <a:gd name="adj2" fmla="val 25213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47571" name="Oval 19"/>
          <p:cNvSpPr>
            <a:spLocks noChangeArrowheads="1"/>
          </p:cNvSpPr>
          <p:nvPr/>
        </p:nvSpPr>
        <p:spPr bwMode="auto">
          <a:xfrm>
            <a:off x="1949450" y="34671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a</a:t>
            </a:r>
          </a:p>
        </p:txBody>
      </p:sp>
      <p:sp>
        <p:nvSpPr>
          <p:cNvPr id="1047572" name="Oval 20"/>
          <p:cNvSpPr>
            <a:spLocks noChangeArrowheads="1"/>
          </p:cNvSpPr>
          <p:nvPr/>
        </p:nvSpPr>
        <p:spPr bwMode="auto">
          <a:xfrm>
            <a:off x="3584575" y="34671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b</a:t>
            </a:r>
          </a:p>
        </p:txBody>
      </p:sp>
      <p:cxnSp>
        <p:nvCxnSpPr>
          <p:cNvPr id="1047573" name="AutoShape 21"/>
          <p:cNvCxnSpPr>
            <a:cxnSpLocks noChangeShapeType="1"/>
            <a:stCxn id="1047571" idx="6"/>
            <a:endCxn id="1047572" idx="2"/>
          </p:cNvCxnSpPr>
          <p:nvPr/>
        </p:nvCxnSpPr>
        <p:spPr bwMode="auto">
          <a:xfrm>
            <a:off x="2638425" y="3802063"/>
            <a:ext cx="946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75" name="AutoShape 23"/>
          <p:cNvCxnSpPr>
            <a:cxnSpLocks noChangeShapeType="1"/>
            <a:stCxn id="1047572" idx="6"/>
            <a:endCxn id="1047572" idx="1"/>
          </p:cNvCxnSpPr>
          <p:nvPr/>
        </p:nvCxnSpPr>
        <p:spPr bwMode="auto">
          <a:xfrm flipH="1" flipV="1">
            <a:off x="3686175" y="3565525"/>
            <a:ext cx="587375" cy="236538"/>
          </a:xfrm>
          <a:prstGeom prst="curvedConnector4">
            <a:avLst>
              <a:gd name="adj1" fmla="val -51083"/>
              <a:gd name="adj2" fmla="val 33624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76" name="AutoShape 24"/>
          <p:cNvCxnSpPr>
            <a:cxnSpLocks noChangeShapeType="1"/>
            <a:stCxn id="1047571" idx="6"/>
            <a:endCxn id="1047571" idx="1"/>
          </p:cNvCxnSpPr>
          <p:nvPr/>
        </p:nvCxnSpPr>
        <p:spPr bwMode="auto">
          <a:xfrm flipH="1" flipV="1">
            <a:off x="2051050" y="3565525"/>
            <a:ext cx="587375" cy="236538"/>
          </a:xfrm>
          <a:prstGeom prst="curvedConnector4">
            <a:avLst>
              <a:gd name="adj1" fmla="val -38917"/>
              <a:gd name="adj2" fmla="val 316106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9813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Recovery: The UNDO Phase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648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ToUndo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=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{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| </a:t>
            </a:r>
            <a:r>
              <a:rPr lang="en-US" i="1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a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lastLSN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of a </a:t>
            </a:r>
            <a:r>
              <a:rPr lang="ja-JP" alt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“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loser</a:t>
            </a:r>
            <a:r>
              <a:rPr lang="ja-JP" alt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”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Xact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Repeat:</a:t>
            </a:r>
            <a:endParaRPr lang="en-US" dirty="0" smtClean="0">
              <a:solidFill>
                <a:srgbClr val="008000"/>
              </a:solidFill>
              <a:latin typeface="Times New Roman"/>
              <a:ea typeface="+mn-ea"/>
              <a:cs typeface="Times New Roman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Choose largest LSN among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ToUndo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If this LSN is a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CLR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and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undonextLSN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==NULL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Write an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End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record for this </a:t>
            </a:r>
            <a:r>
              <a:rPr lang="en-US" dirty="0" err="1" smtClean="0">
                <a:latin typeface="Times New Roman"/>
                <a:ea typeface="+mn-ea"/>
                <a:cs typeface="Times New Roman"/>
              </a:rPr>
              <a:t>Xact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If this LSN is a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CLR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, and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undonextLSN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!= NULL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Add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undonextLSN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to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ToUndo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 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latin typeface="Times New Roman"/>
                <a:ea typeface="+mn-ea"/>
                <a:cs typeface="Times New Roman"/>
              </a:rPr>
              <a:t>Else this LSN is an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update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.  Undo the update, write a CLR, add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prevLSN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 to </a:t>
            </a:r>
            <a:r>
              <a:rPr lang="en-US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ToUndo</a:t>
            </a:r>
            <a:r>
              <a:rPr lang="en-US" dirty="0" smtClean="0">
                <a:latin typeface="Times New Roman"/>
                <a:ea typeface="+mn-ea"/>
                <a:cs typeface="Times New Roman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Until </a:t>
            </a:r>
            <a:r>
              <a:rPr lang="en-US" b="1" dirty="0" err="1" smtClean="0">
                <a:solidFill>
                  <a:schemeClr val="accent2"/>
                </a:solidFill>
                <a:latin typeface="Times New Roman"/>
                <a:ea typeface="+mn-ea"/>
                <a:cs typeface="Times New Roman"/>
              </a:rPr>
              <a:t>ToUndo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is empty.</a:t>
            </a:r>
          </a:p>
        </p:txBody>
      </p:sp>
    </p:spTree>
    <p:extLst>
      <p:ext uri="{BB962C8B-B14F-4D97-AF65-F5344CB8AC3E}">
        <p14:creationId xmlns:p14="http://schemas.microsoft.com/office/powerpoint/2010/main" val="284867717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58383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49275" y="2978150"/>
            <a:ext cx="208597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Xact Table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lastLSN</a:t>
            </a: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status</a:t>
            </a:r>
          </a:p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l">
              <a:defRPr/>
            </a:pPr>
            <a:r>
              <a:rPr lang="en-US" sz="2000">
                <a:solidFill>
                  <a:schemeClr val="tx2"/>
                </a:solidFill>
                <a:latin typeface="Arial" charset="0"/>
                <a:cs typeface="+mn-cs"/>
              </a:rPr>
              <a:t>	recLSN</a:t>
            </a:r>
          </a:p>
          <a:p>
            <a:pPr algn="l"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cs typeface="+mn-cs"/>
              </a:rPr>
              <a:t>flushedLSN</a:t>
            </a:r>
          </a:p>
          <a:p>
            <a:pPr algn="l">
              <a:defRPr/>
            </a:pPr>
            <a:endParaRPr lang="en-US" sz="2000">
              <a:solidFill>
                <a:srgbClr val="0000FF"/>
              </a:solidFill>
              <a:latin typeface="Arial" charset="0"/>
              <a:cs typeface="+mn-cs"/>
            </a:endParaRP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11175" y="5237163"/>
            <a:ext cx="1209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Book Antiqua" charset="0"/>
                <a:cs typeface="+mn-cs"/>
              </a:rPr>
              <a:t>ToUndo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8390" name="Group 49"/>
          <p:cNvGrpSpPr>
            <a:grpSpLocks/>
          </p:cNvGrpSpPr>
          <p:nvPr/>
        </p:nvGrpSpPr>
        <p:grpSpPr bwMode="auto">
          <a:xfrm>
            <a:off x="685800" y="1892300"/>
            <a:ext cx="1682750" cy="920750"/>
            <a:chOff x="432" y="1192"/>
            <a:chExt cx="1060" cy="580"/>
          </a:xfrm>
        </p:grpSpPr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658" y="1380"/>
              <a:ext cx="56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defRPr/>
              </a:pPr>
              <a:r>
                <a:rPr lang="en-US">
                  <a:latin typeface="Book Antiqua" charset="0"/>
                  <a:cs typeface="+mn-cs"/>
                </a:rPr>
                <a:t>RAM</a:t>
              </a:r>
            </a:p>
          </p:txBody>
        </p:sp>
        <p:grpSp>
          <p:nvGrpSpPr>
            <p:cNvPr id="58398" name="Group 48"/>
            <p:cNvGrpSpPr>
              <a:grpSpLocks/>
            </p:cNvGrpSpPr>
            <p:nvPr/>
          </p:nvGrpSpPr>
          <p:grpSpPr bwMode="auto">
            <a:xfrm>
              <a:off x="432" y="1192"/>
              <a:ext cx="1060" cy="580"/>
              <a:chOff x="432" y="1192"/>
              <a:chExt cx="1060" cy="580"/>
            </a:xfrm>
          </p:grpSpPr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436" y="1245"/>
                <a:ext cx="1019" cy="5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07" name="Line 27"/>
              <p:cNvSpPr>
                <a:spLocks noChangeShapeType="1"/>
              </p:cNvSpPr>
              <p:nvPr/>
            </p:nvSpPr>
            <p:spPr bwMode="auto">
              <a:xfrm flipV="1">
                <a:off x="432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08" name="Line 28"/>
              <p:cNvSpPr>
                <a:spLocks noChangeShapeType="1"/>
              </p:cNvSpPr>
              <p:nvPr/>
            </p:nvSpPr>
            <p:spPr bwMode="auto">
              <a:xfrm flipV="1">
                <a:off x="489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09" name="Line 29"/>
              <p:cNvSpPr>
                <a:spLocks noChangeShapeType="1"/>
              </p:cNvSpPr>
              <p:nvPr/>
            </p:nvSpPr>
            <p:spPr bwMode="auto">
              <a:xfrm flipH="1">
                <a:off x="542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0" name="Line 30"/>
              <p:cNvSpPr>
                <a:spLocks noChangeShapeType="1"/>
              </p:cNvSpPr>
              <p:nvPr/>
            </p:nvSpPr>
            <p:spPr bwMode="auto">
              <a:xfrm flipH="1">
                <a:off x="599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1" name="Line 31"/>
              <p:cNvSpPr>
                <a:spLocks noChangeShapeType="1"/>
              </p:cNvSpPr>
              <p:nvPr/>
            </p:nvSpPr>
            <p:spPr bwMode="auto">
              <a:xfrm flipV="1">
                <a:off x="660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2" name="Line 32"/>
              <p:cNvSpPr>
                <a:spLocks noChangeShapeType="1"/>
              </p:cNvSpPr>
              <p:nvPr/>
            </p:nvSpPr>
            <p:spPr bwMode="auto">
              <a:xfrm flipV="1">
                <a:off x="717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3" name="Line 33"/>
              <p:cNvSpPr>
                <a:spLocks noChangeShapeType="1"/>
              </p:cNvSpPr>
              <p:nvPr/>
            </p:nvSpPr>
            <p:spPr bwMode="auto">
              <a:xfrm flipH="1">
                <a:off x="770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4" name="Line 34"/>
              <p:cNvSpPr>
                <a:spLocks noChangeShapeType="1"/>
              </p:cNvSpPr>
              <p:nvPr/>
            </p:nvSpPr>
            <p:spPr bwMode="auto">
              <a:xfrm flipH="1">
                <a:off x="828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5" name="Line 35"/>
              <p:cNvSpPr>
                <a:spLocks noChangeShapeType="1"/>
              </p:cNvSpPr>
              <p:nvPr/>
            </p:nvSpPr>
            <p:spPr bwMode="auto">
              <a:xfrm flipV="1">
                <a:off x="893" y="1192"/>
                <a:ext cx="20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6" name="Line 36"/>
              <p:cNvSpPr>
                <a:spLocks noChangeShapeType="1"/>
              </p:cNvSpPr>
              <p:nvPr/>
            </p:nvSpPr>
            <p:spPr bwMode="auto">
              <a:xfrm flipV="1">
                <a:off x="950" y="1192"/>
                <a:ext cx="20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7" name="Line 37"/>
              <p:cNvSpPr>
                <a:spLocks noChangeShapeType="1"/>
              </p:cNvSpPr>
              <p:nvPr/>
            </p:nvSpPr>
            <p:spPr bwMode="auto">
              <a:xfrm flipH="1">
                <a:off x="999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8" name="Line 38"/>
              <p:cNvSpPr>
                <a:spLocks noChangeShapeType="1"/>
              </p:cNvSpPr>
              <p:nvPr/>
            </p:nvSpPr>
            <p:spPr bwMode="auto">
              <a:xfrm flipH="1">
                <a:off x="1056" y="1204"/>
                <a:ext cx="36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19" name="Line 39"/>
              <p:cNvSpPr>
                <a:spLocks noChangeShapeType="1"/>
              </p:cNvSpPr>
              <p:nvPr/>
            </p:nvSpPr>
            <p:spPr bwMode="auto">
              <a:xfrm flipV="1">
                <a:off x="1117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20" name="Line 40"/>
              <p:cNvSpPr>
                <a:spLocks noChangeShapeType="1"/>
              </p:cNvSpPr>
              <p:nvPr/>
            </p:nvSpPr>
            <p:spPr bwMode="auto">
              <a:xfrm flipV="1">
                <a:off x="1174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21" name="Line 41"/>
              <p:cNvSpPr>
                <a:spLocks noChangeShapeType="1"/>
              </p:cNvSpPr>
              <p:nvPr/>
            </p:nvSpPr>
            <p:spPr bwMode="auto">
              <a:xfrm flipH="1">
                <a:off x="1227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22" name="Line 42"/>
              <p:cNvSpPr>
                <a:spLocks noChangeShapeType="1"/>
              </p:cNvSpPr>
              <p:nvPr/>
            </p:nvSpPr>
            <p:spPr bwMode="auto">
              <a:xfrm flipH="1">
                <a:off x="1284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23" name="Line 43"/>
              <p:cNvSpPr>
                <a:spLocks noChangeShapeType="1"/>
              </p:cNvSpPr>
              <p:nvPr/>
            </p:nvSpPr>
            <p:spPr bwMode="auto">
              <a:xfrm flipV="1">
                <a:off x="1345" y="1192"/>
                <a:ext cx="21" cy="4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24" name="Line 44"/>
              <p:cNvSpPr>
                <a:spLocks noChangeShapeType="1"/>
              </p:cNvSpPr>
              <p:nvPr/>
            </p:nvSpPr>
            <p:spPr bwMode="auto">
              <a:xfrm flipH="1">
                <a:off x="1398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25" name="Line 45"/>
              <p:cNvSpPr>
                <a:spLocks noChangeShapeType="1"/>
              </p:cNvSpPr>
              <p:nvPr/>
            </p:nvSpPr>
            <p:spPr bwMode="auto">
              <a:xfrm flipH="1">
                <a:off x="1455" y="1204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26" name="Line 46"/>
              <p:cNvSpPr>
                <a:spLocks noChangeShapeType="1"/>
              </p:cNvSpPr>
              <p:nvPr/>
            </p:nvSpPr>
            <p:spPr bwMode="auto">
              <a:xfrm flipH="1">
                <a:off x="1455" y="1739"/>
                <a:ext cx="37" cy="3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127" name="Rectangle 47"/>
              <p:cNvSpPr>
                <a:spLocks noChangeArrowheads="1"/>
              </p:cNvSpPr>
              <p:nvPr/>
            </p:nvSpPr>
            <p:spPr bwMode="auto">
              <a:xfrm>
                <a:off x="465" y="1286"/>
                <a:ext cx="962" cy="4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3081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Analysis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60431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352800" y="2743200"/>
            <a:ext cx="0" cy="304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28600" y="2209800"/>
          <a:ext cx="25146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152400" y="32766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228600" y="3886200"/>
          <a:ext cx="1676400" cy="74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1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00" marB="45700"/>
                </a:tc>
              </a:tr>
              <a:tr h="4062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0373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Analysis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62479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352800" y="2743200"/>
            <a:ext cx="0" cy="609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600" y="2209800"/>
          <a:ext cx="25146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152400" y="32766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28600" y="3886200"/>
          <a:ext cx="1676400" cy="74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1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00" marB="45700"/>
                </a:tc>
              </a:tr>
              <a:tr h="4062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2668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Analysis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64527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352800" y="2743200"/>
            <a:ext cx="0" cy="990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8600" y="2209800"/>
          <a:ext cx="2514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52400" y="39624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600" y="4572000"/>
          <a:ext cx="1676400" cy="114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07" marB="45707"/>
                </a:tc>
              </a:tr>
              <a:tr h="4062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07" marB="45707"/>
                </a:tc>
              </a:tr>
              <a:tr h="4062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0072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Analysis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66575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352800" y="2743200"/>
            <a:ext cx="0" cy="1371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8600" y="2209800"/>
          <a:ext cx="2514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52400" y="39624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600" y="4572000"/>
          <a:ext cx="1676400" cy="114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07" marB="45707"/>
                </a:tc>
              </a:tr>
              <a:tr h="4062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07" marB="45707"/>
                </a:tc>
              </a:tr>
              <a:tr h="4062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1396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Analysis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68623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352800" y="2743200"/>
            <a:ext cx="0" cy="16764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8600" y="2209800"/>
          <a:ext cx="2514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52400" y="39624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600" y="4572000"/>
          <a:ext cx="1676400" cy="114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07" marB="45707"/>
                </a:tc>
              </a:tr>
              <a:tr h="4062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07" marB="45707"/>
                </a:tc>
              </a:tr>
              <a:tr h="4062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2563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Analysis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70671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352800" y="2743200"/>
            <a:ext cx="0" cy="2133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8600" y="2209800"/>
          <a:ext cx="25146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52400" y="39624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600" y="4572000"/>
          <a:ext cx="1676400" cy="114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07" marB="45707"/>
                </a:tc>
              </a:tr>
              <a:tr h="4062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07" marB="45707"/>
                </a:tc>
              </a:tr>
              <a:tr h="4062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3671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Analysis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72719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352800" y="2743200"/>
            <a:ext cx="0" cy="2514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8600" y="2209800"/>
          <a:ext cx="2514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52400" y="39624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600" y="4572000"/>
          <a:ext cx="1676400" cy="155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2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0125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>
                <a:solidFill>
                  <a:srgbClr val="000090"/>
                </a:solidFill>
                <a:latin typeface="Times New Roman" charset="0"/>
                <a:cs typeface="Times New Roman" charset="0"/>
              </a:rPr>
              <a:t>Example of Recovery - Analysis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71950" y="2090738"/>
            <a:ext cx="25955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 dirty="0" err="1">
                <a:latin typeface="Book Antiqua" charset="0"/>
                <a:cs typeface="+mn-cs"/>
              </a:rPr>
              <a:t>begin_checkpoint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 </a:t>
            </a:r>
            <a:r>
              <a:rPr lang="en-US" sz="2000" dirty="0" err="1">
                <a:latin typeface="Book Antiqua" charset="0"/>
                <a:cs typeface="+mn-cs"/>
              </a:rPr>
              <a:t>end_checkpoint</a:t>
            </a:r>
            <a:endParaRPr lang="en-US" sz="2000" dirty="0">
              <a:latin typeface="Book Antiqua" charset="0"/>
              <a:cs typeface="+mn-cs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T1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 T2 writes P3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abort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CLR: Undo T1 LSN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T1 End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T3 writes P1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latin typeface="Book Antiqua" charset="0"/>
                <a:cs typeface="+mn-cs"/>
              </a:rPr>
              <a:t>update: T2 writes P5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cs typeface="+mn-cs"/>
              </a:rPr>
              <a:t>CRASH, RESTART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038600" y="1854200"/>
            <a:ext cx="0" cy="40640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98900" y="5486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898900" y="5105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898900" y="4724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3898900" y="4343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898900" y="39624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898900" y="3505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898900" y="2362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101975" y="1503363"/>
            <a:ext cx="2082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u="sng">
                <a:latin typeface="Book Antiqua" charset="0"/>
                <a:cs typeface="+mn-cs"/>
              </a:rPr>
              <a:t>LSN         LOG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101975" y="2089150"/>
            <a:ext cx="7651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05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10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20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30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45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50</a:t>
            </a:r>
          </a:p>
          <a:p>
            <a:pPr algn="l">
              <a:lnSpc>
                <a:spcPct val="130000"/>
              </a:lnSpc>
              <a:defRPr/>
            </a:pPr>
            <a:r>
              <a:rPr lang="en-US" sz="2000">
                <a:latin typeface="Book Antiqua" charset="0"/>
                <a:cs typeface="+mn-cs"/>
              </a:rPr>
              <a:t>     60</a:t>
            </a:r>
          </a:p>
        </p:txBody>
      </p:sp>
      <p:grpSp>
        <p:nvGrpSpPr>
          <p:cNvPr id="74767" name="Group 18"/>
          <p:cNvGrpSpPr>
            <a:grpSpLocks/>
          </p:cNvGrpSpPr>
          <p:nvPr/>
        </p:nvGrpSpPr>
        <p:grpSpPr bwMode="auto">
          <a:xfrm>
            <a:off x="3873500" y="5803900"/>
            <a:ext cx="330200" cy="203200"/>
            <a:chOff x="2440" y="3656"/>
            <a:chExt cx="208" cy="12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56" y="3656"/>
              <a:ext cx="176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2440" y="3656"/>
              <a:ext cx="208" cy="1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048000" y="1377950"/>
            <a:ext cx="0" cy="524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750175" y="2943225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2"/>
                </a:solidFill>
                <a:latin typeface="Arial" charset="0"/>
                <a:cs typeface="+mn-cs"/>
              </a:rPr>
              <a:t>prevLSNs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H="1">
            <a:off x="6845300" y="3136900"/>
            <a:ext cx="939800" cy="279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5549900" y="3289300"/>
            <a:ext cx="2616200" cy="1346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3898900" y="2743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3898900" y="31242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2" name="Arc 52"/>
          <p:cNvSpPr>
            <a:spLocks/>
          </p:cNvSpPr>
          <p:nvPr/>
        </p:nvSpPr>
        <p:spPr bwMode="auto">
          <a:xfrm>
            <a:off x="5257800" y="3976688"/>
            <a:ext cx="298450" cy="749300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74 w 21600"/>
              <a:gd name="T1" fmla="*/ 0 h 43192"/>
              <a:gd name="T2" fmla="*/ 0 w 21600"/>
              <a:gd name="T3" fmla="*/ 43192 h 43192"/>
              <a:gd name="T4" fmla="*/ 0 w 21600"/>
              <a:gd name="T5" fmla="*/ 21592 h 4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</a:path>
              <a:path w="21600" h="43192" stroke="0" extrusionOk="0">
                <a:moveTo>
                  <a:pt x="574" y="-1"/>
                </a:moveTo>
                <a:cubicBezTo>
                  <a:pt x="12275" y="310"/>
                  <a:pt x="21600" y="9886"/>
                  <a:pt x="21600" y="21592"/>
                </a:cubicBezTo>
                <a:cubicBezTo>
                  <a:pt x="21600" y="33521"/>
                  <a:pt x="11929" y="43192"/>
                  <a:pt x="-1" y="43192"/>
                </a:cubicBezTo>
                <a:lnTo>
                  <a:pt x="0" y="21592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3" name="Arc 53"/>
          <p:cNvSpPr>
            <a:spLocks/>
          </p:cNvSpPr>
          <p:nvPr/>
        </p:nvSpPr>
        <p:spPr bwMode="auto">
          <a:xfrm>
            <a:off x="5715000" y="3176588"/>
            <a:ext cx="1060450" cy="787400"/>
          </a:xfrm>
          <a:custGeom>
            <a:avLst/>
            <a:gdLst>
              <a:gd name="G0" fmla="+- 0 0 0"/>
              <a:gd name="G1" fmla="+- 10667 0 0"/>
              <a:gd name="G2" fmla="+- 21600 0 0"/>
              <a:gd name="T0" fmla="*/ 18782 w 21600"/>
              <a:gd name="T1" fmla="*/ 0 h 32267"/>
              <a:gd name="T2" fmla="*/ 0 w 21600"/>
              <a:gd name="T3" fmla="*/ 32267 h 32267"/>
              <a:gd name="T4" fmla="*/ 0 w 21600"/>
              <a:gd name="T5" fmla="*/ 10667 h 3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267" fill="none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</a:path>
              <a:path w="21600" h="32267" stroke="0" extrusionOk="0">
                <a:moveTo>
                  <a:pt x="18782" y="-1"/>
                </a:moveTo>
                <a:cubicBezTo>
                  <a:pt x="20629" y="3251"/>
                  <a:pt x="21600" y="6927"/>
                  <a:pt x="21600" y="10667"/>
                </a:cubicBezTo>
                <a:cubicBezTo>
                  <a:pt x="21600" y="22596"/>
                  <a:pt x="11929" y="32266"/>
                  <a:pt x="0" y="32266"/>
                </a:cubicBezTo>
                <a:lnTo>
                  <a:pt x="0" y="10667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4" name="Arc 54"/>
          <p:cNvSpPr>
            <a:spLocks/>
          </p:cNvSpPr>
          <p:nvPr/>
        </p:nvSpPr>
        <p:spPr bwMode="auto">
          <a:xfrm>
            <a:off x="6643688" y="3556000"/>
            <a:ext cx="444500" cy="2008188"/>
          </a:xfrm>
          <a:custGeom>
            <a:avLst/>
            <a:gdLst>
              <a:gd name="G0" fmla="+- 4017 0 0"/>
              <a:gd name="G1" fmla="+- 21600 0 0"/>
              <a:gd name="G2" fmla="+- 21600 0 0"/>
              <a:gd name="T0" fmla="*/ 0 w 25617"/>
              <a:gd name="T1" fmla="*/ 377 h 43200"/>
              <a:gd name="T2" fmla="*/ 4017 w 25617"/>
              <a:gd name="T3" fmla="*/ 43200 h 43200"/>
              <a:gd name="T4" fmla="*/ 4017 w 256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17" h="43200" fill="none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</a:path>
              <a:path w="25617" h="43200" stroke="0" extrusionOk="0">
                <a:moveTo>
                  <a:pt x="-1" y="376"/>
                </a:moveTo>
                <a:cubicBezTo>
                  <a:pt x="1324" y="126"/>
                  <a:pt x="2669" y="-1"/>
                  <a:pt x="4017" y="-1"/>
                </a:cubicBezTo>
                <a:cubicBezTo>
                  <a:pt x="15946" y="0"/>
                  <a:pt x="25617" y="9670"/>
                  <a:pt x="25617" y="21600"/>
                </a:cubicBezTo>
                <a:cubicBezTo>
                  <a:pt x="25617" y="33529"/>
                  <a:pt x="15946" y="43200"/>
                  <a:pt x="4016" y="43200"/>
                </a:cubicBezTo>
                <a:lnTo>
                  <a:pt x="4017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7150100" y="3365500"/>
            <a:ext cx="1473200" cy="1117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352800" y="2743200"/>
            <a:ext cx="0" cy="2971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8600" y="1600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Xact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8600" y="2209800"/>
          <a:ext cx="2514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lastLSN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52400" y="3962400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Dirty Page Table</a:t>
            </a:r>
            <a:endParaRPr lang="en-US" sz="2000" dirty="0">
              <a:solidFill>
                <a:schemeClr val="tx2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600" y="4572000"/>
          <a:ext cx="1676400" cy="155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352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recLSN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4063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77723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7974</TotalTime>
  <Words>7742</Words>
  <Application>Microsoft Macintosh PowerPoint</Application>
  <PresentationFormat>On-screen Show (4:3)</PresentationFormat>
  <Paragraphs>2482</Paragraphs>
  <Slides>107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0" baseType="lpstr">
      <vt:lpstr>Office Theme</vt:lpstr>
      <vt:lpstr>Document</vt:lpstr>
      <vt:lpstr>WordArt</vt:lpstr>
      <vt:lpstr>CS 540  Database Management Systems</vt:lpstr>
      <vt:lpstr>Web Data: PageRank</vt:lpstr>
      <vt:lpstr>PageRank: finding important Web pages  </vt:lpstr>
      <vt:lpstr>Web: Adjacent Matrix</vt:lpstr>
      <vt:lpstr>Transposed Adjacent Matrix</vt:lpstr>
      <vt:lpstr>PageRank: importance of pages</vt:lpstr>
      <vt:lpstr>Computing PageRank</vt:lpstr>
      <vt:lpstr>Problems: Dead Ends</vt:lpstr>
      <vt:lpstr>Problems: Spider Trap</vt:lpstr>
      <vt:lpstr>Solutions: surfer’s random jump</vt:lpstr>
      <vt:lpstr>Indexing</vt:lpstr>
      <vt:lpstr>B+ trees</vt:lpstr>
      <vt:lpstr>Example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Query processing</vt:lpstr>
      <vt:lpstr>External memory join algorithms</vt:lpstr>
      <vt:lpstr>Nested-loop join of R and S </vt:lpstr>
      <vt:lpstr>Improving nested-loop join</vt:lpstr>
      <vt:lpstr>Index-based (zig-zag) join</vt:lpstr>
      <vt:lpstr>Two pass, multi-way merge sort</vt:lpstr>
      <vt:lpstr>Two pass, multi-way merge sort</vt:lpstr>
      <vt:lpstr>Two pass, multi-way merge Sort</vt:lpstr>
      <vt:lpstr>Sort-merge join algorithm</vt:lpstr>
      <vt:lpstr>Optimized sort-merge join algorithm</vt:lpstr>
      <vt:lpstr>Optimized two-pass sort-merge join algorithm</vt:lpstr>
      <vt:lpstr>Hash join algorithm</vt:lpstr>
      <vt:lpstr>(Partitioned) Hash join or R and S</vt:lpstr>
      <vt:lpstr>Hash Join</vt:lpstr>
      <vt:lpstr>Hash join</vt:lpstr>
      <vt:lpstr>Query optimization</vt:lpstr>
      <vt:lpstr>Cost estimation</vt:lpstr>
      <vt:lpstr>Output size estimation: selection</vt:lpstr>
      <vt:lpstr>Output size estimation: join</vt:lpstr>
      <vt:lpstr>Search the plan space</vt:lpstr>
      <vt:lpstr>Dynamic programming</vt:lpstr>
      <vt:lpstr>Dynamic programming</vt:lpstr>
      <vt:lpstr>Dynamic programming</vt:lpstr>
      <vt:lpstr>Dynamic programming: example</vt:lpstr>
      <vt:lpstr>Dynamic programming: example</vt:lpstr>
      <vt:lpstr>PowerPoint Presentation</vt:lpstr>
      <vt:lpstr>PowerPoint Presentation</vt:lpstr>
      <vt:lpstr>PowerPoint Presentation</vt:lpstr>
      <vt:lpstr>PowerPoint Presentation</vt:lpstr>
      <vt:lpstr>Reducing search space</vt:lpstr>
      <vt:lpstr>Reducing search space</vt:lpstr>
      <vt:lpstr>Transaction management</vt:lpstr>
      <vt:lpstr>The ACID properties</vt:lpstr>
      <vt:lpstr>Transaction Interleaving</vt:lpstr>
      <vt:lpstr>Transaction Interleaving</vt:lpstr>
      <vt:lpstr>Conflicting Operations</vt:lpstr>
      <vt:lpstr>Serialization graph</vt:lpstr>
      <vt:lpstr>2 Phase Locking (2PL)</vt:lpstr>
      <vt:lpstr>2PL Schedule</vt:lpstr>
      <vt:lpstr>2PL does not solve every problem!</vt:lpstr>
      <vt:lpstr>Granularity Locking</vt:lpstr>
      <vt:lpstr>Lock Compatibility Table</vt:lpstr>
      <vt:lpstr>Compatibility examples</vt:lpstr>
      <vt:lpstr>Consistency: Dirty-Data Based</vt:lpstr>
      <vt:lpstr>Examples</vt:lpstr>
      <vt:lpstr>Consistency: Locking-Based</vt:lpstr>
      <vt:lpstr>The ACID properties</vt:lpstr>
      <vt:lpstr>Motivation</vt:lpstr>
      <vt:lpstr>Handling the Buffer Pool</vt:lpstr>
      <vt:lpstr>More on Steal and Force</vt:lpstr>
      <vt:lpstr>Write-Ahead Logging (WAL)</vt:lpstr>
      <vt:lpstr>WAL &amp; the Log</vt:lpstr>
      <vt:lpstr>Log Records</vt:lpstr>
      <vt:lpstr>Other Log-Related State</vt:lpstr>
      <vt:lpstr>Checkpointing</vt:lpstr>
      <vt:lpstr>The Big Picture:   What’s Stored Where</vt:lpstr>
      <vt:lpstr>Simple Transaction Abort</vt:lpstr>
      <vt:lpstr>   Abort, cont.</vt:lpstr>
      <vt:lpstr>Crash Recovery: Big Picture</vt:lpstr>
      <vt:lpstr>Recovery: The Analysis Phase</vt:lpstr>
      <vt:lpstr>Recovery: The REDO Phase</vt:lpstr>
      <vt:lpstr>Recovery: The UNDO Phase</vt:lpstr>
      <vt:lpstr>Example of Recovery</vt:lpstr>
      <vt:lpstr>Example of Recovery - Analysis</vt:lpstr>
      <vt:lpstr>Example of Recovery - Analysis</vt:lpstr>
      <vt:lpstr>Example of Recovery - Analysis</vt:lpstr>
      <vt:lpstr>Example of Recovery - Analysis</vt:lpstr>
      <vt:lpstr>Example of Recovery - Analysis</vt:lpstr>
      <vt:lpstr>Example of Recovery - Analysis</vt:lpstr>
      <vt:lpstr>Example of Recovery - Analysis</vt:lpstr>
      <vt:lpstr>Example of Recovery - Analysis</vt:lpstr>
      <vt:lpstr>Example of Recovery - Redo</vt:lpstr>
      <vt:lpstr>Example of Recovery - Undo</vt:lpstr>
      <vt:lpstr>Example: Log after recovery</vt:lpstr>
      <vt:lpstr>Example: Crash During Restart!</vt:lpstr>
      <vt:lpstr>Example: Crash During Restart: Analysis</vt:lpstr>
      <vt:lpstr>Example: Crash During Restart: Redo</vt:lpstr>
      <vt:lpstr>Example: Crash During Restart- Undo</vt:lpstr>
      <vt:lpstr>Example: Crash During Restart 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1318</cp:revision>
  <dcterms:created xsi:type="dcterms:W3CDTF">2013-01-08T05:44:03Z</dcterms:created>
  <dcterms:modified xsi:type="dcterms:W3CDTF">2015-02-19T23:48:55Z</dcterms:modified>
</cp:coreProperties>
</file>