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1" r:id="rId3"/>
    <p:sldId id="257" r:id="rId4"/>
    <p:sldId id="271" r:id="rId5"/>
    <p:sldId id="278" r:id="rId6"/>
    <p:sldId id="275" r:id="rId7"/>
    <p:sldId id="276" r:id="rId8"/>
    <p:sldId id="273" r:id="rId9"/>
    <p:sldId id="277" r:id="rId10"/>
    <p:sldId id="274" r:id="rId11"/>
    <p:sldId id="279" r:id="rId12"/>
    <p:sldId id="259" r:id="rId13"/>
    <p:sldId id="280" r:id="rId14"/>
    <p:sldId id="260" r:id="rId15"/>
    <p:sldId id="26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064" autoAdjust="0"/>
  </p:normalViewPr>
  <p:slideViewPr>
    <p:cSldViewPr snapToGrid="0" snapToObjects="1">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3A064-FAFE-8346-9A1C-EC7A477E5BD8}" type="datetimeFigureOut">
              <a:rPr lang="en-US" smtClean="0"/>
              <a:t>3/9/2015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63062F-64F5-6F43-8E5A-77C9458EE59B}" type="slidenum">
              <a:rPr lang="en-US" smtClean="0"/>
              <a:t>‹#›</a:t>
            </a:fld>
            <a:endParaRPr lang="en-US"/>
          </a:p>
        </p:txBody>
      </p:sp>
    </p:spTree>
    <p:extLst>
      <p:ext uri="{BB962C8B-B14F-4D97-AF65-F5344CB8AC3E}">
        <p14:creationId xmlns:p14="http://schemas.microsoft.com/office/powerpoint/2010/main" val="32225257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How to deal with keyword phrases which are expressed in</a:t>
            </a:r>
          </a:p>
          <a:p>
            <a:r>
              <a:rPr lang="en-US" sz="1200" kern="1200" dirty="0" smtClean="0">
                <a:solidFill>
                  <a:schemeClr val="tx1"/>
                </a:solidFill>
                <a:latin typeface="+mn-lt"/>
                <a:ea typeface="+mn-ea"/>
                <a:cs typeface="+mn-cs"/>
              </a:rPr>
              <a:t>the user's own words which do not appear in the RDF data?</a:t>
            </a:r>
          </a:p>
          <a:p>
            <a:r>
              <a:rPr lang="en-US" sz="1200" kern="1200" dirty="0" smtClean="0">
                <a:solidFill>
                  <a:schemeClr val="tx1"/>
                </a:solidFill>
                <a:latin typeface="+mn-lt"/>
                <a:ea typeface="+mn-ea"/>
                <a:cs typeface="+mn-cs"/>
              </a:rPr>
              <a:t>– How to find the relevant query when keywords are ambiguous (ranking)?</a:t>
            </a:r>
          </a:p>
          <a:p>
            <a:r>
              <a:rPr lang="en-US" sz="1200" kern="1200" dirty="0" smtClean="0">
                <a:solidFill>
                  <a:schemeClr val="tx1"/>
                </a:solidFill>
                <a:latin typeface="+mn-lt"/>
                <a:ea typeface="+mn-ea"/>
                <a:cs typeface="+mn-cs"/>
              </a:rPr>
              <a:t>– How to return the relevant queries as quickly as possible (scalability)?</a:t>
            </a:r>
            <a:endParaRPr lang="en-US" dirty="0"/>
          </a:p>
        </p:txBody>
      </p:sp>
      <p:sp>
        <p:nvSpPr>
          <p:cNvPr id="4" name="Slide Number Placeholder 3"/>
          <p:cNvSpPr>
            <a:spLocks noGrp="1"/>
          </p:cNvSpPr>
          <p:nvPr>
            <p:ph type="sldNum" sz="quarter" idx="10"/>
          </p:nvPr>
        </p:nvSpPr>
        <p:spPr/>
        <p:txBody>
          <a:bodyPr/>
          <a:lstStyle/>
          <a:p>
            <a:fld id="{1063062F-64F5-6F43-8E5A-77C9458EE59B}" type="slidenum">
              <a:rPr lang="en-US" smtClean="0"/>
              <a:t>3</a:t>
            </a:fld>
            <a:endParaRPr lang="en-US"/>
          </a:p>
        </p:txBody>
      </p:sp>
    </p:spTree>
    <p:extLst>
      <p:ext uri="{BB962C8B-B14F-4D97-AF65-F5344CB8AC3E}">
        <p14:creationId xmlns:p14="http://schemas.microsoft.com/office/powerpoint/2010/main" val="56851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err="1" smtClean="0">
                <a:solidFill>
                  <a:schemeClr val="tx1"/>
                </a:solidFill>
                <a:effectLst/>
                <a:latin typeface="+mn-lt"/>
                <a:ea typeface="+mn-ea"/>
                <a:cs typeface="+mn-cs"/>
              </a:rPr>
              <a:t>DBXplorer</a:t>
            </a:r>
            <a:r>
              <a:rPr lang="en-US" sz="1200" i="1" kern="1200" dirty="0" smtClean="0">
                <a:solidFill>
                  <a:schemeClr val="tx1"/>
                </a:solidFill>
                <a:effectLst/>
                <a:latin typeface="+mn-lt"/>
                <a:ea typeface="+mn-ea"/>
                <a:cs typeface="+mn-cs"/>
              </a:rPr>
              <a:t>, a system that enables keyword- based search in relational databases.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first finds the set of tables that contain at least one of the keywords.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SQL statement is executed to join the specified relations and select rows that do contain all of the keywords</a:t>
            </a:r>
            <a:endParaRPr lang="en-US" sz="1200" i="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err="1" smtClean="0">
                <a:solidFill>
                  <a:schemeClr val="tx1"/>
                </a:solidFill>
                <a:effectLst/>
                <a:latin typeface="+mn-lt"/>
                <a:ea typeface="+mn-ea"/>
                <a:cs typeface="+mn-cs"/>
              </a:rPr>
              <a:t>DBXplorer</a:t>
            </a:r>
            <a:r>
              <a:rPr lang="en-US" sz="1200" i="1" kern="1200" dirty="0" smtClean="0">
                <a:solidFill>
                  <a:schemeClr val="tx1"/>
                </a:solidFill>
                <a:effectLst/>
                <a:latin typeface="+mn-lt"/>
                <a:ea typeface="+mn-ea"/>
                <a:cs typeface="+mn-cs"/>
              </a:rPr>
              <a:t> has been implemented using a commercial relational database and web server and allows users to interact via a browser front-end.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BANKS models tuples as nodes in a graph,</a:t>
            </a:r>
          </a:p>
          <a:p>
            <a:r>
              <a:rPr lang="en-US" sz="1200" i="1" kern="1200" dirty="0" smtClean="0">
                <a:solidFill>
                  <a:schemeClr val="tx1"/>
                </a:solidFill>
                <a:effectLst/>
                <a:latin typeface="+mn-lt"/>
                <a:ea typeface="+mn-ea"/>
                <a:cs typeface="+mn-cs"/>
              </a:rPr>
              <a:t>connected by links induced by foreign key and other relationships. </a:t>
            </a:r>
          </a:p>
          <a:p>
            <a:r>
              <a:rPr lang="en-US" sz="1200" i="1" kern="1200" dirty="0" smtClean="0">
                <a:solidFill>
                  <a:schemeClr val="tx1"/>
                </a:solidFill>
                <a:effectLst/>
                <a:latin typeface="+mn-lt"/>
                <a:ea typeface="+mn-ea"/>
                <a:cs typeface="+mn-cs"/>
              </a:rPr>
              <a:t>Answers to a query are modeled as rooted trees connecting tuples that match individual keywords in the query. </a:t>
            </a:r>
          </a:p>
          <a:p>
            <a:r>
              <a:rPr lang="en-US" sz="1200" i="1" kern="1200" dirty="0" smtClean="0">
                <a:solidFill>
                  <a:schemeClr val="tx1"/>
                </a:solidFill>
                <a:effectLst/>
                <a:latin typeface="+mn-lt"/>
                <a:ea typeface="+mn-ea"/>
                <a:cs typeface="+mn-cs"/>
              </a:rPr>
              <a:t>Answers are ranked using a notion of proximity coupled with a notion of prestige of nodes based on </a:t>
            </a:r>
            <a:r>
              <a:rPr lang="en-US" sz="1200" i="1" kern="1200" dirty="0" err="1" smtClean="0">
                <a:solidFill>
                  <a:schemeClr val="tx1"/>
                </a:solidFill>
                <a:effectLst/>
                <a:latin typeface="+mn-lt"/>
                <a:ea typeface="+mn-ea"/>
                <a:cs typeface="+mn-cs"/>
              </a:rPr>
              <a:t>inlinks</a:t>
            </a:r>
            <a:r>
              <a:rPr lang="en-US" sz="1200" i="1" kern="1200" dirty="0" smtClean="0">
                <a:solidFill>
                  <a:schemeClr val="tx1"/>
                </a:solidFill>
                <a:effectLst/>
                <a:latin typeface="+mn-lt"/>
                <a:ea typeface="+mn-ea"/>
                <a:cs typeface="+mn-cs"/>
              </a:rPr>
              <a:t>, similar to techniques developed for Web search. </a:t>
            </a:r>
          </a:p>
          <a:p>
            <a:r>
              <a:rPr lang="en-US" sz="1200" i="1" kern="1200" dirty="0" smtClean="0">
                <a:solidFill>
                  <a:schemeClr val="tx1"/>
                </a:solidFill>
                <a:effectLst/>
                <a:latin typeface="+mn-lt"/>
                <a:ea typeface="+mn-ea"/>
                <a:cs typeface="+mn-cs"/>
              </a:rPr>
              <a:t>We present an efficient heuristic algorithm for finding and ranking query results. </a:t>
            </a:r>
          </a:p>
          <a:p>
            <a:endParaRPr lang="en-US" sz="1200" i="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DISCOVER returns qualified joining networks of tuples, that is, sets of tuples that are associated be- cause they join on their primary and foreign keys and collectively contain all the keywords of the query. DISCOVER proceeds in two steps. First the Candidate Network Generator generates all candidate networks of relations, that is, join expressions that generate the joining networks of tuples. Then the Plan Generator builds plans for the efficient evaluation of the set of candidate net- works, exploiting the opportunities to reuse common sub-expressions of the candidate network </a:t>
            </a:r>
            <a:endParaRPr lang="en-US" dirty="0" smtClean="0"/>
          </a:p>
          <a:p>
            <a:endParaRPr lang="en-US" dirty="0" smtClean="0"/>
          </a:p>
          <a:p>
            <a:r>
              <a:rPr lang="en-US" sz="1200" kern="1200" dirty="0" err="1" smtClean="0">
                <a:solidFill>
                  <a:schemeClr val="tx1"/>
                </a:solidFill>
                <a:latin typeface="+mn-lt"/>
                <a:ea typeface="+mn-ea"/>
                <a:cs typeface="+mn-cs"/>
              </a:rPr>
              <a:t>DataSpot</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EasyAsk</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NUITS : A novel user interface for efficient keyword search over databases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Easy Ask:</a:t>
            </a:r>
          </a:p>
          <a:p>
            <a:r>
              <a:rPr lang="en-US" sz="1200" kern="1200" dirty="0" err="1" smtClean="0">
                <a:solidFill>
                  <a:schemeClr val="tx1"/>
                </a:solidFill>
                <a:latin typeface="+mn-lt"/>
                <a:ea typeface="+mn-ea"/>
                <a:cs typeface="+mn-cs"/>
              </a:rPr>
              <a:t>asyAsk</a:t>
            </a:r>
            <a:r>
              <a:rPr lang="en-US" sz="1200" kern="1200" dirty="0" smtClean="0">
                <a:solidFill>
                  <a:schemeClr val="tx1"/>
                </a:solidFill>
                <a:latin typeface="+mn-lt"/>
                <a:ea typeface="+mn-ea"/>
                <a:cs typeface="+mn-cs"/>
              </a:rPr>
              <a:t> e-commerce site search lets the customer tell you exactly what they want in their own words. The unique natural language technology allows your customers to express what they want – women’s medium red rain jackets under $75 – and receive the exact matching products.</a:t>
            </a:r>
          </a:p>
          <a:p>
            <a:r>
              <a:rPr lang="en-US" sz="1200" kern="1200" dirty="0" smtClean="0">
                <a:solidFill>
                  <a:schemeClr val="tx1"/>
                </a:solidFill>
                <a:latin typeface="+mn-lt"/>
                <a:ea typeface="+mn-ea"/>
                <a:cs typeface="+mn-cs"/>
              </a:rPr>
              <a:t>Natural language also does so much more for your site (term stemming, attribute awareness, automatic spell correction, relaxation and more) that will virtually eliminate the “no results page” and deliver the best customer experience in the industry.</a:t>
            </a:r>
          </a:p>
          <a:p>
            <a:r>
              <a:rPr lang="en-US" sz="1200" kern="1200" dirty="0" smtClean="0">
                <a:solidFill>
                  <a:schemeClr val="tx1"/>
                </a:solidFill>
                <a:latin typeface="+mn-lt"/>
                <a:ea typeface="+mn-ea"/>
                <a:cs typeface="+mn-cs"/>
              </a:rPr>
              <a:t>To deliver those objectives, a lot has to happen behind the scenes. And that’s what puts </a:t>
            </a:r>
            <a:r>
              <a:rPr lang="en-US" sz="1200" kern="1200" dirty="0" err="1" smtClean="0">
                <a:solidFill>
                  <a:schemeClr val="tx1"/>
                </a:solidFill>
                <a:latin typeface="+mn-lt"/>
                <a:ea typeface="+mn-ea"/>
                <a:cs typeface="+mn-cs"/>
              </a:rPr>
              <a:t>EasyAsk</a:t>
            </a:r>
            <a:r>
              <a:rPr lang="en-US" sz="1200" kern="1200" dirty="0" smtClean="0">
                <a:solidFill>
                  <a:schemeClr val="tx1"/>
                </a:solidFill>
                <a:latin typeface="+mn-lt"/>
                <a:ea typeface="+mn-ea"/>
                <a:cs typeface="+mn-cs"/>
              </a:rPr>
              <a:t> natural language in a class by itself with all the key features:</a:t>
            </a:r>
          </a:p>
          <a:p>
            <a:r>
              <a:rPr lang="en-US" sz="1200" kern="1200" dirty="0" smtClean="0">
                <a:solidFill>
                  <a:schemeClr val="tx1"/>
                </a:solidFill>
                <a:latin typeface="+mn-lt"/>
                <a:ea typeface="+mn-ea"/>
                <a:cs typeface="+mn-cs"/>
              </a:rPr>
              <a:t>Deep semantic processing that relates various word forms to their core concepts, bridging the gap between text and meaning and enabling a faster, consistent shopping experience.</a:t>
            </a:r>
          </a:p>
          <a:p>
            <a:r>
              <a:rPr lang="en-US" sz="1200" kern="1200" dirty="0" smtClean="0">
                <a:solidFill>
                  <a:schemeClr val="tx1"/>
                </a:solidFill>
                <a:latin typeface="+mn-lt"/>
                <a:ea typeface="+mn-ea"/>
                <a:cs typeface="+mn-cs"/>
              </a:rPr>
              <a:t>Automatic term stemming and spell-correction that makes the search box more tolerant of the shopper’s input and virtually eliminates the dreaded “no results” page.</a:t>
            </a:r>
          </a:p>
          <a:p>
            <a:r>
              <a:rPr lang="en-US" sz="1200" kern="1200" dirty="0" smtClean="0">
                <a:solidFill>
                  <a:schemeClr val="tx1"/>
                </a:solidFill>
                <a:latin typeface="+mn-lt"/>
                <a:ea typeface="+mn-ea"/>
                <a:cs typeface="+mn-cs"/>
              </a:rPr>
              <a:t>Attribute awareness allows </a:t>
            </a:r>
            <a:r>
              <a:rPr lang="en-US" sz="1200" kern="1200" dirty="0" err="1" smtClean="0">
                <a:solidFill>
                  <a:schemeClr val="tx1"/>
                </a:solidFill>
                <a:latin typeface="+mn-lt"/>
                <a:ea typeface="+mn-ea"/>
                <a:cs typeface="+mn-cs"/>
              </a:rPr>
              <a:t>EasyAsk</a:t>
            </a:r>
            <a:r>
              <a:rPr lang="en-US" sz="1200" kern="1200" dirty="0" smtClean="0">
                <a:solidFill>
                  <a:schemeClr val="tx1"/>
                </a:solidFill>
                <a:latin typeface="+mn-lt"/>
                <a:ea typeface="+mn-ea"/>
                <a:cs typeface="+mn-cs"/>
              </a:rPr>
              <a:t> to immediately associate attributes such as color, size or price with products and allow searches to be highly descriptive.</a:t>
            </a:r>
          </a:p>
          <a:p>
            <a:r>
              <a:rPr lang="en-US" sz="1200" kern="1200" dirty="0" smtClean="0">
                <a:solidFill>
                  <a:schemeClr val="tx1"/>
                </a:solidFill>
                <a:latin typeface="+mn-lt"/>
                <a:ea typeface="+mn-ea"/>
                <a:cs typeface="+mn-cs"/>
              </a:rPr>
              <a:t>Relaxation allows your site to ignore words in a search that are unknown or irrelevant to find a best possible match of products and further eliminate the dreaded “No Results” page.</a:t>
            </a:r>
          </a:p>
          <a:p>
            <a:r>
              <a:rPr lang="en-US" sz="1200" kern="1200" dirty="0" smtClean="0">
                <a:solidFill>
                  <a:schemeClr val="tx1"/>
                </a:solidFill>
                <a:latin typeface="+mn-lt"/>
                <a:ea typeface="+mn-ea"/>
                <a:cs typeface="+mn-cs"/>
              </a:rPr>
              <a:t>Watch our videos on “Using Natural Language Product Concepts to Deliver Better Search” and “E-Commerce Money Saver: Automatic Spell Correction”:</a:t>
            </a:r>
          </a:p>
          <a:p>
            <a:r>
              <a:rPr lang="en-US" sz="1200" kern="1200" dirty="0" smtClean="0">
                <a:solidFill>
                  <a:schemeClr val="tx1"/>
                </a:solidFill>
                <a:latin typeface="+mn-lt"/>
                <a:ea typeface="+mn-ea"/>
                <a:cs typeface="+mn-cs"/>
              </a:rPr>
              <a:t>- See more at: http://</a:t>
            </a:r>
            <a:r>
              <a:rPr lang="en-US" sz="1200" kern="1200" dirty="0" err="1" smtClean="0">
                <a:solidFill>
                  <a:schemeClr val="tx1"/>
                </a:solidFill>
                <a:latin typeface="+mn-lt"/>
                <a:ea typeface="+mn-ea"/>
                <a:cs typeface="+mn-cs"/>
              </a:rPr>
              <a:t>easyask.com</a:t>
            </a:r>
            <a:r>
              <a:rPr lang="en-US" sz="1200" kern="1200" dirty="0" smtClean="0">
                <a:solidFill>
                  <a:schemeClr val="tx1"/>
                </a:solidFill>
                <a:latin typeface="+mn-lt"/>
                <a:ea typeface="+mn-ea"/>
                <a:cs typeface="+mn-cs"/>
              </a:rPr>
              <a:t>/products/natural-language-search/#sthash.IzbERp8M.dpuf</a:t>
            </a:r>
            <a:endParaRPr lang="en-US" dirty="0"/>
          </a:p>
        </p:txBody>
      </p:sp>
      <p:sp>
        <p:nvSpPr>
          <p:cNvPr id="4" name="Slide Number Placeholder 3"/>
          <p:cNvSpPr>
            <a:spLocks noGrp="1"/>
          </p:cNvSpPr>
          <p:nvPr>
            <p:ph type="sldNum" sz="quarter" idx="10"/>
          </p:nvPr>
        </p:nvSpPr>
        <p:spPr/>
        <p:txBody>
          <a:bodyPr/>
          <a:lstStyle/>
          <a:p>
            <a:fld id="{1063062F-64F5-6F43-8E5A-77C9458EE59B}" type="slidenum">
              <a:rPr lang="en-US" smtClean="0"/>
              <a:t>4</a:t>
            </a:fld>
            <a:endParaRPr lang="en-US"/>
          </a:p>
        </p:txBody>
      </p:sp>
    </p:spTree>
    <p:extLst>
      <p:ext uri="{BB962C8B-B14F-4D97-AF65-F5344CB8AC3E}">
        <p14:creationId xmlns:p14="http://schemas.microsoft.com/office/powerpoint/2010/main" val="150215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418557"/>
            <a:ext cx="8042276" cy="621963"/>
          </a:xfrm>
          <a:prstGeom prst="rect">
            <a:avLst/>
          </a:prstGeom>
        </p:spPr>
        <p:txBody>
          <a:bodyPr vert="horz" lIns="91440" tIns="45720" rIns="91440" bIns="45720" rtlCol="0" anchor="b" anchorCtr="0">
            <a:noAutofit/>
          </a:bodyPr>
          <a:lstStyle/>
          <a:p>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3/9/2015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2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results%201.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essa.net/rwasp_kendall.wasp" TargetMode="External"/><Relationship Id="rId2" Type="http://schemas.openxmlformats.org/officeDocument/2006/relationships/hyperlink" Target="http://sphinxsearch.com/docs/latest/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g.html" TargetMode="External"/><Relationship Id="rId2" Type="http://schemas.openxmlformats.org/officeDocument/2006/relationships/hyperlink" Target="sphinx.conf.i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280" y="1796827"/>
            <a:ext cx="6498158" cy="1924889"/>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Keyword Query Interface for RDBMS</a:t>
            </a:r>
            <a:endParaRPr lang="en-US" dirty="0"/>
          </a:p>
        </p:txBody>
      </p:sp>
      <p:sp>
        <p:nvSpPr>
          <p:cNvPr id="4" name="TextBox 3"/>
          <p:cNvSpPr txBox="1"/>
          <p:nvPr/>
        </p:nvSpPr>
        <p:spPr>
          <a:xfrm>
            <a:off x="377752" y="4914389"/>
            <a:ext cx="2349283" cy="1200329"/>
          </a:xfrm>
          <a:prstGeom prst="rect">
            <a:avLst/>
          </a:prstGeom>
          <a:noFill/>
        </p:spPr>
        <p:txBody>
          <a:bodyPr wrap="none" rtlCol="0">
            <a:spAutoFit/>
          </a:bodyPr>
          <a:lstStyle/>
          <a:p>
            <a:r>
              <a:rPr lang="en-US" dirty="0" err="1" smtClean="0"/>
              <a:t>Shajith</a:t>
            </a:r>
            <a:r>
              <a:rPr lang="en-US" dirty="0" smtClean="0"/>
              <a:t> Ravi</a:t>
            </a:r>
          </a:p>
          <a:p>
            <a:r>
              <a:rPr lang="en-US" dirty="0" err="1" smtClean="0"/>
              <a:t>Varun</a:t>
            </a:r>
            <a:r>
              <a:rPr lang="en-US" dirty="0" smtClean="0"/>
              <a:t> </a:t>
            </a:r>
            <a:r>
              <a:rPr lang="en-US" dirty="0" err="1" smtClean="0"/>
              <a:t>Rajgopal</a:t>
            </a:r>
            <a:endParaRPr lang="en-US" dirty="0" smtClean="0"/>
          </a:p>
          <a:p>
            <a:r>
              <a:rPr lang="en-US" dirty="0" err="1" smtClean="0"/>
              <a:t>Lakshman</a:t>
            </a:r>
            <a:r>
              <a:rPr lang="en-US" dirty="0" smtClean="0"/>
              <a:t> </a:t>
            </a:r>
            <a:r>
              <a:rPr lang="en-US" dirty="0" err="1" smtClean="0"/>
              <a:t>Kollipara</a:t>
            </a:r>
            <a:endParaRPr lang="en-US" dirty="0" smtClean="0"/>
          </a:p>
          <a:p>
            <a:r>
              <a:rPr lang="en-US" dirty="0" err="1" smtClean="0"/>
              <a:t>Prathamesh</a:t>
            </a:r>
            <a:r>
              <a:rPr lang="en-US" dirty="0" smtClean="0"/>
              <a:t> </a:t>
            </a:r>
            <a:r>
              <a:rPr lang="en-US" dirty="0" err="1" smtClean="0"/>
              <a:t>Patkar</a:t>
            </a:r>
            <a:endParaRPr lang="en-US" dirty="0"/>
          </a:p>
        </p:txBody>
      </p:sp>
      <p:sp>
        <p:nvSpPr>
          <p:cNvPr id="5" name="TextBox 4"/>
          <p:cNvSpPr txBox="1"/>
          <p:nvPr/>
        </p:nvSpPr>
        <p:spPr>
          <a:xfrm>
            <a:off x="3598943" y="1680222"/>
            <a:ext cx="1445102" cy="523220"/>
          </a:xfrm>
          <a:prstGeom prst="rect">
            <a:avLst/>
          </a:prstGeom>
          <a:noFill/>
        </p:spPr>
        <p:txBody>
          <a:bodyPr wrap="none" rtlCol="0">
            <a:spAutoFit/>
          </a:bodyPr>
          <a:lstStyle/>
          <a:p>
            <a:pPr algn="ctr"/>
            <a:r>
              <a:rPr lang="en-US" sz="2800" dirty="0">
                <a:solidFill>
                  <a:schemeClr val="accent1"/>
                </a:solidFill>
                <a:latin typeface="+mj-lt"/>
                <a:ea typeface="+mj-ea"/>
                <a:cs typeface="+mj-cs"/>
              </a:rPr>
              <a:t>CS 540</a:t>
            </a:r>
          </a:p>
        </p:txBody>
      </p:sp>
    </p:spTree>
    <p:extLst>
      <p:ext uri="{BB962C8B-B14F-4D97-AF65-F5344CB8AC3E}">
        <p14:creationId xmlns:p14="http://schemas.microsoft.com/office/powerpoint/2010/main" val="1286594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15908"/>
            <a:ext cx="8042276" cy="1027010"/>
          </a:xfrm>
        </p:spPr>
        <p:txBody>
          <a:bodyPr/>
          <a:lstStyle/>
          <a:p>
            <a:r>
              <a:rPr lang="en-US" dirty="0" smtClean="0"/>
              <a:t>Analysis on using sphinx as interface</a:t>
            </a:r>
            <a:endParaRPr lang="en-US" dirty="0"/>
          </a:p>
        </p:txBody>
      </p:sp>
      <p:sp>
        <p:nvSpPr>
          <p:cNvPr id="3" name="Content Placeholder 2"/>
          <p:cNvSpPr>
            <a:spLocks noGrp="1"/>
          </p:cNvSpPr>
          <p:nvPr>
            <p:ph idx="1"/>
          </p:nvPr>
        </p:nvSpPr>
        <p:spPr>
          <a:xfrm>
            <a:off x="549275" y="1600200"/>
            <a:ext cx="8042276" cy="4881281"/>
          </a:xfrm>
        </p:spPr>
        <p:txBody>
          <a:bodyPr/>
          <a:lstStyle/>
          <a:p>
            <a:r>
              <a:rPr lang="en-US" sz="2000" dirty="0" smtClean="0"/>
              <a:t>Sphinx has many in-built ranking options, configurations, and index types.</a:t>
            </a:r>
          </a:p>
          <a:p>
            <a:r>
              <a:rPr lang="en-US" sz="2000" dirty="0" smtClean="0"/>
              <a:t>Prefix @</a:t>
            </a:r>
            <a:r>
              <a:rPr lang="en-US" sz="2000" dirty="0" err="1" smtClean="0"/>
              <a:t>column_name</a:t>
            </a:r>
            <a:r>
              <a:rPr lang="en-US" sz="2000" dirty="0" smtClean="0"/>
              <a:t> to search only that particular column.</a:t>
            </a:r>
          </a:p>
          <a:p>
            <a:r>
              <a:rPr lang="en-US" sz="2000" dirty="0" smtClean="0"/>
              <a:t>Index creation time is low</a:t>
            </a:r>
          </a:p>
          <a:p>
            <a:r>
              <a:rPr lang="en-US" sz="2000" dirty="0" smtClean="0"/>
              <a:t>Index memory size is too high. Around 250MB</a:t>
            </a:r>
          </a:p>
          <a:p>
            <a:r>
              <a:rPr lang="en-US" sz="2000" dirty="0" smtClean="0"/>
              <a:t>Need to create all tables with id columns, difficult when joining tables.</a:t>
            </a:r>
          </a:p>
          <a:p>
            <a:r>
              <a:rPr lang="en-US" sz="2000" dirty="0" smtClean="0"/>
              <a:t>Less Query time compared to MATCH, AGAINST in MYSQL.</a:t>
            </a:r>
          </a:p>
          <a:p>
            <a:r>
              <a:rPr lang="en-US" sz="2000" dirty="0" smtClean="0"/>
              <a:t>Update Indexes using </a:t>
            </a:r>
            <a:r>
              <a:rPr lang="en-US" sz="2000" dirty="0" err="1" smtClean="0"/>
              <a:t>updateAttribute</a:t>
            </a:r>
            <a:r>
              <a:rPr lang="en-US" sz="2000" dirty="0" smtClean="0"/>
              <a:t>()</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05951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43405" y="1317813"/>
            <a:ext cx="8042276" cy="4814046"/>
          </a:xfrm>
        </p:spPr>
        <p:txBody>
          <a:bodyPr>
            <a:normAutofit/>
          </a:bodyPr>
          <a:lstStyle/>
          <a:p>
            <a:r>
              <a:rPr lang="en-US" sz="2000" dirty="0" smtClean="0"/>
              <a:t>Index creation time, Index size</a:t>
            </a:r>
          </a:p>
          <a:p>
            <a:r>
              <a:rPr lang="en-US" sz="2000" dirty="0" smtClean="0"/>
              <a:t>Searched for Movie name containing “Man” and genre name containing “Thriller”</a:t>
            </a:r>
          </a:p>
          <a:p>
            <a:r>
              <a:rPr lang="en-US" sz="2000" dirty="0" smtClean="0"/>
              <a:t>The results were same for all schemas.</a:t>
            </a:r>
          </a:p>
          <a:p>
            <a:r>
              <a:rPr lang="en-US" sz="2000" dirty="0" smtClean="0"/>
              <a:t>But Ordering of results are different between different schemas.</a:t>
            </a:r>
          </a:p>
          <a:p>
            <a:r>
              <a:rPr lang="en-US" sz="2000" dirty="0" smtClean="0"/>
              <a:t>Fully De-normalized Schema Vs Normalized schema.</a:t>
            </a:r>
          </a:p>
          <a:p>
            <a:r>
              <a:rPr lang="en-US" sz="2000" dirty="0" smtClean="0"/>
              <a:t>Normalized Schema Vs De-normalized 2 Join on another table</a:t>
            </a:r>
          </a:p>
          <a:p>
            <a:r>
              <a:rPr lang="en-US" sz="2000" dirty="0" smtClean="0"/>
              <a:t>No Horizontal Decomposition</a:t>
            </a:r>
          </a:p>
          <a:p>
            <a:r>
              <a:rPr lang="en-US" sz="2000" dirty="0" smtClean="0">
                <a:hlinkClick r:id="rId2" action="ppaction://hlinkfile"/>
              </a:rPr>
              <a:t>Results</a:t>
            </a:r>
            <a:endParaRPr lang="en-US" sz="2000" dirty="0"/>
          </a:p>
        </p:txBody>
      </p:sp>
    </p:spTree>
    <p:extLst>
      <p:ext uri="{BB962C8B-B14F-4D97-AF65-F5344CB8AC3E}">
        <p14:creationId xmlns:p14="http://schemas.microsoft.com/office/powerpoint/2010/main" val="1439796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437325"/>
            <a:ext cx="8042276" cy="5060215"/>
          </a:xfrm>
        </p:spPr>
        <p:txBody>
          <a:bodyPr>
            <a:normAutofit/>
          </a:bodyPr>
          <a:lstStyle/>
          <a:p>
            <a:r>
              <a:rPr lang="en-US" sz="2000" dirty="0" smtClean="0"/>
              <a:t>Different schemas give different ranking order of results.</a:t>
            </a:r>
          </a:p>
          <a:p>
            <a:r>
              <a:rPr lang="en-US" sz="2000" dirty="0" smtClean="0"/>
              <a:t>How to identify similarity of the orderings of data?</a:t>
            </a:r>
          </a:p>
          <a:p>
            <a:r>
              <a:rPr lang="en-US" sz="2000" dirty="0"/>
              <a:t>Kendall </a:t>
            </a:r>
            <a:r>
              <a:rPr lang="en-US" sz="2000" dirty="0" smtClean="0"/>
              <a:t>tau: </a:t>
            </a:r>
            <a:r>
              <a:rPr lang="en-US" sz="2000" dirty="0"/>
              <a:t>measure of </a:t>
            </a:r>
            <a:r>
              <a:rPr lang="en-US" sz="2000" dirty="0" smtClean="0"/>
              <a:t>rank correlation</a:t>
            </a:r>
          </a:p>
          <a:p>
            <a:r>
              <a:rPr lang="en-US" sz="2000" dirty="0"/>
              <a:t> </a:t>
            </a:r>
            <a:r>
              <a:rPr lang="en-US" sz="2000" dirty="0" smtClean="0"/>
              <a:t>gives the </a:t>
            </a:r>
            <a:r>
              <a:rPr lang="en-US" sz="2000" dirty="0"/>
              <a:t>similarity of the orderings of the data when </a:t>
            </a:r>
            <a:r>
              <a:rPr lang="en-US" sz="2000" dirty="0" smtClean="0"/>
              <a:t>ranked.</a:t>
            </a:r>
            <a:endParaRPr lang="en-US" sz="2000" dirty="0"/>
          </a:p>
          <a:p>
            <a:r>
              <a:rPr lang="en-US" sz="2000" dirty="0"/>
              <a:t>Kendall tau </a:t>
            </a:r>
            <a:r>
              <a:rPr lang="en-US" sz="2000" dirty="0" smtClean="0"/>
              <a:t>= 0.962(De-Normalized</a:t>
            </a:r>
            <a:r>
              <a:rPr lang="en-US" sz="2000" dirty="0"/>
              <a:t>, </a:t>
            </a:r>
            <a:r>
              <a:rPr lang="en-US" sz="2000" dirty="0" smtClean="0"/>
              <a:t>Normalized)</a:t>
            </a:r>
          </a:p>
          <a:p>
            <a:r>
              <a:rPr lang="en-US" sz="2000" dirty="0" smtClean="0"/>
              <a:t>Kendall tau = 0.964(De-Normalized, De Normalized2)</a:t>
            </a:r>
          </a:p>
          <a:p>
            <a:r>
              <a:rPr lang="en-US" sz="2000" dirty="0" smtClean="0"/>
              <a:t>Kendall tau = 0.970(Normalized, De-Normalized2)</a:t>
            </a:r>
          </a:p>
          <a:p>
            <a:r>
              <a:rPr lang="en-US" sz="2000" dirty="0" smtClean="0"/>
              <a:t>Which Schemas give more similar rank orders?</a:t>
            </a:r>
            <a:endParaRPr lang="en-US" sz="2000" dirty="0"/>
          </a:p>
        </p:txBody>
      </p:sp>
      <p:sp>
        <p:nvSpPr>
          <p:cNvPr id="4" name="Title 3"/>
          <p:cNvSpPr>
            <a:spLocks noGrp="1"/>
          </p:cNvSpPr>
          <p:nvPr>
            <p:ph type="title"/>
          </p:nvPr>
        </p:nvSpPr>
        <p:spPr/>
        <p:txBody>
          <a:bodyPr/>
          <a:lstStyle/>
          <a:p>
            <a:r>
              <a:rPr lang="en-US" dirty="0" smtClean="0"/>
              <a:t>Kendall Tau</a:t>
            </a:r>
            <a:endParaRPr lang="en-US" dirty="0"/>
          </a:p>
        </p:txBody>
      </p:sp>
    </p:spTree>
    <p:extLst>
      <p:ext uri="{BB962C8B-B14F-4D97-AF65-F5344CB8AC3E}">
        <p14:creationId xmlns:p14="http://schemas.microsoft.com/office/powerpoint/2010/main" val="1806769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Kendell Tau (Contd..)</a:t>
            </a:r>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01580" y="1223682"/>
            <a:ext cx="8137665" cy="5239463"/>
          </a:xfrm>
          <a:prstGeom prst="rect">
            <a:avLst/>
          </a:prstGeom>
        </p:spPr>
      </p:pic>
    </p:spTree>
    <p:extLst>
      <p:ext uri="{BB962C8B-B14F-4D97-AF65-F5344CB8AC3E}">
        <p14:creationId xmlns:p14="http://schemas.microsoft.com/office/powerpoint/2010/main" val="1333710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89141"/>
            <a:ext cx="8042276" cy="621457"/>
          </a:xfrm>
        </p:spPr>
        <p:txBody>
          <a:bodyPr/>
          <a:lstStyle/>
          <a:p>
            <a:pPr algn="l"/>
            <a:r>
              <a:rPr lang="en-US" dirty="0" smtClean="0"/>
              <a:t>Future Work</a:t>
            </a:r>
            <a:endParaRPr lang="en-US" dirty="0"/>
          </a:p>
        </p:txBody>
      </p:sp>
      <p:sp>
        <p:nvSpPr>
          <p:cNvPr id="3" name="Content Placeholder 2"/>
          <p:cNvSpPr>
            <a:spLocks noGrp="1"/>
          </p:cNvSpPr>
          <p:nvPr>
            <p:ph idx="1"/>
          </p:nvPr>
        </p:nvSpPr>
        <p:spPr>
          <a:xfrm>
            <a:off x="549275" y="1332421"/>
            <a:ext cx="8042276" cy="5525579"/>
          </a:xfrm>
        </p:spPr>
        <p:txBody>
          <a:bodyPr/>
          <a:lstStyle/>
          <a:p>
            <a:pPr>
              <a:lnSpc>
                <a:spcPct val="150000"/>
              </a:lnSpc>
            </a:pPr>
            <a:r>
              <a:rPr lang="en-US" sz="2000" dirty="0" smtClean="0"/>
              <a:t>Total Independency on schemas</a:t>
            </a:r>
          </a:p>
          <a:p>
            <a:pPr>
              <a:lnSpc>
                <a:spcPct val="150000"/>
              </a:lnSpc>
            </a:pPr>
            <a:r>
              <a:rPr lang="en-US" sz="2000" dirty="0" smtClean="0"/>
              <a:t>Improving Ranking Quality by exploring multiple ranking options</a:t>
            </a:r>
          </a:p>
          <a:p>
            <a:pPr>
              <a:lnSpc>
                <a:spcPct val="150000"/>
              </a:lnSpc>
            </a:pPr>
            <a:r>
              <a:rPr lang="en-US" sz="2000" dirty="0" smtClean="0"/>
              <a:t>Working on Horizontal Decomposition</a:t>
            </a:r>
          </a:p>
          <a:p>
            <a:pPr>
              <a:lnSpc>
                <a:spcPct val="150000"/>
              </a:lnSpc>
            </a:pPr>
            <a:r>
              <a:rPr lang="en-US" sz="2000" dirty="0" smtClean="0"/>
              <a:t>Exploring Other Keyword Search Interfaces on RDBMS</a:t>
            </a:r>
          </a:p>
          <a:p>
            <a:pPr>
              <a:lnSpc>
                <a:spcPct val="150000"/>
              </a:lnSpc>
            </a:pPr>
            <a:r>
              <a:rPr lang="en-US" sz="2000" dirty="0" smtClean="0"/>
              <a:t>Working with Huge relations and Multiple schemas.</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806769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7423"/>
            <a:ext cx="8042276" cy="648732"/>
          </a:xfrm>
        </p:spPr>
        <p:txBody>
          <a:bodyPr/>
          <a:lstStyle/>
          <a:p>
            <a:r>
              <a:rPr lang="en-US" dirty="0" smtClean="0"/>
              <a:t>References</a:t>
            </a:r>
            <a:endParaRPr lang="en-US" dirty="0"/>
          </a:p>
        </p:txBody>
      </p:sp>
      <p:sp>
        <p:nvSpPr>
          <p:cNvPr id="3" name="Content Placeholder 2"/>
          <p:cNvSpPr>
            <a:spLocks noGrp="1"/>
          </p:cNvSpPr>
          <p:nvPr>
            <p:ph idx="1"/>
          </p:nvPr>
        </p:nvSpPr>
        <p:spPr>
          <a:xfrm>
            <a:off x="549275" y="716156"/>
            <a:ext cx="8042276" cy="5967032"/>
          </a:xfrm>
        </p:spPr>
        <p:txBody>
          <a:bodyPr>
            <a:normAutofit fontScale="85000" lnSpcReduction="10000"/>
          </a:bodyPr>
          <a:lstStyle/>
          <a:p>
            <a:r>
              <a:rPr lang="en-US" dirty="0" err="1"/>
              <a:t>Vagelis</a:t>
            </a:r>
            <a:r>
              <a:rPr lang="en-US" dirty="0"/>
              <a:t> </a:t>
            </a:r>
            <a:r>
              <a:rPr lang="en-US" dirty="0" err="1"/>
              <a:t>Hristidis</a:t>
            </a:r>
            <a:r>
              <a:rPr lang="en-US" dirty="0"/>
              <a:t>, Luis </a:t>
            </a:r>
            <a:r>
              <a:rPr lang="en-US" dirty="0" err="1"/>
              <a:t>Gravano</a:t>
            </a:r>
            <a:r>
              <a:rPr lang="en-US" dirty="0"/>
              <a:t>, and </a:t>
            </a:r>
            <a:r>
              <a:rPr lang="en-US" dirty="0" err="1"/>
              <a:t>Yannis</a:t>
            </a:r>
            <a:r>
              <a:rPr lang="en-US" dirty="0"/>
              <a:t> </a:t>
            </a:r>
            <a:r>
              <a:rPr lang="en-US" dirty="0" err="1"/>
              <a:t>Papakonstantinou</a:t>
            </a:r>
            <a:r>
              <a:rPr lang="en-US" dirty="0"/>
              <a:t>. 2003. Efficient IR-style keyword search over relational databases. In </a:t>
            </a:r>
            <a:r>
              <a:rPr lang="en-US" i="1" dirty="0"/>
              <a:t>Proceedings of the 29th international conference on Very large data bases - Volume 29</a:t>
            </a:r>
            <a:r>
              <a:rPr lang="en-US" dirty="0"/>
              <a:t> (VLDB '03), Johann </a:t>
            </a:r>
            <a:r>
              <a:rPr lang="en-US" dirty="0" err="1"/>
              <a:t>Christoph</a:t>
            </a:r>
            <a:r>
              <a:rPr lang="en-US" dirty="0"/>
              <a:t> Freytag, Peter C. </a:t>
            </a:r>
            <a:r>
              <a:rPr lang="en-US" dirty="0" err="1"/>
              <a:t>Lockemann</a:t>
            </a:r>
            <a:r>
              <a:rPr lang="en-US" dirty="0"/>
              <a:t>, Serge </a:t>
            </a:r>
            <a:r>
              <a:rPr lang="en-US" dirty="0" err="1"/>
              <a:t>Abiteboul</a:t>
            </a:r>
            <a:r>
              <a:rPr lang="en-US" dirty="0"/>
              <a:t>, Michael J. Carey, Patricia G. </a:t>
            </a:r>
            <a:r>
              <a:rPr lang="en-US" dirty="0" err="1"/>
              <a:t>Selinger</a:t>
            </a:r>
            <a:r>
              <a:rPr lang="en-US" dirty="0"/>
              <a:t>, and Andreas </a:t>
            </a:r>
            <a:r>
              <a:rPr lang="en-US" dirty="0" err="1"/>
              <a:t>Heuer</a:t>
            </a:r>
            <a:r>
              <a:rPr lang="en-US" dirty="0"/>
              <a:t> (Eds.), Vol. 29. VLDB </a:t>
            </a:r>
            <a:r>
              <a:rPr lang="en-US" dirty="0" smtClean="0"/>
              <a:t>Endowment.</a:t>
            </a:r>
          </a:p>
          <a:p>
            <a:r>
              <a:rPr lang="en-US" dirty="0"/>
              <a:t>AGRAWAL, S., CHAUDHURI, S., ANDDAS,G. 2002. </a:t>
            </a:r>
            <a:r>
              <a:rPr lang="en-US" dirty="0" err="1"/>
              <a:t>DBXplorer</a:t>
            </a:r>
            <a:r>
              <a:rPr lang="en-US" dirty="0"/>
              <a:t>: A system for keyword-based search over relational databases. In </a:t>
            </a:r>
            <a:r>
              <a:rPr lang="en-US" i="1" dirty="0"/>
              <a:t>Proceedings of the IEEE International Conference on Data Engineering </a:t>
            </a:r>
            <a:r>
              <a:rPr lang="en-US" dirty="0"/>
              <a:t>(</a:t>
            </a:r>
            <a:r>
              <a:rPr lang="en-US" i="1" dirty="0"/>
              <a:t>ICDE</a:t>
            </a:r>
            <a:r>
              <a:rPr lang="en-US" dirty="0"/>
              <a:t>).</a:t>
            </a:r>
          </a:p>
          <a:p>
            <a:r>
              <a:rPr lang="en-US" dirty="0"/>
              <a:t>HRISTIDIS, V. AND PAPAKONSTANTINOU, Y. 2002. DISCOVER: Keyword search in </a:t>
            </a:r>
            <a:r>
              <a:rPr lang="en-US" dirty="0" smtClean="0"/>
              <a:t>relational databases</a:t>
            </a:r>
            <a:r>
              <a:rPr lang="en-US" dirty="0"/>
              <a:t>. In </a:t>
            </a:r>
            <a:r>
              <a:rPr lang="en-US" i="1" dirty="0"/>
              <a:t>Proceedings of the International Conference on Very Large Data Bases </a:t>
            </a:r>
            <a:r>
              <a:rPr lang="en-US" dirty="0"/>
              <a:t>(</a:t>
            </a:r>
            <a:r>
              <a:rPr lang="en-US" i="1" dirty="0"/>
              <a:t>VLDB</a:t>
            </a:r>
            <a:r>
              <a:rPr lang="en-US" dirty="0"/>
              <a:t>).</a:t>
            </a:r>
          </a:p>
          <a:p>
            <a:r>
              <a:rPr lang="en-US" dirty="0" smtClean="0"/>
              <a:t>Arvind </a:t>
            </a:r>
            <a:r>
              <a:rPr lang="en-US" dirty="0" err="1"/>
              <a:t>Hulgeri</a:t>
            </a:r>
            <a:r>
              <a:rPr lang="en-US" dirty="0"/>
              <a:t> and </a:t>
            </a:r>
            <a:r>
              <a:rPr lang="en-US" dirty="0" err="1"/>
              <a:t>Charuta</a:t>
            </a:r>
            <a:r>
              <a:rPr lang="en-US" dirty="0"/>
              <a:t> </a:t>
            </a:r>
            <a:r>
              <a:rPr lang="en-US" dirty="0" err="1"/>
              <a:t>Nakhe</a:t>
            </a:r>
            <a:r>
              <a:rPr lang="en-US" dirty="0"/>
              <a:t>. 2002. Keyword Searching and Browsing in Databases using BANKS. In </a:t>
            </a:r>
            <a:r>
              <a:rPr lang="en-US" i="1" dirty="0"/>
              <a:t>Proceedings of the 18th International Conference on Data Engineering</a:t>
            </a:r>
            <a:r>
              <a:rPr lang="en-US" dirty="0"/>
              <a:t> (ICDE '02). IEEE Computer Society, Washington, DC, </a:t>
            </a:r>
            <a:r>
              <a:rPr lang="en-US" dirty="0" smtClean="0"/>
              <a:t>USA</a:t>
            </a:r>
          </a:p>
          <a:p>
            <a:r>
              <a:rPr lang="en-US" dirty="0" smtClean="0"/>
              <a:t>Sphinx Documentation </a:t>
            </a:r>
            <a:r>
              <a:rPr lang="en-US" dirty="0" smtClean="0">
                <a:hlinkClick r:id="rId2"/>
              </a:rPr>
              <a:t>http</a:t>
            </a:r>
            <a:r>
              <a:rPr lang="en-US" dirty="0">
                <a:hlinkClick r:id="rId2"/>
              </a:rPr>
              <a:t>://</a:t>
            </a:r>
            <a:r>
              <a:rPr lang="en-US" dirty="0" smtClean="0">
                <a:hlinkClick r:id="rId2"/>
              </a:rPr>
              <a:t>sphinxsearch.com/docs/latest/index.html</a:t>
            </a:r>
            <a:r>
              <a:rPr lang="en-US" dirty="0" smtClean="0"/>
              <a:t> Web</a:t>
            </a:r>
          </a:p>
          <a:p>
            <a:r>
              <a:rPr lang="en-US" dirty="0"/>
              <a:t>Rich </a:t>
            </a:r>
            <a:r>
              <a:rPr lang="en-US" dirty="0" err="1" smtClean="0"/>
              <a:t>Kelm</a:t>
            </a:r>
            <a:r>
              <a:rPr lang="en-US" dirty="0" smtClean="0"/>
              <a:t>, </a:t>
            </a:r>
            <a:r>
              <a:rPr lang="en-US" i="1" dirty="0"/>
              <a:t>COO &amp; VP of Sales, Sphinx </a:t>
            </a:r>
            <a:r>
              <a:rPr lang="en-US" i="1" dirty="0" smtClean="0"/>
              <a:t>Search </a:t>
            </a:r>
          </a:p>
          <a:p>
            <a:r>
              <a:rPr lang="en-US" dirty="0" err="1"/>
              <a:t>Wessa</a:t>
            </a:r>
            <a:r>
              <a:rPr lang="en-US" dirty="0"/>
              <a:t>, P. (2015), Free Statistics Software, Office for Research Development and Education,</a:t>
            </a:r>
            <a:br>
              <a:rPr lang="en-US" dirty="0"/>
            </a:br>
            <a:r>
              <a:rPr lang="en-US" dirty="0"/>
              <a:t>version 1.1.23-r7, URL </a:t>
            </a:r>
            <a:r>
              <a:rPr lang="en-US" dirty="0">
                <a:hlinkClick r:id="rId3"/>
              </a:rPr>
              <a:t>http://www.wessa.net/rwasp_kendall.wasp</a:t>
            </a:r>
            <a:endParaRPr lang="en-US" dirty="0"/>
          </a:p>
        </p:txBody>
      </p:sp>
    </p:spTree>
    <p:extLst>
      <p:ext uri="{BB962C8B-B14F-4D97-AF65-F5344CB8AC3E}">
        <p14:creationId xmlns:p14="http://schemas.microsoft.com/office/powerpoint/2010/main" val="1806769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marL="0" indent="0" algn="ctr">
              <a:buNone/>
            </a:pPr>
            <a:r>
              <a:rPr lang="en-US" sz="8000" dirty="0" smtClean="0"/>
              <a:t>THANK YOU</a:t>
            </a:r>
          </a:p>
        </p:txBody>
      </p:sp>
    </p:spTree>
    <p:extLst>
      <p:ext uri="{BB962C8B-B14F-4D97-AF65-F5344CB8AC3E}">
        <p14:creationId xmlns:p14="http://schemas.microsoft.com/office/powerpoint/2010/main" val="180676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Keyword Query Interface</a:t>
            </a:r>
          </a:p>
          <a:p>
            <a:r>
              <a:rPr lang="en-US" dirty="0" smtClean="0"/>
              <a:t>Related Work</a:t>
            </a:r>
          </a:p>
          <a:p>
            <a:r>
              <a:rPr lang="en-US" dirty="0" smtClean="0"/>
              <a:t>Scope</a:t>
            </a:r>
          </a:p>
          <a:p>
            <a:r>
              <a:rPr lang="en-US" dirty="0" smtClean="0"/>
              <a:t>Tool Used</a:t>
            </a:r>
          </a:p>
          <a:p>
            <a:r>
              <a:rPr lang="en-US" dirty="0" smtClean="0"/>
              <a:t>Results</a:t>
            </a:r>
          </a:p>
          <a:p>
            <a:r>
              <a:rPr lang="en-US" dirty="0" smtClean="0"/>
              <a:t>Future Work</a:t>
            </a:r>
          </a:p>
          <a:p>
            <a:r>
              <a:rPr lang="en-US" dirty="0" smtClean="0"/>
              <a:t>References</a:t>
            </a:r>
          </a:p>
          <a:p>
            <a:endParaRPr lang="en-US" dirty="0" smtClean="0"/>
          </a:p>
          <a:p>
            <a:endParaRPr lang="en-US" dirty="0"/>
          </a:p>
        </p:txBody>
      </p:sp>
    </p:spTree>
    <p:extLst>
      <p:ext uri="{BB962C8B-B14F-4D97-AF65-F5344CB8AC3E}">
        <p14:creationId xmlns:p14="http://schemas.microsoft.com/office/powerpoint/2010/main" val="161652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Keyword Query Interface??</a:t>
            </a:r>
            <a:endParaRPr lang="en-US" dirty="0"/>
          </a:p>
        </p:txBody>
      </p:sp>
      <p:sp>
        <p:nvSpPr>
          <p:cNvPr id="3" name="Content Placeholder 2"/>
          <p:cNvSpPr>
            <a:spLocks noGrp="1"/>
          </p:cNvSpPr>
          <p:nvPr>
            <p:ph idx="1"/>
          </p:nvPr>
        </p:nvSpPr>
        <p:spPr>
          <a:xfrm>
            <a:off x="549275" y="1262452"/>
            <a:ext cx="8042276" cy="4343400"/>
          </a:xfrm>
        </p:spPr>
        <p:txBody>
          <a:bodyPr>
            <a:normAutofit/>
          </a:bodyPr>
          <a:lstStyle/>
          <a:p>
            <a:pPr>
              <a:lnSpc>
                <a:spcPct val="150000"/>
              </a:lnSpc>
            </a:pPr>
            <a:r>
              <a:rPr lang="en-US" sz="2000" dirty="0"/>
              <a:t>Normal users </a:t>
            </a:r>
            <a:r>
              <a:rPr lang="en-US" sz="2000" dirty="0" smtClean="0"/>
              <a:t>- do </a:t>
            </a:r>
            <a:r>
              <a:rPr lang="en-US" sz="2000" dirty="0"/>
              <a:t>not know SQL </a:t>
            </a:r>
            <a:endParaRPr lang="en-US" sz="2000" dirty="0" smtClean="0"/>
          </a:p>
          <a:p>
            <a:pPr>
              <a:lnSpc>
                <a:spcPct val="150000"/>
              </a:lnSpc>
            </a:pPr>
            <a:r>
              <a:rPr lang="en-US" sz="2000" dirty="0" smtClean="0"/>
              <a:t>Need </a:t>
            </a:r>
            <a:r>
              <a:rPr lang="en-US" sz="2000" dirty="0"/>
              <a:t>an easier </a:t>
            </a:r>
            <a:r>
              <a:rPr lang="en-US" sz="2000" dirty="0" smtClean="0"/>
              <a:t>Query Interface </a:t>
            </a:r>
            <a:r>
              <a:rPr lang="en-US" sz="2000" dirty="0"/>
              <a:t>to explore their relational </a:t>
            </a:r>
            <a:r>
              <a:rPr lang="en-US" sz="2000" dirty="0" smtClean="0"/>
              <a:t>databases.</a:t>
            </a:r>
          </a:p>
          <a:p>
            <a:pPr>
              <a:lnSpc>
                <a:spcPct val="150000"/>
              </a:lnSpc>
            </a:pPr>
            <a:r>
              <a:rPr lang="en-US" sz="2000" dirty="0" smtClean="0"/>
              <a:t>Keyword Query Interface - </a:t>
            </a:r>
            <a:r>
              <a:rPr lang="en-US" sz="2000" dirty="0"/>
              <a:t>users can submit their queries in form of </a:t>
            </a:r>
            <a:r>
              <a:rPr lang="en-US" sz="2000" dirty="0" smtClean="0"/>
              <a:t>keywords.</a:t>
            </a:r>
          </a:p>
          <a:p>
            <a:pPr>
              <a:lnSpc>
                <a:spcPct val="150000"/>
              </a:lnSpc>
            </a:pPr>
            <a:r>
              <a:rPr lang="en-US" sz="2000" dirty="0" err="1" smtClean="0"/>
              <a:t>Eg</a:t>
            </a:r>
            <a:r>
              <a:rPr lang="en-US" sz="2000" dirty="0" smtClean="0"/>
              <a:t>: Google Keyword Query Interface</a:t>
            </a:r>
          </a:p>
          <a:p>
            <a:pPr>
              <a:lnSpc>
                <a:spcPct val="150000"/>
              </a:lnSpc>
            </a:pPr>
            <a:r>
              <a:rPr lang="en-US" sz="2000" dirty="0" smtClean="0"/>
              <a:t>Ranked </a:t>
            </a:r>
            <a:r>
              <a:rPr lang="en-US" sz="2000" dirty="0"/>
              <a:t>list of results that may contain the desired results</a:t>
            </a:r>
          </a:p>
        </p:txBody>
      </p:sp>
    </p:spTree>
    <p:extLst>
      <p:ext uri="{BB962C8B-B14F-4D97-AF65-F5344CB8AC3E}">
        <p14:creationId xmlns:p14="http://schemas.microsoft.com/office/powerpoint/2010/main" val="282559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90981"/>
            <a:ext cx="8042276" cy="769033"/>
          </a:xfrm>
        </p:spPr>
        <p:txBody>
          <a:bodyPr/>
          <a:lstStyle/>
          <a:p>
            <a:pPr algn="l"/>
            <a:r>
              <a:rPr lang="en-US" dirty="0"/>
              <a:t>R</a:t>
            </a:r>
            <a:r>
              <a:rPr lang="en-US" dirty="0" smtClean="0"/>
              <a:t>elated </a:t>
            </a:r>
            <a:r>
              <a:rPr lang="en-US" dirty="0"/>
              <a:t>work</a:t>
            </a:r>
          </a:p>
        </p:txBody>
      </p:sp>
      <p:sp>
        <p:nvSpPr>
          <p:cNvPr id="3" name="Content Placeholder 2"/>
          <p:cNvSpPr>
            <a:spLocks noGrp="1"/>
          </p:cNvSpPr>
          <p:nvPr>
            <p:ph idx="1"/>
          </p:nvPr>
        </p:nvSpPr>
        <p:spPr>
          <a:xfrm>
            <a:off x="549275" y="1221922"/>
            <a:ext cx="8042276" cy="4952136"/>
          </a:xfrm>
        </p:spPr>
        <p:txBody>
          <a:bodyPr>
            <a:normAutofit lnSpcReduction="10000"/>
          </a:bodyPr>
          <a:lstStyle/>
          <a:p>
            <a:pPr>
              <a:lnSpc>
                <a:spcPct val="150000"/>
              </a:lnSpc>
            </a:pPr>
            <a:r>
              <a:rPr lang="en-US" sz="2000" dirty="0" err="1" smtClean="0"/>
              <a:t>DBXplorer</a:t>
            </a:r>
            <a:r>
              <a:rPr lang="en-US" sz="2000" dirty="0"/>
              <a:t>:</a:t>
            </a:r>
            <a:endParaRPr lang="en-US" sz="2000" dirty="0" smtClean="0"/>
          </a:p>
          <a:p>
            <a:pPr lvl="1">
              <a:lnSpc>
                <a:spcPct val="150000"/>
              </a:lnSpc>
            </a:pPr>
            <a:r>
              <a:rPr lang="en-US" sz="2000" dirty="0"/>
              <a:t>U</a:t>
            </a:r>
            <a:r>
              <a:rPr lang="en-US" sz="2000" dirty="0" smtClean="0"/>
              <a:t>ndirected </a:t>
            </a:r>
            <a:r>
              <a:rPr lang="en-US" sz="2000" dirty="0"/>
              <a:t>schema </a:t>
            </a:r>
            <a:r>
              <a:rPr lang="en-US" sz="2000" dirty="0" smtClean="0"/>
              <a:t>graph</a:t>
            </a:r>
          </a:p>
          <a:p>
            <a:pPr lvl="1">
              <a:lnSpc>
                <a:spcPct val="150000"/>
              </a:lnSpc>
            </a:pPr>
            <a:r>
              <a:rPr lang="en-US" sz="2000" dirty="0"/>
              <a:t>N</a:t>
            </a:r>
            <a:r>
              <a:rPr lang="en-US" sz="2000" dirty="0" smtClean="0"/>
              <a:t>ode </a:t>
            </a:r>
            <a:r>
              <a:rPr lang="en-US" sz="2000" dirty="0"/>
              <a:t>is a relation and each edge is a foreign-key </a:t>
            </a:r>
            <a:r>
              <a:rPr lang="en-US" sz="2000" dirty="0" smtClean="0"/>
              <a:t>relationship</a:t>
            </a:r>
          </a:p>
          <a:p>
            <a:pPr>
              <a:lnSpc>
                <a:spcPct val="150000"/>
              </a:lnSpc>
            </a:pPr>
            <a:r>
              <a:rPr lang="en-US" sz="2000" dirty="0" smtClean="0"/>
              <a:t>BANKS:</a:t>
            </a:r>
          </a:p>
          <a:p>
            <a:pPr lvl="1">
              <a:lnSpc>
                <a:spcPct val="150000"/>
              </a:lnSpc>
            </a:pPr>
            <a:r>
              <a:rPr lang="en-US" sz="2000" dirty="0"/>
              <a:t>D</a:t>
            </a:r>
            <a:r>
              <a:rPr lang="en-US" sz="2000" dirty="0" smtClean="0"/>
              <a:t>ata </a:t>
            </a:r>
            <a:r>
              <a:rPr lang="en-US" sz="2000" dirty="0"/>
              <a:t>graph </a:t>
            </a:r>
            <a:r>
              <a:rPr lang="en-US" sz="2000" dirty="0" smtClean="0"/>
              <a:t>- tuple </a:t>
            </a:r>
            <a:r>
              <a:rPr lang="en-US" sz="2000" dirty="0"/>
              <a:t>is a node </a:t>
            </a:r>
            <a:endParaRPr lang="en-US" sz="2000" dirty="0" smtClean="0"/>
          </a:p>
          <a:p>
            <a:pPr lvl="1">
              <a:lnSpc>
                <a:spcPct val="150000"/>
              </a:lnSpc>
            </a:pPr>
            <a:r>
              <a:rPr lang="en-US" sz="2000" dirty="0" smtClean="0"/>
              <a:t>Relationship - bidirectional edge. </a:t>
            </a:r>
          </a:p>
          <a:p>
            <a:pPr>
              <a:lnSpc>
                <a:spcPct val="150000"/>
              </a:lnSpc>
            </a:pPr>
            <a:r>
              <a:rPr lang="en-US" sz="2000" dirty="0" smtClean="0"/>
              <a:t>DISCOVER:</a:t>
            </a:r>
          </a:p>
          <a:p>
            <a:pPr lvl="1">
              <a:lnSpc>
                <a:spcPct val="150000"/>
              </a:lnSpc>
            </a:pPr>
            <a:r>
              <a:rPr lang="en-US" sz="2000" dirty="0"/>
              <a:t>S</a:t>
            </a:r>
            <a:r>
              <a:rPr lang="en-US" sz="2000" dirty="0" smtClean="0"/>
              <a:t>chema </a:t>
            </a:r>
            <a:r>
              <a:rPr lang="en-US" sz="2000" dirty="0" smtClean="0"/>
              <a:t>graph</a:t>
            </a:r>
          </a:p>
          <a:p>
            <a:pPr lvl="1">
              <a:lnSpc>
                <a:spcPct val="150000"/>
              </a:lnSpc>
            </a:pPr>
            <a:r>
              <a:rPr lang="en-US" sz="2000" dirty="0"/>
              <a:t>S</a:t>
            </a:r>
            <a:r>
              <a:rPr lang="en-US" sz="2000" dirty="0" smtClean="0"/>
              <a:t>equences </a:t>
            </a:r>
            <a:r>
              <a:rPr lang="en-US" sz="2000" dirty="0"/>
              <a:t>of tuples </a:t>
            </a:r>
            <a:r>
              <a:rPr lang="en-US" sz="2000" dirty="0" smtClean="0"/>
              <a:t>joined into single tuple - Keywords</a:t>
            </a:r>
          </a:p>
          <a:p>
            <a:pPr lvl="1"/>
            <a:endParaRPr lang="en-US" dirty="0" smtClean="0"/>
          </a:p>
        </p:txBody>
      </p:sp>
    </p:spTree>
    <p:extLst>
      <p:ext uri="{BB962C8B-B14F-4D97-AF65-F5344CB8AC3E}">
        <p14:creationId xmlns:p14="http://schemas.microsoft.com/office/powerpoint/2010/main" val="2353421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685800" y="-152400"/>
            <a:ext cx="7772400" cy="1143000"/>
          </a:xfrm>
        </p:spPr>
        <p:txBody>
          <a:bodyPr/>
          <a:lstStyle/>
          <a:p>
            <a:r>
              <a:rPr lang="en-US" dirty="0"/>
              <a:t>Efficient IR-Style Keyword Search over Relational Databases</a:t>
            </a:r>
            <a:endParaRPr lang="en-US" altLang="en-US" dirty="0">
              <a:cs typeface="Arial" panose="020B0604020202020204" pitchFamily="34" charset="0"/>
            </a:endParaRPr>
          </a:p>
        </p:txBody>
      </p:sp>
      <p:graphicFrame>
        <p:nvGraphicFramePr>
          <p:cNvPr id="12" name="Object 3"/>
          <p:cNvGraphicFramePr>
            <a:graphicFrameLocks noGrp="1" noChangeAspect="1"/>
          </p:cNvGraphicFramePr>
          <p:nvPr>
            <p:ph idx="1"/>
            <p:extLst>
              <p:ext uri="{D42A27DB-BD31-4B8C-83A1-F6EECF244321}">
                <p14:modId xmlns:p14="http://schemas.microsoft.com/office/powerpoint/2010/main" val="786479446"/>
              </p:ext>
            </p:extLst>
          </p:nvPr>
        </p:nvGraphicFramePr>
        <p:xfrm>
          <a:off x="228600" y="470648"/>
          <a:ext cx="5600700" cy="5930152"/>
        </p:xfrm>
        <a:graphic>
          <a:graphicData uri="http://schemas.openxmlformats.org/presentationml/2006/ole">
            <mc:AlternateContent xmlns:mc="http://schemas.openxmlformats.org/markup-compatibility/2006">
              <mc:Choice xmlns:v="urn:schemas-microsoft-com:vml" Requires="v">
                <p:oleObj spid="_x0000_s1033" name="Visio" r:id="rId3" imgW="6622089" imgH="8664260" progId="Visio.Drawing.6">
                  <p:embed/>
                </p:oleObj>
              </mc:Choice>
              <mc:Fallback>
                <p:oleObj name="Visio" r:id="rId3" imgW="6622089" imgH="8664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70648"/>
                        <a:ext cx="5600700" cy="5930152"/>
                      </a:xfrm>
                      <a:prstGeom prst="rect">
                        <a:avLst/>
                      </a:prstGeom>
                      <a:noFill/>
                      <a:ln>
                        <a:noFill/>
                      </a:ln>
                      <a:effectLst/>
                    </p:spPr>
                  </p:pic>
                </p:oleObj>
              </mc:Fallback>
            </mc:AlternateContent>
          </a:graphicData>
        </a:graphic>
      </p:graphicFrame>
      <p:sp>
        <p:nvSpPr>
          <p:cNvPr id="13" name="AutoShape 4"/>
          <p:cNvSpPr>
            <a:spLocks noChangeArrowheads="1"/>
          </p:cNvSpPr>
          <p:nvPr/>
        </p:nvSpPr>
        <p:spPr bwMode="auto">
          <a:xfrm>
            <a:off x="5867400" y="838200"/>
            <a:ext cx="2514600" cy="1981200"/>
          </a:xfrm>
          <a:prstGeom prst="wedgeRoundRectCallout">
            <a:avLst>
              <a:gd name="adj1" fmla="val -157829"/>
              <a:gd name="adj2" fmla="val 45431"/>
              <a:gd name="adj3" fmla="val 16667"/>
            </a:avLst>
          </a:prstGeom>
          <a:solidFill>
            <a:schemeClr val="bg2"/>
          </a:solidFill>
          <a:ln w="9525">
            <a:solidFill>
              <a:schemeClr val="tx1"/>
            </a:solidFill>
            <a:miter lim="800000"/>
            <a:headEnd/>
            <a:tailEnd/>
          </a:ln>
          <a:effectLst/>
        </p:spPr>
        <p:txBody>
          <a:bodyPr/>
          <a:lstStyle/>
          <a:p>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 [(c3,comments,1.33), (c1,comments,0.33), (c2,comments,0.33)] </a:t>
            </a:r>
          </a:p>
          <a:p>
            <a:r>
              <a:rPr lang="en-US" altLang="en-US" sz="1600" b="1" dirty="0" err="1">
                <a:latin typeface="Arial" panose="020B0604020202020204" pitchFamily="34" charset="0"/>
                <a:cs typeface="Arial" panose="020B0604020202020204" pitchFamily="34" charset="0"/>
              </a:rPr>
              <a:t>Products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 [(p1,manufacturer,1), (p2,model,1)]</a:t>
            </a:r>
          </a:p>
        </p:txBody>
      </p:sp>
      <p:sp>
        <p:nvSpPr>
          <p:cNvPr id="14" name="AutoShape 5"/>
          <p:cNvSpPr>
            <a:spLocks noChangeArrowheads="1"/>
          </p:cNvSpPr>
          <p:nvPr/>
        </p:nvSpPr>
        <p:spPr bwMode="auto">
          <a:xfrm>
            <a:off x="4191000" y="3048000"/>
            <a:ext cx="4876800" cy="1447800"/>
          </a:xfrm>
          <a:prstGeom prst="wedgeRoundRectCallout">
            <a:avLst>
              <a:gd name="adj1" fmla="val -72884"/>
              <a:gd name="adj2" fmla="val -1866"/>
              <a:gd name="adj3" fmla="val 16667"/>
            </a:avLst>
          </a:prstGeom>
          <a:solidFill>
            <a:schemeClr val="bg2"/>
          </a:solidFill>
          <a:ln w="9525">
            <a:solidFill>
              <a:schemeClr val="tx1"/>
            </a:solidFill>
            <a:miter lim="800000"/>
            <a:headEnd/>
            <a:tailEnd/>
          </a:ln>
          <a:effectLst/>
        </p:spPr>
        <p:txBody>
          <a:bodyPr/>
          <a:lstStyle/>
          <a:p>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a:t>
            </a:r>
          </a:p>
          <a:p>
            <a:r>
              <a:rPr lang="en-US" altLang="en-US" sz="1600" b="1" dirty="0" err="1">
                <a:latin typeface="Arial" panose="020B0604020202020204" pitchFamily="34" charset="0"/>
                <a:cs typeface="Arial" panose="020B0604020202020204" pitchFamily="34" charset="0"/>
              </a:rPr>
              <a:t>Products</a:t>
            </a:r>
            <a:r>
              <a:rPr lang="en-US" altLang="en-US" sz="1600" b="1" baseline="30000" dirty="0" err="1">
                <a:latin typeface="Arial" panose="020B0604020202020204" pitchFamily="34" charset="0"/>
                <a:cs typeface="Arial" panose="020B0604020202020204" pitchFamily="34" charset="0"/>
              </a:rPr>
              <a:t>Q</a:t>
            </a:r>
            <a:endParaRPr lang="en-US" altLang="en-US" sz="1600" b="1" baseline="30000" dirty="0">
              <a:latin typeface="Arial" panose="020B0604020202020204" pitchFamily="34" charset="0"/>
              <a:cs typeface="Arial" panose="020B0604020202020204" pitchFamily="34" charset="0"/>
            </a:endParaRPr>
          </a:p>
          <a:p>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sym typeface="Symbol" panose="05050102010706020507" pitchFamily="18" charset="2"/>
              </a:rPr>
              <a:t></a:t>
            </a:r>
            <a:r>
              <a:rPr lang="en-US" altLang="en-US" sz="1600" b="1" dirty="0">
                <a:latin typeface="Arial" panose="020B0604020202020204" pitchFamily="34" charset="0"/>
                <a:cs typeface="Arial" panose="020B0604020202020204" pitchFamily="34" charset="0"/>
              </a:rPr>
              <a:t> </a:t>
            </a:r>
            <a:r>
              <a:rPr lang="en-US" altLang="en-US" sz="1600" b="1" dirty="0" err="1">
                <a:latin typeface="Arial" panose="020B0604020202020204" pitchFamily="34" charset="0"/>
                <a:cs typeface="Arial" panose="020B0604020202020204" pitchFamily="34" charset="0"/>
              </a:rPr>
              <a:t>Products</a:t>
            </a:r>
            <a:r>
              <a:rPr lang="en-US" altLang="en-US" sz="1600" b="1" baseline="30000" dirty="0" err="1">
                <a:latin typeface="Arial" panose="020B0604020202020204" pitchFamily="34" charset="0"/>
                <a:cs typeface="Arial" panose="020B0604020202020204" pitchFamily="34" charset="0"/>
              </a:rPr>
              <a:t>Q</a:t>
            </a:r>
            <a:endParaRPr lang="en-US" altLang="en-US" sz="1600" b="1" baseline="30000" dirty="0">
              <a:latin typeface="Arial" panose="020B0604020202020204" pitchFamily="34" charset="0"/>
              <a:cs typeface="Arial" panose="020B0604020202020204" pitchFamily="34" charset="0"/>
            </a:endParaRPr>
          </a:p>
          <a:p>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sym typeface="Symbol" panose="05050102010706020507" pitchFamily="18" charset="2"/>
              </a:rPr>
              <a:t></a:t>
            </a:r>
            <a:r>
              <a:rPr lang="en-US" altLang="en-US" sz="1600" b="1" dirty="0">
                <a:latin typeface="Arial" panose="020B0604020202020204" pitchFamily="34" charset="0"/>
                <a:cs typeface="Arial" panose="020B0604020202020204" pitchFamily="34" charset="0"/>
              </a:rPr>
              <a:t> Customer</a:t>
            </a:r>
            <a:r>
              <a:rPr lang="en-US" altLang="en-US" sz="1600" b="1" baseline="30000" dirty="0">
                <a:latin typeface="Arial" panose="020B0604020202020204" pitchFamily="34" charset="0"/>
                <a:cs typeface="Arial" panose="020B0604020202020204" pitchFamily="34" charset="0"/>
              </a:rPr>
              <a:t>{}</a:t>
            </a:r>
            <a:r>
              <a:rPr lang="en-US" altLang="en-US" sz="1600" b="1"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sym typeface="Symbol" panose="05050102010706020507" pitchFamily="18" charset="2"/>
              </a:rPr>
              <a:t></a:t>
            </a:r>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endParaRPr lang="en-US" altLang="en-US" sz="1600" b="1" baseline="30000" dirty="0">
              <a:latin typeface="Arial" panose="020B0604020202020204" pitchFamily="34" charset="0"/>
              <a:cs typeface="Arial" panose="020B0604020202020204" pitchFamily="34" charset="0"/>
            </a:endParaRPr>
          </a:p>
          <a:p>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sym typeface="Symbol" panose="05050102010706020507" pitchFamily="18" charset="2"/>
              </a:rPr>
              <a:t></a:t>
            </a:r>
            <a:r>
              <a:rPr lang="en-US" altLang="en-US" sz="1600" b="1" dirty="0">
                <a:latin typeface="Arial" panose="020B0604020202020204" pitchFamily="34" charset="0"/>
                <a:cs typeface="Arial" panose="020B0604020202020204" pitchFamily="34" charset="0"/>
              </a:rPr>
              <a:t> Product</a:t>
            </a:r>
            <a:r>
              <a:rPr lang="en-US" altLang="en-US" sz="1600" b="1" baseline="30000" dirty="0">
                <a:latin typeface="Arial" panose="020B0604020202020204" pitchFamily="34" charset="0"/>
                <a:cs typeface="Arial" panose="020B0604020202020204" pitchFamily="34" charset="0"/>
              </a:rPr>
              <a:t>{}</a:t>
            </a:r>
            <a:r>
              <a:rPr lang="en-US" altLang="en-US" sz="1600" b="1"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sym typeface="Symbol" panose="05050102010706020507" pitchFamily="18" charset="2"/>
              </a:rPr>
              <a:t></a:t>
            </a:r>
            <a:r>
              <a:rPr lang="en-US" altLang="en-US" sz="1600" b="1" dirty="0">
                <a:latin typeface="Arial" panose="020B0604020202020204" pitchFamily="34" charset="0"/>
                <a:cs typeface="Arial" panose="020B0604020202020204" pitchFamily="34" charset="0"/>
              </a:rPr>
              <a:t> </a:t>
            </a:r>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endParaRPr lang="en-US" altLang="en-US" sz="1600" b="1" baseline="30000" dirty="0">
              <a:latin typeface="Arial" panose="020B0604020202020204" pitchFamily="34" charset="0"/>
              <a:cs typeface="Arial" panose="020B0604020202020204" pitchFamily="34" charset="0"/>
            </a:endParaRPr>
          </a:p>
        </p:txBody>
      </p:sp>
      <p:sp>
        <p:nvSpPr>
          <p:cNvPr id="15" name="AutoShape 6"/>
          <p:cNvSpPr>
            <a:spLocks noChangeArrowheads="1"/>
          </p:cNvSpPr>
          <p:nvPr/>
        </p:nvSpPr>
        <p:spPr bwMode="auto">
          <a:xfrm>
            <a:off x="3962400" y="4724400"/>
            <a:ext cx="5105400" cy="1447800"/>
          </a:xfrm>
          <a:prstGeom prst="wedgeRoundRectCallout">
            <a:avLst>
              <a:gd name="adj1" fmla="val -68130"/>
              <a:gd name="adj2" fmla="val -39144"/>
              <a:gd name="adj3" fmla="val 16667"/>
            </a:avLst>
          </a:prstGeom>
          <a:solidFill>
            <a:schemeClr val="bg2"/>
          </a:solidFill>
          <a:ln w="9525">
            <a:solidFill>
              <a:schemeClr val="tx1"/>
            </a:solidFill>
            <a:miter lim="800000"/>
            <a:headEnd/>
            <a:tailEnd/>
          </a:ln>
          <a:effectLst/>
        </p:spPr>
        <p:txBody>
          <a:bodyPr/>
          <a:lstStyle/>
          <a:p>
            <a:r>
              <a:rPr lang="en-US" altLang="en-US" sz="1600" b="1" dirty="0">
                <a:latin typeface="Arial" panose="020B0604020202020204" pitchFamily="34" charset="0"/>
                <a:cs typeface="Arial" panose="020B0604020202020204" pitchFamily="34" charset="0"/>
              </a:rPr>
              <a:t>...</a:t>
            </a:r>
          </a:p>
          <a:p>
            <a:r>
              <a:rPr lang="en-US" altLang="en-US" sz="1600" b="1" dirty="0">
                <a:latin typeface="Arial" panose="020B0604020202020204" pitchFamily="34" charset="0"/>
                <a:cs typeface="Arial" panose="020B0604020202020204" pitchFamily="34" charset="0"/>
              </a:rPr>
              <a:t>SELECT * FROM </a:t>
            </a:r>
            <a:r>
              <a:rPr lang="en-US" altLang="en-US" sz="1600" b="1" dirty="0" err="1">
                <a:latin typeface="Arial" panose="020B0604020202020204" pitchFamily="34" charset="0"/>
                <a:cs typeface="Arial" panose="020B0604020202020204" pitchFamily="34" charset="0"/>
              </a:rPr>
              <a:t>Complaints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c, </a:t>
            </a:r>
            <a:r>
              <a:rPr lang="en-US" altLang="en-US" sz="1600" b="1" dirty="0" err="1">
                <a:latin typeface="Arial" panose="020B0604020202020204" pitchFamily="34" charset="0"/>
                <a:cs typeface="Arial" panose="020B0604020202020204" pitchFamily="34" charset="0"/>
              </a:rPr>
              <a:t>Products</a:t>
            </a:r>
            <a:r>
              <a:rPr lang="en-US" altLang="en-US" sz="1600" b="1" baseline="30000" dirty="0" err="1">
                <a:latin typeface="Arial" panose="020B0604020202020204" pitchFamily="34" charset="0"/>
                <a:cs typeface="Arial" panose="020B0604020202020204" pitchFamily="34" charset="0"/>
              </a:rPr>
              <a:t>Q</a:t>
            </a:r>
            <a:r>
              <a:rPr lang="en-US" altLang="en-US" sz="1600" b="1" dirty="0">
                <a:latin typeface="Arial" panose="020B0604020202020204" pitchFamily="34" charset="0"/>
                <a:cs typeface="Arial" panose="020B0604020202020204" pitchFamily="34" charset="0"/>
              </a:rPr>
              <a:t> p</a:t>
            </a:r>
          </a:p>
          <a:p>
            <a:r>
              <a:rPr lang="en-US" altLang="en-US" sz="1600" b="1" dirty="0">
                <a:latin typeface="Arial" panose="020B0604020202020204" pitchFamily="34" charset="0"/>
                <a:cs typeface="Arial" panose="020B0604020202020204" pitchFamily="34" charset="0"/>
              </a:rPr>
              <a:t>WHERE </a:t>
            </a:r>
            <a:r>
              <a:rPr lang="en-US" altLang="en-US" sz="1600" b="1" dirty="0" err="1">
                <a:latin typeface="Arial" panose="020B0604020202020204" pitchFamily="34" charset="0"/>
                <a:cs typeface="Arial" panose="020B0604020202020204" pitchFamily="34" charset="0"/>
              </a:rPr>
              <a:t>c.prodId</a:t>
            </a:r>
            <a:r>
              <a:rPr lang="en-US" altLang="en-US" sz="1600" b="1" dirty="0">
                <a:latin typeface="Arial" panose="020B0604020202020204" pitchFamily="34" charset="0"/>
                <a:cs typeface="Arial" panose="020B0604020202020204" pitchFamily="34" charset="0"/>
              </a:rPr>
              <a:t> = </a:t>
            </a:r>
            <a:r>
              <a:rPr lang="en-US" altLang="en-US" sz="1600" b="1" dirty="0" err="1">
                <a:latin typeface="Arial" panose="020B0604020202020204" pitchFamily="34" charset="0"/>
                <a:cs typeface="Arial" panose="020B0604020202020204" pitchFamily="34" charset="0"/>
              </a:rPr>
              <a:t>p.prodId</a:t>
            </a:r>
            <a:r>
              <a:rPr lang="en-US" altLang="en-US" sz="1600" b="1" dirty="0">
                <a:latin typeface="Arial" panose="020B0604020202020204" pitchFamily="34" charset="0"/>
                <a:cs typeface="Arial" panose="020B0604020202020204" pitchFamily="34" charset="0"/>
              </a:rPr>
              <a:t> AND </a:t>
            </a:r>
            <a:r>
              <a:rPr lang="en-US" altLang="en-US" sz="1600" b="1" dirty="0" err="1">
                <a:latin typeface="Arial" panose="020B0604020202020204" pitchFamily="34" charset="0"/>
                <a:cs typeface="Arial" panose="020B0604020202020204" pitchFamily="34" charset="0"/>
              </a:rPr>
              <a:t>c.prodId</a:t>
            </a:r>
            <a:r>
              <a:rPr lang="en-US" altLang="en-US" sz="1600" b="1" dirty="0">
                <a:latin typeface="Arial" panose="020B0604020202020204" pitchFamily="34" charset="0"/>
                <a:cs typeface="Arial" panose="020B0604020202020204" pitchFamily="34" charset="0"/>
              </a:rPr>
              <a:t>=? AND </a:t>
            </a:r>
            <a:r>
              <a:rPr lang="en-US" altLang="en-US" sz="1600" b="1" dirty="0" err="1">
                <a:latin typeface="Arial" panose="020B0604020202020204" pitchFamily="34" charset="0"/>
                <a:cs typeface="Arial" panose="020B0604020202020204" pitchFamily="34" charset="0"/>
              </a:rPr>
              <a:t>c.custId</a:t>
            </a:r>
            <a:r>
              <a:rPr lang="en-US" altLang="en-US" sz="1600" b="1" dirty="0">
                <a:latin typeface="Arial" panose="020B0604020202020204" pitchFamily="34" charset="0"/>
                <a:cs typeface="Arial" panose="020B0604020202020204" pitchFamily="34" charset="0"/>
              </a:rPr>
              <a:t> = ?;</a:t>
            </a:r>
          </a:p>
          <a:p>
            <a:r>
              <a:rPr lang="en-US" altLang="en-US" sz="1600" b="1" dirty="0">
                <a:latin typeface="Arial" panose="020B0604020202020204" pitchFamily="34" charset="0"/>
                <a:cs typeface="Arial" panose="020B0604020202020204" pitchFamily="34" charset="0"/>
              </a:rPr>
              <a:t>...</a:t>
            </a:r>
          </a:p>
        </p:txBody>
      </p:sp>
      <p:sp>
        <p:nvSpPr>
          <p:cNvPr id="17" name="AutoShape 8"/>
          <p:cNvSpPr>
            <a:spLocks noChangeArrowheads="1"/>
          </p:cNvSpPr>
          <p:nvPr/>
        </p:nvSpPr>
        <p:spPr bwMode="auto">
          <a:xfrm>
            <a:off x="609600" y="5410200"/>
            <a:ext cx="1066800" cy="914400"/>
          </a:xfrm>
          <a:prstGeom prst="wedgeRoundRectCallout">
            <a:avLst>
              <a:gd name="adj1" fmla="val -51190"/>
              <a:gd name="adj2" fmla="val -169273"/>
              <a:gd name="adj3" fmla="val 16667"/>
            </a:avLst>
          </a:prstGeom>
          <a:solidFill>
            <a:schemeClr val="bg2"/>
          </a:solidFill>
          <a:ln w="9525">
            <a:solidFill>
              <a:schemeClr val="tx1"/>
            </a:solidFill>
            <a:miter lim="800000"/>
            <a:headEnd/>
            <a:tailEnd/>
          </a:ln>
          <a:effectLst/>
        </p:spPr>
        <p:txBody>
          <a:bodyPr/>
          <a:lstStyle/>
          <a:p>
            <a:r>
              <a:rPr lang="en-US" altLang="en-US" sz="1600" b="1">
                <a:latin typeface="Arial" panose="020B0604020202020204" pitchFamily="34" charset="0"/>
                <a:cs typeface="Arial" panose="020B0604020202020204" pitchFamily="34" charset="0"/>
              </a:rPr>
              <a:t>c3</a:t>
            </a:r>
          </a:p>
          <a:p>
            <a:r>
              <a:rPr lang="en-US" altLang="en-US" sz="1600" b="1">
                <a:latin typeface="Arial" panose="020B0604020202020204" pitchFamily="34" charset="0"/>
                <a:cs typeface="Arial" panose="020B0604020202020204" pitchFamily="34" charset="0"/>
              </a:rPr>
              <a:t>p2 </a:t>
            </a:r>
            <a:r>
              <a:rPr lang="en-US" altLang="en-US" sz="1600" b="1">
                <a:latin typeface="Arial" panose="020B0604020202020204" pitchFamily="34" charset="0"/>
                <a:cs typeface="Arial" panose="020B0604020202020204" pitchFamily="34" charset="0"/>
                <a:sym typeface="Symbol" panose="05050102010706020507" pitchFamily="18" charset="2"/>
              </a:rPr>
              <a:t></a:t>
            </a:r>
            <a:r>
              <a:rPr lang="en-US" altLang="en-US" sz="1600" b="1">
                <a:latin typeface="Arial" panose="020B0604020202020204" pitchFamily="34" charset="0"/>
                <a:cs typeface="Arial" panose="020B0604020202020204" pitchFamily="34" charset="0"/>
              </a:rPr>
              <a:t> c3</a:t>
            </a:r>
          </a:p>
          <a:p>
            <a:r>
              <a:rPr lang="en-US" altLang="en-US" sz="1600" b="1">
                <a:latin typeface="Arial" panose="020B0604020202020204" pitchFamily="34" charset="0"/>
                <a:cs typeface="Arial" panose="020B0604020202020204" pitchFamily="34" charset="0"/>
              </a:rPr>
              <a:t>p1 </a:t>
            </a:r>
            <a:r>
              <a:rPr lang="en-US" altLang="en-US" sz="1600" b="1">
                <a:latin typeface="Arial" panose="020B0604020202020204" pitchFamily="34" charset="0"/>
                <a:cs typeface="Arial" panose="020B0604020202020204" pitchFamily="34" charset="0"/>
                <a:sym typeface="Symbol" panose="05050102010706020507" pitchFamily="18" charset="2"/>
              </a:rPr>
              <a:t></a:t>
            </a:r>
            <a:r>
              <a:rPr lang="en-US" altLang="en-US" sz="1600" b="1">
                <a:latin typeface="Arial" panose="020B0604020202020204" pitchFamily="34" charset="0"/>
                <a:cs typeface="Arial" panose="020B0604020202020204" pitchFamily="34" charset="0"/>
              </a:rPr>
              <a:t> c2</a:t>
            </a:r>
          </a:p>
        </p:txBody>
      </p:sp>
      <p:sp>
        <p:nvSpPr>
          <p:cNvPr id="18" name="AutoShape 7"/>
          <p:cNvSpPr>
            <a:spLocks noChangeArrowheads="1"/>
          </p:cNvSpPr>
          <p:nvPr/>
        </p:nvSpPr>
        <p:spPr bwMode="auto">
          <a:xfrm>
            <a:off x="4267200" y="1143000"/>
            <a:ext cx="1143000" cy="685800"/>
          </a:xfrm>
          <a:prstGeom prst="wedgeRoundRectCallout">
            <a:avLst>
              <a:gd name="adj1" fmla="val -151111"/>
              <a:gd name="adj2" fmla="val 56250"/>
              <a:gd name="adj3" fmla="val 16667"/>
            </a:avLst>
          </a:prstGeom>
          <a:solidFill>
            <a:schemeClr val="bg2"/>
          </a:solidFill>
          <a:ln w="9525">
            <a:solidFill>
              <a:schemeClr val="tx1"/>
            </a:solidFill>
            <a:miter lim="800000"/>
            <a:headEnd/>
            <a:tailEnd/>
          </a:ln>
          <a:effectLst/>
        </p:spPr>
        <p:txBody>
          <a:bodyPr/>
          <a:lstStyle/>
          <a:p>
            <a:pPr algn="ctr"/>
            <a:r>
              <a:rPr lang="en-US" altLang="en-US" sz="1600" b="1">
                <a:latin typeface="Arial" panose="020B0604020202020204" pitchFamily="34" charset="0"/>
                <a:cs typeface="Arial" panose="020B0604020202020204" pitchFamily="34" charset="0"/>
              </a:rPr>
              <a:t>[Maxtor Netvista]</a:t>
            </a:r>
          </a:p>
          <a:p>
            <a:pPr algn="ctr"/>
            <a:endParaRPr lang="en-US" altLang="en-US" sz="16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2371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Scope</a:t>
            </a:r>
            <a:endParaRPr lang="en-US" dirty="0"/>
          </a:p>
        </p:txBody>
      </p:sp>
      <p:sp>
        <p:nvSpPr>
          <p:cNvPr id="3" name="Content Placeholder 2"/>
          <p:cNvSpPr>
            <a:spLocks noGrp="1"/>
          </p:cNvSpPr>
          <p:nvPr>
            <p:ph idx="1"/>
          </p:nvPr>
        </p:nvSpPr>
        <p:spPr>
          <a:xfrm>
            <a:off x="549275" y="1054366"/>
            <a:ext cx="8042276" cy="5615375"/>
          </a:xfrm>
        </p:spPr>
        <p:txBody>
          <a:bodyPr>
            <a:normAutofit fontScale="85000" lnSpcReduction="10000"/>
          </a:bodyPr>
          <a:lstStyle/>
          <a:p>
            <a:pPr>
              <a:lnSpc>
                <a:spcPct val="120000"/>
              </a:lnSpc>
            </a:pPr>
            <a:r>
              <a:rPr lang="en-US" sz="2200" dirty="0"/>
              <a:t>I</a:t>
            </a:r>
            <a:r>
              <a:rPr lang="en-US" sz="2200" dirty="0" smtClean="0"/>
              <a:t>mplement a keyword query interface on RDBMS.</a:t>
            </a:r>
          </a:p>
          <a:p>
            <a:pPr>
              <a:lnSpc>
                <a:spcPct val="120000"/>
              </a:lnSpc>
            </a:pPr>
            <a:r>
              <a:rPr lang="en-US" sz="2200" dirty="0" smtClean="0"/>
              <a:t> Create indexes and </a:t>
            </a:r>
            <a:r>
              <a:rPr lang="en-US" sz="2200" dirty="0"/>
              <a:t>r</a:t>
            </a:r>
            <a:r>
              <a:rPr lang="en-US" sz="2200" dirty="0" smtClean="0"/>
              <a:t>un keyword search on different database schemas.</a:t>
            </a:r>
          </a:p>
          <a:p>
            <a:pPr>
              <a:lnSpc>
                <a:spcPct val="120000"/>
              </a:lnSpc>
            </a:pPr>
            <a:r>
              <a:rPr lang="en-US" sz="2200" dirty="0" smtClean="0"/>
              <a:t>Study how changes </a:t>
            </a:r>
            <a:r>
              <a:rPr lang="en-US" sz="2200" dirty="0"/>
              <a:t>in database design </a:t>
            </a:r>
            <a:r>
              <a:rPr lang="en-US" sz="2200" dirty="0" smtClean="0"/>
              <a:t>schema effect the </a:t>
            </a:r>
            <a:r>
              <a:rPr lang="en-US" sz="2200" dirty="0"/>
              <a:t>ranking quality of the </a:t>
            </a:r>
            <a:r>
              <a:rPr lang="en-US" sz="2200" dirty="0" smtClean="0"/>
              <a:t>results.</a:t>
            </a:r>
          </a:p>
          <a:p>
            <a:pPr>
              <a:lnSpc>
                <a:spcPct val="120000"/>
              </a:lnSpc>
            </a:pPr>
            <a:r>
              <a:rPr lang="en-US" sz="2200" dirty="0" smtClean="0"/>
              <a:t>Tools Considered-</a:t>
            </a:r>
          </a:p>
          <a:p>
            <a:pPr lvl="1">
              <a:lnSpc>
                <a:spcPct val="170000"/>
              </a:lnSpc>
            </a:pPr>
            <a:r>
              <a:rPr lang="en-US" sz="2200" dirty="0" err="1" smtClean="0"/>
              <a:t>Querious</a:t>
            </a:r>
            <a:r>
              <a:rPr lang="en-US" sz="2200" dirty="0" smtClean="0"/>
              <a:t>, </a:t>
            </a:r>
            <a:r>
              <a:rPr lang="en-US" sz="2200" dirty="0" err="1" smtClean="0"/>
              <a:t>SQLYog</a:t>
            </a:r>
            <a:r>
              <a:rPr lang="en-US" sz="2200" dirty="0" smtClean="0"/>
              <a:t> — GUI keyword Query interfaces.</a:t>
            </a:r>
          </a:p>
          <a:p>
            <a:pPr lvl="1">
              <a:lnSpc>
                <a:spcPct val="170000"/>
              </a:lnSpc>
            </a:pPr>
            <a:r>
              <a:rPr lang="en-US" sz="2200" dirty="0" smtClean="0"/>
              <a:t>Elastic Search, </a:t>
            </a:r>
            <a:r>
              <a:rPr lang="en-US" sz="2200" dirty="0" err="1"/>
              <a:t>S</a:t>
            </a:r>
            <a:r>
              <a:rPr lang="en-US" sz="2200" dirty="0" err="1" smtClean="0"/>
              <a:t>olr</a:t>
            </a:r>
            <a:r>
              <a:rPr lang="en-US" sz="2200" dirty="0" smtClean="0"/>
              <a:t>– built on </a:t>
            </a:r>
            <a:r>
              <a:rPr lang="en-US" sz="2200" dirty="0" err="1" smtClean="0"/>
              <a:t>lucene</a:t>
            </a:r>
            <a:r>
              <a:rPr lang="en-US" sz="2200" dirty="0" smtClean="0"/>
              <a:t> from Apache,</a:t>
            </a:r>
          </a:p>
          <a:p>
            <a:pPr lvl="1">
              <a:lnSpc>
                <a:spcPct val="170000"/>
              </a:lnSpc>
            </a:pPr>
            <a:r>
              <a:rPr lang="en-US" sz="2200" dirty="0" smtClean="0"/>
              <a:t>Sphinx- </a:t>
            </a:r>
            <a:r>
              <a:rPr lang="en-US" sz="2200" dirty="0"/>
              <a:t>simple full text search </a:t>
            </a:r>
            <a:r>
              <a:rPr lang="en-US" sz="2200" dirty="0" smtClean="0"/>
              <a:t>setup, can create real time indexes.</a:t>
            </a:r>
          </a:p>
          <a:p>
            <a:pPr lvl="1">
              <a:lnSpc>
                <a:spcPct val="170000"/>
              </a:lnSpc>
            </a:pPr>
            <a:r>
              <a:rPr lang="en-US" sz="2200" dirty="0" smtClean="0"/>
              <a:t>Offers excellent support on MySQL database.</a:t>
            </a:r>
          </a:p>
          <a:p>
            <a:pPr lvl="1">
              <a:lnSpc>
                <a:spcPct val="170000"/>
              </a:lnSpc>
            </a:pPr>
            <a:r>
              <a:rPr lang="en-US" sz="2200" dirty="0" smtClean="0"/>
              <a:t>Used by Craigslist.</a:t>
            </a:r>
          </a:p>
          <a:p>
            <a:pPr marL="0" indent="0">
              <a:buNone/>
            </a:pPr>
            <a:endParaRPr lang="en-US" dirty="0" smtClean="0"/>
          </a:p>
        </p:txBody>
      </p:sp>
    </p:spTree>
    <p:extLst>
      <p:ext uri="{BB962C8B-B14F-4D97-AF65-F5344CB8AC3E}">
        <p14:creationId xmlns:p14="http://schemas.microsoft.com/office/powerpoint/2010/main" val="3441462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a:t>
            </a:r>
            <a:endParaRPr lang="en-US" dirty="0"/>
          </a:p>
        </p:txBody>
      </p:sp>
      <p:sp>
        <p:nvSpPr>
          <p:cNvPr id="3" name="Content Placeholder 2"/>
          <p:cNvSpPr>
            <a:spLocks noGrp="1"/>
          </p:cNvSpPr>
          <p:nvPr>
            <p:ph idx="1"/>
          </p:nvPr>
        </p:nvSpPr>
        <p:spPr>
          <a:xfrm>
            <a:off x="549275" y="1600201"/>
            <a:ext cx="8042276" cy="4760258"/>
          </a:xfrm>
        </p:spPr>
        <p:txBody>
          <a:bodyPr>
            <a:normAutofit/>
          </a:bodyPr>
          <a:lstStyle/>
          <a:p>
            <a:r>
              <a:rPr lang="en-US" sz="2000" dirty="0" smtClean="0"/>
              <a:t>Replaces </a:t>
            </a:r>
            <a:r>
              <a:rPr lang="en-US" sz="2000" dirty="0" err="1" smtClean="0"/>
              <a:t>FullText</a:t>
            </a:r>
            <a:r>
              <a:rPr lang="en-US" sz="2000" dirty="0" smtClean="0"/>
              <a:t> search in MySQL</a:t>
            </a:r>
          </a:p>
          <a:p>
            <a:r>
              <a:rPr lang="en-US" sz="2000" dirty="0" smtClean="0"/>
              <a:t>Indexer</a:t>
            </a:r>
          </a:p>
          <a:p>
            <a:r>
              <a:rPr lang="en-US" sz="2000" dirty="0" err="1" smtClean="0"/>
              <a:t>Searchd</a:t>
            </a:r>
            <a:endParaRPr lang="en-US" sz="2000" dirty="0" smtClean="0"/>
          </a:p>
          <a:p>
            <a:r>
              <a:rPr lang="en-US" sz="2000" dirty="0" smtClean="0"/>
              <a:t>Creates indexes on all different schemas mentioned in configuration file.</a:t>
            </a:r>
          </a:p>
          <a:p>
            <a:r>
              <a:rPr lang="en-US" sz="2000" dirty="0" smtClean="0"/>
              <a:t>Requires unique integer value as one of the columns. </a:t>
            </a:r>
            <a:r>
              <a:rPr lang="en-US" sz="2000" dirty="0"/>
              <a:t>E</a:t>
            </a:r>
            <a:r>
              <a:rPr lang="en-US" sz="2000" dirty="0" smtClean="0"/>
              <a:t>x- id.</a:t>
            </a:r>
          </a:p>
          <a:p>
            <a:r>
              <a:rPr lang="en-US" sz="2000" dirty="0" smtClean="0"/>
              <a:t>Use MATCH keyword and Boolean expressions.</a:t>
            </a:r>
          </a:p>
          <a:p>
            <a:r>
              <a:rPr lang="en-US" sz="2000" dirty="0" smtClean="0"/>
              <a:t>Lists the id of rows which have matched keywords.</a:t>
            </a:r>
          </a:p>
          <a:p>
            <a:r>
              <a:rPr lang="en-US" sz="2000" dirty="0" smtClean="0"/>
              <a:t>Works only on columns with text data type. </a:t>
            </a:r>
          </a:p>
          <a:p>
            <a:endParaRPr lang="en-US" dirty="0"/>
          </a:p>
        </p:txBody>
      </p:sp>
    </p:spTree>
    <p:extLst>
      <p:ext uri="{BB962C8B-B14F-4D97-AF65-F5344CB8AC3E}">
        <p14:creationId xmlns:p14="http://schemas.microsoft.com/office/powerpoint/2010/main" val="2091688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77157"/>
            <a:ext cx="8042276" cy="992780"/>
          </a:xfrm>
        </p:spPr>
        <p:txBody>
          <a:bodyPr/>
          <a:lstStyle/>
          <a:p>
            <a:r>
              <a:rPr lang="en-US" dirty="0" smtClean="0"/>
              <a:t>Schema Decomposition: Vertical</a:t>
            </a:r>
            <a:endParaRPr lang="en-US" dirty="0"/>
          </a:p>
        </p:txBody>
      </p:sp>
      <p:sp>
        <p:nvSpPr>
          <p:cNvPr id="3" name="Content Placeholder 2"/>
          <p:cNvSpPr>
            <a:spLocks noGrp="1"/>
          </p:cNvSpPr>
          <p:nvPr>
            <p:ph idx="1"/>
          </p:nvPr>
        </p:nvSpPr>
        <p:spPr>
          <a:xfrm>
            <a:off x="722439" y="1269937"/>
            <a:ext cx="8042276" cy="5120280"/>
          </a:xfrm>
        </p:spPr>
        <p:txBody>
          <a:bodyPr>
            <a:noAutofit/>
          </a:bodyPr>
          <a:lstStyle/>
          <a:p>
            <a:r>
              <a:rPr lang="en-US" b="1" dirty="0" smtClean="0"/>
              <a:t>Schema</a:t>
            </a:r>
            <a:r>
              <a:rPr lang="en-US" b="1" dirty="0"/>
              <a:t>-1(Normalized, JOIN all tables</a:t>
            </a:r>
            <a:r>
              <a:rPr lang="en-US" b="1" dirty="0" smtClean="0"/>
              <a:t>)</a:t>
            </a:r>
            <a:endParaRPr lang="en-US" dirty="0"/>
          </a:p>
          <a:p>
            <a:pPr marL="349250" lvl="1" indent="0">
              <a:buNone/>
            </a:pPr>
            <a:r>
              <a:rPr lang="en-US" sz="1800" dirty="0" err="1" smtClean="0"/>
              <a:t>tbl_film</a:t>
            </a:r>
            <a:r>
              <a:rPr lang="en-US" sz="1800" dirty="0" smtClean="0"/>
              <a:t> </a:t>
            </a:r>
            <a:r>
              <a:rPr lang="en-US" sz="1800" dirty="0"/>
              <a:t>(id, </a:t>
            </a:r>
            <a:r>
              <a:rPr lang="en-US" sz="1800" dirty="0" err="1"/>
              <a:t>wikiid</a:t>
            </a:r>
            <a:r>
              <a:rPr lang="en-US" sz="1800" dirty="0"/>
              <a:t>, </a:t>
            </a:r>
            <a:r>
              <a:rPr lang="en-US" sz="1800" dirty="0" err="1"/>
              <a:t>guid</a:t>
            </a:r>
            <a:r>
              <a:rPr lang="en-US" sz="1800" dirty="0"/>
              <a:t>, </a:t>
            </a:r>
            <a:r>
              <a:rPr lang="en-US" sz="1800" dirty="0" err="1"/>
              <a:t>fbid</a:t>
            </a:r>
            <a:r>
              <a:rPr lang="en-US" sz="1800" dirty="0"/>
              <a:t>, name, description, </a:t>
            </a:r>
            <a:r>
              <a:rPr lang="en-US" sz="1800" dirty="0" err="1"/>
              <a:t>initial_release_date</a:t>
            </a:r>
            <a:r>
              <a:rPr lang="en-US" sz="1800" dirty="0"/>
              <a:t>, </a:t>
            </a:r>
            <a:r>
              <a:rPr lang="en-US" sz="1800" dirty="0" smtClean="0"/>
              <a:t>type)</a:t>
            </a:r>
          </a:p>
          <a:p>
            <a:pPr marL="349250" lvl="1" indent="0">
              <a:buNone/>
            </a:pPr>
            <a:r>
              <a:rPr lang="en-US" sz="1800" dirty="0" err="1" smtClean="0"/>
              <a:t>tbl_film_film_genre</a:t>
            </a:r>
            <a:r>
              <a:rPr lang="en-US" sz="1800" dirty="0" smtClean="0"/>
              <a:t> </a:t>
            </a:r>
            <a:r>
              <a:rPr lang="en-US" sz="1800" dirty="0"/>
              <a:t>(id, film, genre</a:t>
            </a:r>
            <a:r>
              <a:rPr lang="en-US" sz="1800" dirty="0" smtClean="0"/>
              <a:t>)</a:t>
            </a:r>
          </a:p>
          <a:p>
            <a:pPr marL="349250" lvl="1" indent="0">
              <a:buNone/>
            </a:pPr>
            <a:r>
              <a:rPr lang="en-US" sz="1800" dirty="0" err="1" smtClean="0"/>
              <a:t>tbl_film_genre</a:t>
            </a:r>
            <a:r>
              <a:rPr lang="en-US" sz="1800" dirty="0"/>
              <a:t>(id, </a:t>
            </a:r>
            <a:r>
              <a:rPr lang="en-US" sz="1800" dirty="0" err="1"/>
              <a:t>wikiid</a:t>
            </a:r>
            <a:r>
              <a:rPr lang="en-US" sz="1800" dirty="0"/>
              <a:t>, </a:t>
            </a:r>
            <a:r>
              <a:rPr lang="en-US" sz="1800" dirty="0" err="1"/>
              <a:t>guid</a:t>
            </a:r>
            <a:r>
              <a:rPr lang="en-US" sz="1800" dirty="0"/>
              <a:t>, </a:t>
            </a:r>
            <a:r>
              <a:rPr lang="en-US" sz="1800" dirty="0" err="1"/>
              <a:t>fbid</a:t>
            </a:r>
            <a:r>
              <a:rPr lang="en-US" sz="1800" dirty="0"/>
              <a:t>, name, description</a:t>
            </a:r>
            <a:r>
              <a:rPr lang="en-US" sz="1800" dirty="0" smtClean="0"/>
              <a:t>)</a:t>
            </a:r>
            <a:r>
              <a:rPr lang="en-US" sz="1800" dirty="0"/>
              <a:t> </a:t>
            </a:r>
          </a:p>
          <a:p>
            <a:r>
              <a:rPr lang="en-US" b="1" dirty="0"/>
              <a:t>Schema-2 (</a:t>
            </a:r>
            <a:r>
              <a:rPr lang="en-US" b="1" dirty="0" err="1"/>
              <a:t>De_Normalized</a:t>
            </a:r>
            <a:r>
              <a:rPr lang="en-US" b="1" dirty="0" smtClean="0"/>
              <a:t>)</a:t>
            </a:r>
            <a:endParaRPr lang="en-US" dirty="0" smtClean="0"/>
          </a:p>
          <a:p>
            <a:pPr marL="341313" indent="-341313">
              <a:buNone/>
            </a:pPr>
            <a:r>
              <a:rPr lang="en-US" dirty="0" smtClean="0"/>
              <a:t>     tbl_lak2 (id, </a:t>
            </a:r>
            <a:r>
              <a:rPr lang="en-US" dirty="0" err="1" smtClean="0"/>
              <a:t>film_id</a:t>
            </a:r>
            <a:r>
              <a:rPr lang="en-US" dirty="0" smtClean="0"/>
              <a:t>, </a:t>
            </a:r>
            <a:r>
              <a:rPr lang="en-US" dirty="0" err="1" smtClean="0"/>
              <a:t>film_wikiid</a:t>
            </a:r>
            <a:r>
              <a:rPr lang="en-US" dirty="0" smtClean="0"/>
              <a:t>, </a:t>
            </a:r>
            <a:r>
              <a:rPr lang="en-US" dirty="0" err="1" smtClean="0"/>
              <a:t>film_guid</a:t>
            </a:r>
            <a:r>
              <a:rPr lang="en-US" dirty="0" smtClean="0"/>
              <a:t>, </a:t>
            </a:r>
            <a:r>
              <a:rPr lang="en-US" dirty="0" err="1" smtClean="0"/>
              <a:t>film_fbid</a:t>
            </a:r>
            <a:r>
              <a:rPr lang="en-US" dirty="0" smtClean="0"/>
              <a:t>, </a:t>
            </a:r>
            <a:r>
              <a:rPr lang="en-US" dirty="0" err="1" smtClean="0"/>
              <a:t>film_name</a:t>
            </a:r>
            <a:r>
              <a:rPr lang="en-US" dirty="0" smtClean="0"/>
              <a:t>, </a:t>
            </a:r>
            <a:r>
              <a:rPr lang="en-US" dirty="0" err="1" smtClean="0"/>
              <a:t>film_description</a:t>
            </a:r>
            <a:r>
              <a:rPr lang="en-US" dirty="0" smtClean="0"/>
              <a:t>, </a:t>
            </a:r>
            <a:r>
              <a:rPr lang="en-US" dirty="0" err="1" smtClean="0"/>
              <a:t>initial_release_date</a:t>
            </a:r>
            <a:r>
              <a:rPr lang="en-US" dirty="0" smtClean="0"/>
              <a:t>, type, </a:t>
            </a:r>
            <a:r>
              <a:rPr lang="en-US" dirty="0" err="1" smtClean="0"/>
              <a:t>genre_id</a:t>
            </a:r>
            <a:r>
              <a:rPr lang="en-US" dirty="0" smtClean="0"/>
              <a:t>, </a:t>
            </a:r>
            <a:r>
              <a:rPr lang="en-US" dirty="0" err="1" smtClean="0"/>
              <a:t>genre_wikiid</a:t>
            </a:r>
            <a:r>
              <a:rPr lang="en-US" dirty="0" smtClean="0"/>
              <a:t>, </a:t>
            </a:r>
            <a:r>
              <a:rPr lang="en-US" dirty="0" err="1" smtClean="0"/>
              <a:t>genre_guid</a:t>
            </a:r>
            <a:r>
              <a:rPr lang="en-US" dirty="0" smtClean="0"/>
              <a:t>, </a:t>
            </a:r>
            <a:r>
              <a:rPr lang="en-US" dirty="0" err="1" smtClean="0"/>
              <a:t>genre_fbid</a:t>
            </a:r>
            <a:r>
              <a:rPr lang="en-US" dirty="0" smtClean="0"/>
              <a:t>, </a:t>
            </a:r>
            <a:r>
              <a:rPr lang="en-US" dirty="0" err="1" smtClean="0"/>
              <a:t>genre_name</a:t>
            </a:r>
            <a:r>
              <a:rPr lang="en-US" dirty="0" smtClean="0"/>
              <a:t>, </a:t>
            </a:r>
            <a:r>
              <a:rPr lang="en-US" dirty="0" err="1" smtClean="0"/>
              <a:t>genre_description</a:t>
            </a:r>
            <a:r>
              <a:rPr lang="en-US" dirty="0" smtClean="0"/>
              <a:t>)</a:t>
            </a:r>
          </a:p>
          <a:p>
            <a:r>
              <a:rPr lang="en-US" b="1" dirty="0" smtClean="0"/>
              <a:t>Schema</a:t>
            </a:r>
            <a:r>
              <a:rPr lang="en-US" b="1" dirty="0"/>
              <a:t>-3 (De normalized 2 tables into 1 and </a:t>
            </a:r>
            <a:r>
              <a:rPr lang="en-US" b="1" dirty="0" smtClean="0"/>
              <a:t>join </a:t>
            </a:r>
            <a:r>
              <a:rPr lang="en-US" b="1" dirty="0"/>
              <a:t>on other table)</a:t>
            </a:r>
            <a:endParaRPr lang="en-US" dirty="0"/>
          </a:p>
          <a:p>
            <a:pPr marL="403225" indent="-403225">
              <a:buNone/>
            </a:pPr>
            <a:r>
              <a:rPr lang="en-US" dirty="0" smtClean="0"/>
              <a:t>      </a:t>
            </a:r>
            <a:r>
              <a:rPr lang="en-US" dirty="0" err="1" smtClean="0"/>
              <a:t>tbl_film_film_film_genre</a:t>
            </a:r>
            <a:r>
              <a:rPr lang="en-US" dirty="0" smtClean="0"/>
              <a:t> </a:t>
            </a:r>
            <a:r>
              <a:rPr lang="en-US" dirty="0"/>
              <a:t>(</a:t>
            </a:r>
            <a:r>
              <a:rPr lang="en-US" dirty="0" err="1"/>
              <a:t>film_id</a:t>
            </a:r>
            <a:r>
              <a:rPr lang="en-US" dirty="0"/>
              <a:t>, </a:t>
            </a:r>
            <a:r>
              <a:rPr lang="en-US" dirty="0" err="1"/>
              <a:t>film_wikiid</a:t>
            </a:r>
            <a:r>
              <a:rPr lang="en-US" dirty="0"/>
              <a:t>, </a:t>
            </a:r>
            <a:r>
              <a:rPr lang="en-US" dirty="0" err="1"/>
              <a:t>film_guid</a:t>
            </a:r>
            <a:r>
              <a:rPr lang="en-US" dirty="0"/>
              <a:t>, </a:t>
            </a:r>
            <a:r>
              <a:rPr lang="en-US" dirty="0" err="1"/>
              <a:t>film_fbid</a:t>
            </a:r>
            <a:r>
              <a:rPr lang="en-US" dirty="0"/>
              <a:t>, </a:t>
            </a:r>
            <a:r>
              <a:rPr lang="en-US" dirty="0" err="1"/>
              <a:t>film_name</a:t>
            </a:r>
            <a:r>
              <a:rPr lang="en-US" dirty="0"/>
              <a:t>, </a:t>
            </a:r>
            <a:r>
              <a:rPr lang="en-US" dirty="0" err="1"/>
              <a:t>film_description</a:t>
            </a:r>
            <a:r>
              <a:rPr lang="en-US" dirty="0"/>
              <a:t>, </a:t>
            </a:r>
            <a:r>
              <a:rPr lang="en-US" dirty="0" err="1" smtClean="0"/>
              <a:t>initial_release_date</a:t>
            </a:r>
            <a:r>
              <a:rPr lang="en-US" dirty="0"/>
              <a:t>, type, genre</a:t>
            </a:r>
            <a:r>
              <a:rPr lang="en-US" dirty="0" smtClean="0"/>
              <a:t>)</a:t>
            </a:r>
          </a:p>
          <a:p>
            <a:pPr marL="403225" indent="-403225">
              <a:buNone/>
            </a:pPr>
            <a:r>
              <a:rPr lang="en-US" dirty="0"/>
              <a:t> </a:t>
            </a:r>
            <a:r>
              <a:rPr lang="en-US" dirty="0" smtClean="0"/>
              <a:t>     </a:t>
            </a:r>
            <a:r>
              <a:rPr lang="en-US" dirty="0" err="1" smtClean="0"/>
              <a:t>tbl_film_genre</a:t>
            </a:r>
            <a:r>
              <a:rPr lang="en-US" dirty="0" smtClean="0"/>
              <a:t>(</a:t>
            </a:r>
            <a:r>
              <a:rPr lang="en-US" dirty="0" err="1" smtClean="0"/>
              <a:t>genre_id</a:t>
            </a:r>
            <a:r>
              <a:rPr lang="en-US" dirty="0" smtClean="0"/>
              <a:t>, </a:t>
            </a:r>
            <a:r>
              <a:rPr lang="en-US" dirty="0" err="1" smtClean="0"/>
              <a:t>genre_wikiid</a:t>
            </a:r>
            <a:r>
              <a:rPr lang="en-US" dirty="0" smtClean="0"/>
              <a:t>, </a:t>
            </a:r>
            <a:r>
              <a:rPr lang="en-US" dirty="0" err="1" smtClean="0"/>
              <a:t>genre_guid</a:t>
            </a:r>
            <a:r>
              <a:rPr lang="en-US" dirty="0" smtClean="0"/>
              <a:t>, </a:t>
            </a:r>
            <a:r>
              <a:rPr lang="en-US" dirty="0" err="1" smtClean="0"/>
              <a:t>genre_fbid</a:t>
            </a:r>
            <a:r>
              <a:rPr lang="en-US" dirty="0" smtClean="0"/>
              <a:t>, </a:t>
            </a:r>
            <a:r>
              <a:rPr lang="en-US" dirty="0" err="1" smtClean="0"/>
              <a:t>genre_name</a:t>
            </a:r>
            <a:r>
              <a:rPr lang="en-US" dirty="0" smtClean="0"/>
              <a:t>, </a:t>
            </a:r>
            <a:r>
              <a:rPr lang="en-US" dirty="0" err="1" smtClean="0"/>
              <a:t>genre_description</a:t>
            </a:r>
            <a:r>
              <a:rPr lang="en-US" dirty="0" smtClean="0"/>
              <a:t>)</a:t>
            </a:r>
            <a:endParaRPr lang="en-US" dirty="0"/>
          </a:p>
        </p:txBody>
      </p:sp>
    </p:spTree>
    <p:extLst>
      <p:ext uri="{BB962C8B-B14F-4D97-AF65-F5344CB8AC3E}">
        <p14:creationId xmlns:p14="http://schemas.microsoft.com/office/powerpoint/2010/main" val="3424957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Sphinx (contd..)</a:t>
            </a:r>
            <a:endParaRPr lang="en-US" dirty="0"/>
          </a:p>
        </p:txBody>
      </p:sp>
      <p:sp>
        <p:nvSpPr>
          <p:cNvPr id="3" name="Content Placeholder 2"/>
          <p:cNvSpPr>
            <a:spLocks noGrp="1"/>
          </p:cNvSpPr>
          <p:nvPr>
            <p:ph idx="1"/>
          </p:nvPr>
        </p:nvSpPr>
        <p:spPr>
          <a:xfrm>
            <a:off x="495156" y="1238251"/>
            <a:ext cx="8042276" cy="5301094"/>
          </a:xfrm>
        </p:spPr>
        <p:txBody>
          <a:bodyPr/>
          <a:lstStyle/>
          <a:p>
            <a:r>
              <a:rPr lang="en-US" sz="2000" dirty="0" err="1" smtClean="0">
                <a:hlinkClick r:id="rId2" action="ppaction://hlinkfile"/>
              </a:rPr>
              <a:t>Sphinx.conf</a:t>
            </a:r>
            <a:r>
              <a:rPr lang="en-US" sz="2000" dirty="0">
                <a:hlinkClick r:id="rId2" action="ppaction://hlinkfile"/>
              </a:rPr>
              <a:t> </a:t>
            </a:r>
            <a:endParaRPr lang="en-US" sz="2000" dirty="0" smtClean="0"/>
          </a:p>
          <a:p>
            <a:r>
              <a:rPr lang="en-US" sz="2000" dirty="0" smtClean="0"/>
              <a:t>Running sphinx Indexer and </a:t>
            </a:r>
            <a:r>
              <a:rPr lang="en-US" sz="2000" dirty="0" err="1" smtClean="0"/>
              <a:t>Searchd</a:t>
            </a:r>
            <a:endParaRPr lang="en-US" sz="2000"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sz="2000" dirty="0" smtClean="0"/>
              <a:t>Lets check in table. </a:t>
            </a:r>
            <a:r>
              <a:rPr lang="en-US" sz="2000" dirty="0" smtClean="0">
                <a:hlinkClick r:id="rId3" action="ppaction://hlinkfile"/>
              </a:rPr>
              <a:t>tbl_lak2</a:t>
            </a:r>
            <a:endParaRPr lang="en-US" sz="2000" dirty="0" smtClean="0"/>
          </a:p>
        </p:txBody>
      </p:sp>
      <p:pic>
        <p:nvPicPr>
          <p:cNvPr id="4" name="Picture 3"/>
          <p:cNvPicPr>
            <a:picLocks noChangeAspect="1"/>
          </p:cNvPicPr>
          <p:nvPr/>
        </p:nvPicPr>
        <p:blipFill>
          <a:blip r:embed="rId4"/>
          <a:stretch>
            <a:fillRect/>
          </a:stretch>
        </p:blipFill>
        <p:spPr>
          <a:xfrm>
            <a:off x="934461" y="2285136"/>
            <a:ext cx="2657475" cy="1047750"/>
          </a:xfrm>
          <a:prstGeom prst="rect">
            <a:avLst/>
          </a:prstGeom>
        </p:spPr>
      </p:pic>
      <p:pic>
        <p:nvPicPr>
          <p:cNvPr id="6" name="Picture 5"/>
          <p:cNvPicPr>
            <a:picLocks noChangeAspect="1"/>
          </p:cNvPicPr>
          <p:nvPr/>
        </p:nvPicPr>
        <p:blipFill>
          <a:blip r:embed="rId5"/>
          <a:stretch>
            <a:fillRect/>
          </a:stretch>
        </p:blipFill>
        <p:spPr>
          <a:xfrm>
            <a:off x="934461" y="3733368"/>
            <a:ext cx="6124575" cy="1447800"/>
          </a:xfrm>
          <a:prstGeom prst="rect">
            <a:avLst/>
          </a:prstGeom>
        </p:spPr>
      </p:pic>
    </p:spTree>
    <p:extLst>
      <p:ext uri="{BB962C8B-B14F-4D97-AF65-F5344CB8AC3E}">
        <p14:creationId xmlns:p14="http://schemas.microsoft.com/office/powerpoint/2010/main" val="3310778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723</TotalTime>
  <Words>1411</Words>
  <Application>Microsoft Office PowerPoint</Application>
  <PresentationFormat>On-screen Show (4:3)</PresentationFormat>
  <Paragraphs>167</Paragraphs>
  <Slides>16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News Gothic MT</vt:lpstr>
      <vt:lpstr>Symbol</vt:lpstr>
      <vt:lpstr>Wingdings 2</vt:lpstr>
      <vt:lpstr>Breeze</vt:lpstr>
      <vt:lpstr>Visio</vt:lpstr>
      <vt:lpstr>               Keyword Query Interface for RDBMS</vt:lpstr>
      <vt:lpstr>Overview</vt:lpstr>
      <vt:lpstr>Why Keyword Query Interface??</vt:lpstr>
      <vt:lpstr>Related work</vt:lpstr>
      <vt:lpstr>Efficient IR-Style Keyword Search over Relational Databases</vt:lpstr>
      <vt:lpstr>Scope</vt:lpstr>
      <vt:lpstr>Sphinx</vt:lpstr>
      <vt:lpstr>Schema Decomposition: Vertical</vt:lpstr>
      <vt:lpstr>Sphinx (contd..)</vt:lpstr>
      <vt:lpstr>Analysis on using sphinx as interface</vt:lpstr>
      <vt:lpstr>Results</vt:lpstr>
      <vt:lpstr>Kendall Tau</vt:lpstr>
      <vt:lpstr>Kendell Tau (Contd..)</vt:lpstr>
      <vt:lpstr>Future Work</vt:lpstr>
      <vt:lpstr>References</vt:lpstr>
      <vt:lpstr> </vt:lpstr>
    </vt:vector>
  </TitlesOfParts>
  <Company>osu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Query Interface for RDBMS</dc:title>
  <dc:creator>Patkar , Prathamesh Pramod - ONID</dc:creator>
  <cp:lastModifiedBy>Prathamesh Patkar</cp:lastModifiedBy>
  <cp:revision>43</cp:revision>
  <dcterms:created xsi:type="dcterms:W3CDTF">2015-03-08T05:21:18Z</dcterms:created>
  <dcterms:modified xsi:type="dcterms:W3CDTF">2015-03-10T06:35:01Z</dcterms:modified>
</cp:coreProperties>
</file>