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678E-2910-46B6-A030-80794BD2CF86}" type="datetimeFigureOut">
              <a:rPr lang="en-US" smtClean="0"/>
              <a:pPr/>
              <a:t>2/11/2006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1881-8ADF-46A6-9988-7DADA7B6A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90599"/>
          </a:xfrm>
        </p:spPr>
        <p:txBody>
          <a:bodyPr/>
          <a:lstStyle/>
          <a:p>
            <a:r>
              <a:rPr lang="en-GB" dirty="0" smtClean="0"/>
              <a:t>Software system </a:t>
            </a:r>
            <a:r>
              <a:rPr lang="en-GB" dirty="0" err="1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8768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Modeling</a:t>
            </a:r>
            <a:r>
              <a:rPr lang="en-GB" dirty="0" smtClean="0">
                <a:solidFill>
                  <a:schemeClr val="tx1"/>
                </a:solidFill>
              </a:rPr>
              <a:t> is used in science and engineering to provide abstraction of a system at some level of precision and detail.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model is then analyzed in order to obtain a better understanding of the </a:t>
            </a:r>
            <a:r>
              <a:rPr lang="en-US" dirty="0" smtClean="0">
                <a:solidFill>
                  <a:schemeClr val="tx1"/>
                </a:solidFill>
              </a:rPr>
              <a:t>system being </a:t>
            </a:r>
            <a:r>
              <a:rPr lang="en-US" dirty="0">
                <a:solidFill>
                  <a:schemeClr val="tx1"/>
                </a:solidFill>
              </a:rPr>
              <a:t>developed.</a:t>
            </a:r>
            <a:endParaRPr lang="en-GB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System models – Abstract descriptions of systems whose requirements are being analysed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Models are built  and analysed prior to implementation of the system and used to direct to subsequent implementation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design notation </a:t>
            </a:r>
            <a:r>
              <a:rPr lang="en-US" dirty="0"/>
              <a:t>is a means of describing a software design either</a:t>
            </a:r>
          </a:p>
          <a:p>
            <a:pPr>
              <a:buNone/>
            </a:pPr>
            <a:r>
              <a:rPr lang="en-US" dirty="0" smtClean="0"/>
              <a:t>    graphically </a:t>
            </a:r>
            <a:r>
              <a:rPr lang="en-US" dirty="0"/>
              <a:t>or textually, or both.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class diagrams are a graphical </a:t>
            </a:r>
            <a:r>
              <a:rPr lang="en-US" dirty="0" smtClean="0"/>
              <a:t>design notation</a:t>
            </a:r>
            <a:r>
              <a:rPr lang="en-US" dirty="0"/>
              <a:t>, and </a:t>
            </a:r>
            <a:r>
              <a:rPr lang="en-US" dirty="0" err="1"/>
              <a:t>pseudocode</a:t>
            </a:r>
            <a:r>
              <a:rPr lang="en-US" dirty="0"/>
              <a:t> is a textual design notation. UML is a graphical notation</a:t>
            </a:r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/>
              <a:t>object-oriented software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design concept</a:t>
            </a:r>
            <a:r>
              <a:rPr lang="en-US" dirty="0"/>
              <a:t> is a fundamental idea that can be applied to designing</a:t>
            </a:r>
          </a:p>
          <a:p>
            <a:pPr>
              <a:buNone/>
            </a:pPr>
            <a:r>
              <a:rPr lang="en-US" dirty="0" smtClean="0"/>
              <a:t>   a </a:t>
            </a:r>
            <a:r>
              <a:rPr lang="en-US" dirty="0"/>
              <a:t>system.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information hiding is a software design concept.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design strategy </a:t>
            </a:r>
            <a:r>
              <a:rPr lang="en-US" dirty="0"/>
              <a:t>is an overall plan and direction for </a:t>
            </a:r>
            <a:r>
              <a:rPr lang="en-US" dirty="0" smtClean="0"/>
              <a:t>developing a </a:t>
            </a:r>
            <a:r>
              <a:rPr lang="en-US" dirty="0"/>
              <a:t>design.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object-oriented decomposition is a software </a:t>
            </a:r>
            <a:r>
              <a:rPr lang="en-US" dirty="0" smtClean="0"/>
              <a:t>design strategy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structuring criteria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guidelines used to help a </a:t>
            </a:r>
            <a:r>
              <a:rPr lang="en-US" dirty="0" smtClean="0"/>
              <a:t>designer in </a:t>
            </a:r>
            <a:r>
              <a:rPr lang="en-US" dirty="0"/>
              <a:t>structuring a software system into its components.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object </a:t>
            </a:r>
            <a:r>
              <a:rPr lang="en-US" dirty="0" smtClean="0"/>
              <a:t>structuring criteria </a:t>
            </a:r>
            <a:r>
              <a:rPr lang="en-US" dirty="0"/>
              <a:t>provide guidelines for decomposing the system into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design method </a:t>
            </a:r>
            <a:r>
              <a:rPr lang="en-US" dirty="0"/>
              <a:t>is a systematic approach that describes the </a:t>
            </a:r>
            <a:r>
              <a:rPr lang="en-US" dirty="0" smtClean="0"/>
              <a:t>sequence of </a:t>
            </a:r>
            <a:r>
              <a:rPr lang="en-US" dirty="0"/>
              <a:t>steps to follow in order to create a design, given the software requirements </a:t>
            </a:r>
            <a:r>
              <a:rPr lang="en-US" dirty="0" smtClean="0"/>
              <a:t>of the </a:t>
            </a:r>
            <a:r>
              <a:rPr lang="en-US" dirty="0"/>
              <a:t>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UML </a:t>
            </a:r>
            <a:r>
              <a:rPr lang="en-US" b="1" dirty="0" smtClean="0"/>
              <a:t>DIAGRAMS</a:t>
            </a:r>
            <a:br>
              <a:rPr lang="en-US" b="1" dirty="0" smtClean="0"/>
            </a:br>
            <a:r>
              <a:rPr lang="en-US" sz="3100" b="1" dirty="0" smtClean="0"/>
              <a:t>(</a:t>
            </a:r>
            <a:r>
              <a:rPr lang="en-US" sz="3100" dirty="0"/>
              <a:t>The UML notation supports the following diagrams for application </a:t>
            </a:r>
            <a:r>
              <a:rPr lang="en-US" sz="3100" dirty="0" smtClean="0"/>
              <a:t>development)</a:t>
            </a:r>
            <a:endParaRPr lang="en-US" sz="3100" dirty="0"/>
          </a:p>
        </p:txBody>
      </p:sp>
      <p:grpSp>
        <p:nvGrpSpPr>
          <p:cNvPr id="4" name="Group 4"/>
          <p:cNvGrpSpPr>
            <a:grpSpLocks noGrp="1" noChangeAspect="1"/>
          </p:cNvGrpSpPr>
          <p:nvPr>
            <p:ph idx="1"/>
          </p:nvPr>
        </p:nvGrpSpPr>
        <p:grpSpPr bwMode="auto">
          <a:xfrm>
            <a:off x="533400" y="2133600"/>
            <a:ext cx="8229600" cy="4525963"/>
            <a:chOff x="375" y="848"/>
            <a:chExt cx="4983" cy="3165"/>
          </a:xfrm>
        </p:grpSpPr>
        <p:sp>
          <p:nvSpPr>
            <p:cNvPr id="5" name="Line 5"/>
            <p:cNvSpPr>
              <a:spLocks noChangeAspect="1" noChangeShapeType="1"/>
            </p:cNvSpPr>
            <p:nvPr/>
          </p:nvSpPr>
          <p:spPr bwMode="auto">
            <a:xfrm flipV="1">
              <a:off x="3066" y="1632"/>
              <a:ext cx="13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Aspect="1" noChangeShapeType="1"/>
            </p:cNvSpPr>
            <p:nvPr/>
          </p:nvSpPr>
          <p:spPr bwMode="auto">
            <a:xfrm>
              <a:off x="3157" y="2549"/>
              <a:ext cx="1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Aspect="1" noChangeShapeType="1"/>
            </p:cNvSpPr>
            <p:nvPr/>
          </p:nvSpPr>
          <p:spPr bwMode="auto">
            <a:xfrm>
              <a:off x="1385" y="1811"/>
              <a:ext cx="1372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Aspect="1" noChangeShapeType="1"/>
            </p:cNvSpPr>
            <p:nvPr/>
          </p:nvSpPr>
          <p:spPr bwMode="auto">
            <a:xfrm flipV="1">
              <a:off x="1896" y="2865"/>
              <a:ext cx="72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Aspect="1" noChangeShapeType="1"/>
            </p:cNvSpPr>
            <p:nvPr/>
          </p:nvSpPr>
          <p:spPr bwMode="auto">
            <a:xfrm>
              <a:off x="2411" y="1529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Aspect="1" noChangeShapeType="1"/>
            </p:cNvSpPr>
            <p:nvPr/>
          </p:nvSpPr>
          <p:spPr bwMode="auto">
            <a:xfrm>
              <a:off x="1384" y="2549"/>
              <a:ext cx="1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Aspect="1" noChangeShapeType="1"/>
            </p:cNvSpPr>
            <p:nvPr/>
          </p:nvSpPr>
          <p:spPr bwMode="auto">
            <a:xfrm flipH="1">
              <a:off x="2972" y="1511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Aspect="1" noChangeShapeType="1"/>
            </p:cNvSpPr>
            <p:nvPr/>
          </p:nvSpPr>
          <p:spPr bwMode="auto">
            <a:xfrm flipH="1" flipV="1">
              <a:off x="3029" y="2549"/>
              <a:ext cx="1014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spect="1" noChangeArrowheads="1"/>
            </p:cNvSpPr>
            <p:nvPr/>
          </p:nvSpPr>
          <p:spPr bwMode="auto">
            <a:xfrm>
              <a:off x="2245" y="3248"/>
              <a:ext cx="919" cy="57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86173" tIns="43087" rIns="86173" bIns="43087" anchor="ctr"/>
            <a:lstStyle/>
            <a:p>
              <a:pPr marL="384175" indent="-384175" algn="ctr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endParaRPr lang="en-US" sz="19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 bwMode="auto">
            <a:xfrm>
              <a:off x="1753" y="1143"/>
              <a:ext cx="1102" cy="753"/>
              <a:chOff x="1152" y="2148"/>
              <a:chExt cx="1165" cy="801"/>
            </a:xfrm>
          </p:grpSpPr>
          <p:sp>
            <p:nvSpPr>
              <p:cNvPr id="48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152" y="2148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Use Case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248" y="2244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Use Case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50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344" y="2340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dirty="0">
                    <a:solidFill>
                      <a:schemeClr val="bg2"/>
                    </a:solidFill>
                    <a:latin typeface="Arial Narrow" pitchFamily="34" charset="0"/>
                  </a:rPr>
                  <a:t>Use Case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dirty="0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5" name="Group 18"/>
            <p:cNvGrpSpPr>
              <a:grpSpLocks noChangeAspect="1"/>
            </p:cNvGrpSpPr>
            <p:nvPr/>
          </p:nvGrpSpPr>
          <p:grpSpPr bwMode="auto">
            <a:xfrm>
              <a:off x="375" y="2188"/>
              <a:ext cx="1101" cy="753"/>
              <a:chOff x="1070" y="2166"/>
              <a:chExt cx="1101" cy="753"/>
            </a:xfrm>
          </p:grpSpPr>
          <p:sp>
            <p:nvSpPr>
              <p:cNvPr id="45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070" y="2166"/>
                <a:ext cx="919" cy="573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Scenario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161" y="2256"/>
                <a:ext cx="919" cy="573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Scenario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252" y="2347"/>
                <a:ext cx="919" cy="572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Collaboration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6" name="Group 22"/>
            <p:cNvGrpSpPr>
              <a:grpSpLocks noChangeAspect="1"/>
            </p:cNvGrpSpPr>
            <p:nvPr/>
          </p:nvGrpSpPr>
          <p:grpSpPr bwMode="auto">
            <a:xfrm>
              <a:off x="4257" y="2188"/>
              <a:ext cx="1101" cy="753"/>
              <a:chOff x="3069" y="1174"/>
              <a:chExt cx="1101" cy="753"/>
            </a:xfrm>
          </p:grpSpPr>
          <p:sp>
            <p:nvSpPr>
              <p:cNvPr id="42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3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4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Component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</a:p>
            </p:txBody>
          </p:sp>
        </p:grpSp>
        <p:grpSp>
          <p:nvGrpSpPr>
            <p:cNvPr id="17" name="Group 26"/>
            <p:cNvGrpSpPr>
              <a:grpSpLocks noChangeAspect="1"/>
            </p:cNvGrpSpPr>
            <p:nvPr/>
          </p:nvGrpSpPr>
          <p:grpSpPr bwMode="auto">
            <a:xfrm>
              <a:off x="3556" y="3017"/>
              <a:ext cx="1102" cy="752"/>
              <a:chOff x="3586" y="1386"/>
              <a:chExt cx="1165" cy="801"/>
            </a:xfrm>
          </p:grpSpPr>
          <p:sp>
            <p:nvSpPr>
              <p:cNvPr id="3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586" y="1386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500" b="1">
                    <a:solidFill>
                      <a:schemeClr val="bg2"/>
                    </a:solidFill>
                    <a:latin typeface="Arial Narrow" pitchFamily="34" charset="0"/>
                  </a:rPr>
                  <a:t>Component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5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682" y="1482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500" b="1">
                    <a:solidFill>
                      <a:schemeClr val="bg2"/>
                    </a:solidFill>
                    <a:latin typeface="Arial Narrow" pitchFamily="34" charset="0"/>
                  </a:rPr>
                  <a:t>Component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5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1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3778" y="1578"/>
                <a:ext cx="973" cy="60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Deployment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8" name="Group 30"/>
            <p:cNvGrpSpPr>
              <a:grpSpLocks noChangeAspect="1"/>
            </p:cNvGrpSpPr>
            <p:nvPr/>
          </p:nvGrpSpPr>
          <p:grpSpPr bwMode="auto">
            <a:xfrm>
              <a:off x="4257" y="1239"/>
              <a:ext cx="1101" cy="753"/>
              <a:chOff x="3069" y="1174"/>
              <a:chExt cx="1101" cy="753"/>
            </a:xfrm>
          </p:grpSpPr>
          <p:sp>
            <p:nvSpPr>
              <p:cNvPr id="36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7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Object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9" name="Group 34"/>
            <p:cNvGrpSpPr>
              <a:grpSpLocks noChangeAspect="1"/>
            </p:cNvGrpSpPr>
            <p:nvPr/>
          </p:nvGrpSpPr>
          <p:grpSpPr bwMode="auto">
            <a:xfrm>
              <a:off x="795" y="3044"/>
              <a:ext cx="1101" cy="753"/>
              <a:chOff x="1070" y="2166"/>
              <a:chExt cx="1101" cy="753"/>
            </a:xfrm>
          </p:grpSpPr>
          <p:sp>
            <p:nvSpPr>
              <p:cNvPr id="33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1070" y="2166"/>
                <a:ext cx="919" cy="573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Scenario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1161" y="2256"/>
                <a:ext cx="919" cy="573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Scenario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5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1252" y="2347"/>
                <a:ext cx="919" cy="572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Statechart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20" name="Group 38"/>
            <p:cNvGrpSpPr>
              <a:grpSpLocks noChangeAspect="1"/>
            </p:cNvGrpSpPr>
            <p:nvPr/>
          </p:nvGrpSpPr>
          <p:grpSpPr bwMode="auto">
            <a:xfrm>
              <a:off x="604" y="1353"/>
              <a:ext cx="1102" cy="753"/>
              <a:chOff x="1152" y="2148"/>
              <a:chExt cx="1165" cy="801"/>
            </a:xfrm>
          </p:grpSpPr>
          <p:sp>
            <p:nvSpPr>
              <p:cNvPr id="30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152" y="2148"/>
                <a:ext cx="973" cy="609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Use Case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1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248" y="2244"/>
                <a:ext cx="973" cy="609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Use Case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2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344" y="2340"/>
                <a:ext cx="973" cy="609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76531" tIns="38266" rIns="76531" bIns="38266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dirty="0">
                    <a:solidFill>
                      <a:schemeClr val="bg2"/>
                    </a:solidFill>
                    <a:latin typeface="Arial Narrow" pitchFamily="34" charset="0"/>
                  </a:rPr>
                  <a:t>Sequence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dirty="0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21" name="Group 42"/>
            <p:cNvGrpSpPr>
              <a:grpSpLocks noChangeAspect="1"/>
            </p:cNvGrpSpPr>
            <p:nvPr/>
          </p:nvGrpSpPr>
          <p:grpSpPr bwMode="auto">
            <a:xfrm>
              <a:off x="2869" y="848"/>
              <a:ext cx="1101" cy="753"/>
              <a:chOff x="3069" y="1174"/>
              <a:chExt cx="1101" cy="753"/>
            </a:xfrm>
          </p:grpSpPr>
          <p:sp>
            <p:nvSpPr>
              <p:cNvPr id="27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28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State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29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86173" tIns="43087" rIns="86173" bIns="43087" anchor="ctr"/>
              <a:lstStyle/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Class</a:t>
                </a:r>
              </a:p>
              <a:p>
                <a:pPr marL="384175" indent="-384175" algn="ctr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>
                    <a:solidFill>
                      <a:schemeClr val="bg2"/>
                    </a:solidFill>
                    <a:latin typeface="Arial Narrow" pitchFamily="34" charset="0"/>
                  </a:rPr>
                  <a:t>Diagrams</a:t>
                </a:r>
                <a:endParaRPr lang="en-US" sz="19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sp>
          <p:nvSpPr>
            <p:cNvPr id="22" name="Line 46"/>
            <p:cNvSpPr>
              <a:spLocks noChangeAspect="1" noChangeShapeType="1"/>
            </p:cNvSpPr>
            <p:nvPr/>
          </p:nvSpPr>
          <p:spPr bwMode="auto">
            <a:xfrm>
              <a:off x="2869" y="2941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7"/>
            <p:cNvSpPr>
              <a:spLocks noChangeAspect="1" noChangeArrowheads="1"/>
            </p:cNvSpPr>
            <p:nvPr/>
          </p:nvSpPr>
          <p:spPr bwMode="auto">
            <a:xfrm>
              <a:off x="2341" y="3344"/>
              <a:ext cx="919" cy="57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86173" tIns="43087" rIns="86173" bIns="43087" anchor="ctr"/>
            <a:lstStyle/>
            <a:p>
              <a:pPr marL="384175" indent="-384175" algn="ctr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endParaRPr lang="en-US" sz="19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4" name="Rectangle 48"/>
            <p:cNvSpPr>
              <a:spLocks noChangeAspect="1" noChangeArrowheads="1"/>
            </p:cNvSpPr>
            <p:nvPr/>
          </p:nvSpPr>
          <p:spPr bwMode="auto">
            <a:xfrm>
              <a:off x="2437" y="3440"/>
              <a:ext cx="919" cy="57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86173" tIns="43087" rIns="86173" bIns="43087" anchor="ctr"/>
            <a:lstStyle/>
            <a:p>
              <a:pPr marL="384175" indent="-384175" algn="ctr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>
                  <a:solidFill>
                    <a:schemeClr val="bg2"/>
                  </a:solidFill>
                  <a:latin typeface="Arial Narrow" pitchFamily="34" charset="0"/>
                </a:rPr>
                <a:t>Activity</a:t>
              </a:r>
            </a:p>
            <a:p>
              <a:pPr marL="384175" indent="-384175" algn="ctr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>
                  <a:solidFill>
                    <a:schemeClr val="bg2"/>
                  </a:solidFill>
                  <a:latin typeface="Arial Narrow" pitchFamily="34" charset="0"/>
                </a:rPr>
                <a:t>Diagrams</a:t>
              </a:r>
              <a:endParaRPr lang="en-US" sz="19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5" name="AutoShape 49"/>
            <p:cNvSpPr>
              <a:spLocks noChangeAspect="1" noChangeArrowheads="1"/>
            </p:cNvSpPr>
            <p:nvPr/>
          </p:nvSpPr>
          <p:spPr bwMode="auto">
            <a:xfrm>
              <a:off x="2493" y="2177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6" name="Rectangle 50"/>
            <p:cNvSpPr>
              <a:spLocks noChangeAspect="1" noChangeArrowheads="1"/>
            </p:cNvSpPr>
            <p:nvPr/>
          </p:nvSpPr>
          <p:spPr bwMode="auto">
            <a:xfrm>
              <a:off x="2630" y="2515"/>
              <a:ext cx="69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pPr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>
                  <a:latin typeface="Arial Narrow" pitchFamily="34" charset="0"/>
                </a:rPr>
                <a:t>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Object Modeling Group (OMG), “modeling </a:t>
            </a:r>
            <a:r>
              <a:rPr lang="en-US" dirty="0" smtClean="0"/>
              <a:t>is the </a:t>
            </a:r>
            <a:r>
              <a:rPr lang="en-US" dirty="0"/>
              <a:t>designing of software applications before coding.”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OBJECT-ORIENTED METHODS AND THE UNIFIED</a:t>
            </a:r>
            <a:br>
              <a:rPr lang="en-US" sz="3200" b="1" dirty="0"/>
            </a:br>
            <a:r>
              <a:rPr lang="en-US" sz="3200" b="1" dirty="0"/>
              <a:t>MODELING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concepts are crucial in software analysis and design because </a:t>
            </a:r>
            <a:r>
              <a:rPr lang="en-US" dirty="0" smtClean="0"/>
              <a:t>they address </a:t>
            </a:r>
            <a:r>
              <a:rPr lang="en-US" dirty="0"/>
              <a:t>fundamental issues of software modifiability, adaptation, and </a:t>
            </a:r>
            <a:r>
              <a:rPr lang="en-US" dirty="0" smtClean="0"/>
              <a:t>evolution</a:t>
            </a:r>
          </a:p>
          <a:p>
            <a:r>
              <a:rPr lang="en-US" dirty="0" smtClean="0"/>
              <a:t>Object-oriented </a:t>
            </a:r>
            <a:r>
              <a:rPr lang="en-US" dirty="0"/>
              <a:t>methods are based on the concepts of information hiding, classes,</a:t>
            </a:r>
          </a:p>
          <a:p>
            <a:pPr>
              <a:buNone/>
            </a:pPr>
            <a:r>
              <a:rPr lang="en-US" dirty="0" smtClean="0"/>
              <a:t>   and </a:t>
            </a:r>
            <a:r>
              <a:rPr lang="en-US" dirty="0"/>
              <a:t>inheritance.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modeling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model of the great</a:t>
            </a:r>
          </a:p>
          <a:p>
            <a:pPr>
              <a:buNone/>
            </a:pPr>
            <a:r>
              <a:rPr lang="en-US" dirty="0"/>
              <a:t>pyramid of Egypt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1524000" y="1600200"/>
            <a:ext cx="6705600" cy="4419600"/>
          </a:xfrm>
          <a:prstGeom prst="triangle">
            <a:avLst>
              <a:gd name="adj" fmla="val 41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rot="16200000" flipH="1">
            <a:off x="2621777" y="3307577"/>
            <a:ext cx="4419600" cy="100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great pyramid of</a:t>
            </a:r>
            <a:br>
              <a:rPr lang="en-US" dirty="0"/>
            </a:br>
            <a:r>
              <a:rPr lang="en-US" dirty="0"/>
              <a:t>Egypt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5062" y="2410619"/>
            <a:ext cx="4333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(UML) </a:t>
            </a:r>
            <a:r>
              <a:rPr lang="en-US" dirty="0" smtClean="0"/>
              <a:t>was developed </a:t>
            </a:r>
            <a:r>
              <a:rPr lang="en-US" dirty="0"/>
              <a:t>to provide a standardized graphical language and notation for </a:t>
            </a:r>
            <a:r>
              <a:rPr lang="en-US" dirty="0" smtClean="0"/>
              <a:t>describing object-oriented </a:t>
            </a:r>
            <a:r>
              <a:rPr lang="en-US" dirty="0"/>
              <a:t>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architecture </a:t>
            </a:r>
            <a:r>
              <a:rPr lang="en-US" dirty="0" smtClean="0"/>
              <a:t> describes  </a:t>
            </a:r>
            <a:r>
              <a:rPr lang="en-US" dirty="0"/>
              <a:t>the overall structure of the system, in terms of components </a:t>
            </a:r>
            <a:r>
              <a:rPr lang="en-US" dirty="0" smtClean="0"/>
              <a:t>and their interconnections</a:t>
            </a:r>
          </a:p>
          <a:p>
            <a:r>
              <a:rPr lang="en-US" dirty="0"/>
              <a:t>The emphasis on components and their interconnections is sometimes referred </a:t>
            </a:r>
            <a:r>
              <a:rPr lang="en-US" dirty="0" smtClean="0"/>
              <a:t>to as </a:t>
            </a:r>
            <a:r>
              <a:rPr lang="en-US" i="1" dirty="0"/>
              <a:t>programming-in-the-large, and the detailed design of individual components </a:t>
            </a:r>
            <a:r>
              <a:rPr lang="en-US" i="1" dirty="0" smtClean="0"/>
              <a:t>is </a:t>
            </a:r>
            <a:r>
              <a:rPr lang="en-US" dirty="0" smtClean="0"/>
              <a:t>referred </a:t>
            </a:r>
            <a:r>
              <a:rPr lang="en-US" dirty="0"/>
              <a:t>to as </a:t>
            </a:r>
            <a:r>
              <a:rPr lang="en-US" i="1" dirty="0"/>
              <a:t>programming-in-the-small.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architecture can be described at different levels of detail.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a </a:t>
            </a:r>
            <a:r>
              <a:rPr lang="en-US" dirty="0" smtClean="0"/>
              <a:t>high level</a:t>
            </a:r>
            <a:r>
              <a:rPr lang="en-US" dirty="0"/>
              <a:t>, it can describe the decomposition of the software system into subsystems.</a:t>
            </a:r>
          </a:p>
          <a:p>
            <a:r>
              <a:rPr lang="en-US" dirty="0"/>
              <a:t>At a lower level, it can describe the decomposition of subsystems into modules </a:t>
            </a:r>
            <a:r>
              <a:rPr lang="en-US" dirty="0" smtClean="0"/>
              <a:t>or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/>
              <a:t>The software quality attributes of a system should be considered when </a:t>
            </a:r>
            <a:r>
              <a:rPr lang="en-US" dirty="0" smtClean="0"/>
              <a:t>developing the </a:t>
            </a:r>
            <a:r>
              <a:rPr lang="en-US" dirty="0"/>
              <a:t>software architecture.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attributes relate to how the </a:t>
            </a:r>
            <a:r>
              <a:rPr lang="en-US" dirty="0" smtClean="0"/>
              <a:t>architecture addresses </a:t>
            </a:r>
            <a:r>
              <a:rPr lang="en-US" dirty="0"/>
              <a:t>important nonfunctional requirements, such as performance, security, and</a:t>
            </a:r>
          </a:p>
          <a:p>
            <a:pPr>
              <a:buNone/>
            </a:pPr>
            <a:r>
              <a:rPr lang="en-US" dirty="0" smtClean="0"/>
              <a:t>    maintainability</a:t>
            </a:r>
          </a:p>
          <a:p>
            <a:r>
              <a:rPr lang="en-US" dirty="0"/>
              <a:t>The software architecture is sometimes referred to as a high-level design.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548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Software system modeling</vt:lpstr>
      <vt:lpstr>Slide 2</vt:lpstr>
      <vt:lpstr>OBJECT-ORIENTED METHODS AND THE UNIFIED MODELING LANGUAGE</vt:lpstr>
      <vt:lpstr>Example of modeling and architecture</vt:lpstr>
      <vt:lpstr>The great pyramid of Egypt</vt:lpstr>
      <vt:lpstr>Slide 6</vt:lpstr>
      <vt:lpstr>SOFTWARE ARCHITECTURAL DESIGN</vt:lpstr>
      <vt:lpstr>Slide 8</vt:lpstr>
      <vt:lpstr>Slide 9</vt:lpstr>
      <vt:lpstr>Slide 10</vt:lpstr>
      <vt:lpstr>Slide 11</vt:lpstr>
      <vt:lpstr>Slide 12</vt:lpstr>
      <vt:lpstr>Slide 13</vt:lpstr>
      <vt:lpstr>Slide 14</vt:lpstr>
      <vt:lpstr>UML DIAGRAMS (The UML notation supports the following diagrams for application development)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modeling</dc:title>
  <dc:creator>Saji</dc:creator>
  <cp:lastModifiedBy>Saji</cp:lastModifiedBy>
  <cp:revision>16</cp:revision>
  <dcterms:created xsi:type="dcterms:W3CDTF">2006-02-10T17:01:22Z</dcterms:created>
  <dcterms:modified xsi:type="dcterms:W3CDTF">2006-02-10T18:58:28Z</dcterms:modified>
</cp:coreProperties>
</file>