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3" r:id="rId14"/>
    <p:sldId id="274" r:id="rId15"/>
    <p:sldId id="280" r:id="rId16"/>
    <p:sldId id="275" r:id="rId17"/>
    <p:sldId id="284" r:id="rId18"/>
    <p:sldId id="276" r:id="rId19"/>
    <p:sldId id="283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79" r:id="rId28"/>
    <p:sldId id="272" r:id="rId29"/>
    <p:sldId id="266" r:id="rId30"/>
    <p:sldId id="267" r:id="rId31"/>
    <p:sldId id="268" r:id="rId32"/>
    <p:sldId id="269" r:id="rId33"/>
    <p:sldId id="270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9303-13DD-422E-BA9E-7C8283DCAC10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B190-5812-4CB2-8309-2F1C2588C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981199"/>
          </a:xfrm>
        </p:spPr>
        <p:txBody>
          <a:bodyPr/>
          <a:lstStyle/>
          <a:p>
            <a:r>
              <a:rPr lang="en-US" dirty="0" smtClean="0"/>
              <a:t>Concurrent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8077200" cy="4800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early days most of computer applications were batch programs that are sequential and offline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Today applications are concurrent  in which activities </a:t>
            </a:r>
            <a:r>
              <a:rPr lang="en-US" dirty="0" err="1" smtClean="0">
                <a:solidFill>
                  <a:schemeClr val="tx1"/>
                </a:solidFill>
              </a:rPr>
              <a:t>occuring</a:t>
            </a:r>
            <a:r>
              <a:rPr lang="en-US" dirty="0" smtClean="0">
                <a:solidFill>
                  <a:schemeClr val="tx1"/>
                </a:solidFill>
              </a:rPr>
              <a:t> in parallel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concurrent applications incoming events is often not predictable and might be overlapping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Online Public Access Catalog</a:t>
            </a:r>
            <a:r>
              <a:rPr lang="en-US" dirty="0" smtClean="0"/>
              <a:t> (</a:t>
            </a:r>
            <a:r>
              <a:rPr lang="en-US" b="1" dirty="0" smtClean="0"/>
              <a:t>OPAC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use-case-example-library-opa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0"/>
            <a:ext cx="7696199" cy="6019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case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Behavior diagram</a:t>
            </a:r>
          </a:p>
          <a:p>
            <a:pPr marL="514350" indent="-514350">
              <a:buNone/>
            </a:pPr>
            <a:r>
              <a:rPr lang="en-US" dirty="0" smtClean="0"/>
              <a:t>    3.1 interaction diagram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  3.1.1 sequence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  3.1.2 </a:t>
            </a:r>
            <a:r>
              <a:rPr lang="en-US" dirty="0" err="1" smtClean="0"/>
              <a:t>collaboraion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3.2 state chart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3.3 Activity</a:t>
            </a:r>
          </a:p>
          <a:p>
            <a:pPr marL="514350" indent="-514350">
              <a:buNone/>
            </a:pPr>
            <a:r>
              <a:rPr lang="en-US" dirty="0" smtClean="0"/>
              <a:t>4.Implementation  diagram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4.1 component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4.2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actors</a:t>
            </a:r>
          </a:p>
          <a:p>
            <a:r>
              <a:rPr lang="en-US" dirty="0" smtClean="0"/>
              <a:t>Set of use cases enclosed by system  boundaries</a:t>
            </a:r>
          </a:p>
          <a:p>
            <a:r>
              <a:rPr lang="en-US" dirty="0" smtClean="0"/>
              <a:t>Communication  associations between actors and the use cases and the </a:t>
            </a:r>
            <a:r>
              <a:rPr lang="en-US" dirty="0" err="1" smtClean="0"/>
              <a:t>generalisation</a:t>
            </a:r>
            <a:r>
              <a:rPr lang="en-US" dirty="0" smtClean="0"/>
              <a:t> among use cases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four kinds of relationships in the UML:</a:t>
            </a:r>
          </a:p>
          <a:p>
            <a:pPr>
              <a:buNone/>
            </a:pPr>
            <a:r>
              <a:rPr lang="en-US" dirty="0" smtClean="0"/>
              <a:t>1. Dependency</a:t>
            </a:r>
          </a:p>
          <a:p>
            <a:pPr>
              <a:buNone/>
            </a:pPr>
            <a:r>
              <a:rPr lang="en-US" dirty="0" smtClean="0"/>
              <a:t>2. Association</a:t>
            </a:r>
          </a:p>
          <a:p>
            <a:pPr>
              <a:buNone/>
            </a:pPr>
            <a:r>
              <a:rPr lang="en-US" dirty="0" smtClean="0"/>
              <a:t>3. Generalization</a:t>
            </a:r>
          </a:p>
          <a:p>
            <a:pPr>
              <a:buNone/>
            </a:pPr>
            <a:r>
              <a:rPr lang="en-US" dirty="0" smtClean="0"/>
              <a:t>4. Realization</a:t>
            </a:r>
          </a:p>
          <a:p>
            <a:pPr>
              <a:buNone/>
            </a:pPr>
            <a:r>
              <a:rPr lang="en-US" dirty="0" smtClean="0"/>
              <a:t>   These relationships are the basic relational building blocks of the UML.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Dependencies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486400"/>
            <a:ext cx="381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12192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A dependency is a semantic relationship between two things in which a change to one thing (the independent thing) may affect the semantics of the other thing (the dependent thing).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may be connected to use cases only by association. An association between an actor </a:t>
            </a:r>
            <a:r>
              <a:rPr lang="en-US" dirty="0" smtClean="0"/>
              <a:t>and a </a:t>
            </a:r>
            <a:r>
              <a:rPr lang="en-US" dirty="0" smtClean="0"/>
              <a:t>use case indicates that the actor and the use case communicate with one another, each </a:t>
            </a:r>
            <a:r>
              <a:rPr lang="en-US" dirty="0" smtClean="0"/>
              <a:t>one possibly </a:t>
            </a:r>
            <a:r>
              <a:rPr lang="en-US" dirty="0" smtClean="0"/>
              <a:t>sending and receiving messages.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generalization is a specialization/generalization relationship in which objects of the </a:t>
            </a:r>
            <a:r>
              <a:rPr lang="en-US" dirty="0" smtClean="0"/>
              <a:t>specialized element (the child) are substitutable for objects of the generalized element (the parent). In this way, the child shares the structure and the behavior of the parent.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UML modeling, a generalization relationship is a relationship in which one model element (the child) is based on another model element (the parent). Generalization relationships are used in class, component, deployment, and use-case diagrams to indicate that the child receives all of the attributes, operations, and relationships that are defined in the parent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663156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Generalization_process_using_trees_PNG_ver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764" y="1600200"/>
            <a:ext cx="421183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and concurrent problems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Sequential-activities take place in sequence</a:t>
            </a:r>
          </a:p>
          <a:p>
            <a:r>
              <a:rPr lang="en-US" dirty="0" err="1" smtClean="0"/>
              <a:t>Eg.A</a:t>
            </a:r>
            <a:r>
              <a:rPr lang="en-US" dirty="0" smtClean="0"/>
              <a:t> batch payroll application</a:t>
            </a:r>
          </a:p>
          <a:p>
            <a:r>
              <a:rPr lang="en-US" dirty="0" smtClean="0"/>
              <a:t>Concurrent-activities take place in parallel</a:t>
            </a:r>
          </a:p>
          <a:p>
            <a:r>
              <a:rPr lang="en-US" dirty="0" err="1" smtClean="0"/>
              <a:t>Eg.multiuser</a:t>
            </a:r>
            <a:r>
              <a:rPr lang="en-US" dirty="0" smtClean="0"/>
              <a:t> interactive system</a:t>
            </a:r>
          </a:p>
          <a:p>
            <a:r>
              <a:rPr lang="en-US" dirty="0" smtClean="0"/>
              <a:t>Mapping concurrent activities to one sequential program leads to more complex design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realization in two circumstances: in the context </a:t>
            </a:r>
            <a:r>
              <a:rPr lang="en-US" dirty="0" smtClean="0"/>
              <a:t>of  interfaces </a:t>
            </a:r>
            <a:r>
              <a:rPr lang="en-US" dirty="0" smtClean="0"/>
              <a:t>and in the context of collaborations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Most of the time, you'll use realization to specify the relationship between an interface and the</a:t>
            </a:r>
          </a:p>
          <a:p>
            <a:pPr>
              <a:buNone/>
            </a:pPr>
            <a:r>
              <a:rPr lang="en-US" dirty="0" smtClean="0"/>
              <a:t>   class </a:t>
            </a:r>
            <a:r>
              <a:rPr lang="en-US" dirty="0" smtClean="0"/>
              <a:t>or component that provides an operation or service for it. An interface is a collection of</a:t>
            </a:r>
          </a:p>
          <a:p>
            <a:pPr>
              <a:buNone/>
            </a:pPr>
            <a:r>
              <a:rPr lang="en-US" dirty="0" smtClean="0"/>
              <a:t>    operations </a:t>
            </a:r>
            <a:r>
              <a:rPr lang="en-US" dirty="0" smtClean="0"/>
              <a:t>that are used to specify a service of a class or a component.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Realization of a Use Case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600200"/>
            <a:ext cx="5810250" cy="326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Include relationships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sz="9600" dirty="0" smtClean="0"/>
              <a:t>In UML modeling, an include relationship is a relationship in which one use case (the base use case) includes the functionality of another use case (the inclusion use case). The include relationship supports the reuse of functionality in a use-case </a:t>
            </a:r>
            <a:r>
              <a:rPr lang="en-US" sz="9600" dirty="0" smtClean="0"/>
              <a:t>model</a:t>
            </a:r>
            <a:endParaRPr lang="en-US" sz="9600" dirty="0" smtClean="0"/>
          </a:p>
          <a:p>
            <a:r>
              <a:rPr lang="en-US" sz="9600" dirty="0" smtClean="0"/>
              <a:t>Include relationships usually do not have names. If you name an include relationship, the name is displayed beside the include connector in the diagram</a:t>
            </a:r>
            <a:r>
              <a:rPr lang="en-US" sz="9600" dirty="0" smtClean="0"/>
              <a:t>.</a:t>
            </a:r>
            <a:endParaRPr lang="en-US" sz="9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clude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8001001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ample_includ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133600"/>
            <a:ext cx="7315199" cy="213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Extend relationships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In UML modeling, you can use an extend relationship to specify that one use case (extension) extends the behavior of another use case (base). This type of relationship reveals details about a system or application that are typically hidden in a use case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tend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1"/>
            <a:ext cx="8077199" cy="23058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05800" cy="529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se-case-diagram-eleme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"/>
            <a:ext cx="7772399" cy="6629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Airport Check-In and Security Screening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se-case-example-air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8610600" cy="53339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and concurrent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sequential application is a sequential program that consists of passive objects and has only one thread of control</a:t>
            </a:r>
          </a:p>
          <a:p>
            <a:r>
              <a:rPr lang="en-US" dirty="0" smtClean="0"/>
              <a:t>When an object invokes an operation in another object, control is passed from the calling operation to the called operation</a:t>
            </a:r>
          </a:p>
          <a:p>
            <a:r>
              <a:rPr lang="en-US" dirty="0" smtClean="0"/>
              <a:t>In concurrent application there are several active objects each with its own thread of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Restaurant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se-case-example-restaurant-exter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066800"/>
            <a:ext cx="7467599" cy="54864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Online Shopping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se-case-example-online-shopp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8991600" cy="5943599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Credit Card Processing System</a:t>
            </a:r>
            <a:endParaRPr lang="en-US" dirty="0"/>
          </a:p>
        </p:txBody>
      </p:sp>
      <p:pic>
        <p:nvPicPr>
          <p:cNvPr id="4" name="Content Placeholder 3" descr="use-case-example-credit-card-process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29599" cy="56388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Bank ATM</a:t>
            </a:r>
            <a:endParaRPr lang="en-US" dirty="0"/>
          </a:p>
        </p:txBody>
      </p:sp>
      <p:pic>
        <p:nvPicPr>
          <p:cNvPr id="4" name="Content Placeholder 3" descr="use-case-example-at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8305799" cy="54102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Hospital Management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se-case-example-hospital-recep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458199" cy="5867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concept of concurrent applications are generally applicable to real time and distributed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time systems and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286000"/>
            <a:ext cx="1143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22860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22860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810000"/>
            <a:ext cx="28194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5562600"/>
            <a:ext cx="1524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6388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0" y="5562600"/>
            <a:ext cx="1905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actuator3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>
          <a:xfrm rot="5400000">
            <a:off x="4629150" y="3486150"/>
            <a:ext cx="609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rot="5400000">
            <a:off x="6172200" y="2971800"/>
            <a:ext cx="609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</p:cNvCxnSpPr>
          <p:nvPr/>
        </p:nvCxnSpPr>
        <p:spPr>
          <a:xfrm rot="16200000" flipH="1">
            <a:off x="3067050" y="3143250"/>
            <a:ext cx="5334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0"/>
          </p:cNvCxnSpPr>
          <p:nvPr/>
        </p:nvCxnSpPr>
        <p:spPr>
          <a:xfrm rot="5400000" flipH="1" flipV="1">
            <a:off x="3048000" y="4800600"/>
            <a:ext cx="533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</p:cNvCxnSpPr>
          <p:nvPr/>
        </p:nvCxnSpPr>
        <p:spPr>
          <a:xfrm rot="16200000" flipV="1">
            <a:off x="5010150" y="5276850"/>
            <a:ext cx="609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9800" y="51054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Interaction with external environment</a:t>
            </a:r>
          </a:p>
          <a:p>
            <a:r>
              <a:rPr lang="en-US" dirty="0" smtClean="0"/>
              <a:t>Timing constraints</a:t>
            </a:r>
          </a:p>
          <a:p>
            <a:r>
              <a:rPr lang="en-US" dirty="0" smtClean="0"/>
              <a:t>Real-time control</a:t>
            </a:r>
          </a:p>
          <a:p>
            <a:r>
              <a:rPr lang="en-US" dirty="0" smtClean="0"/>
              <a:t>Reactive systems</a:t>
            </a:r>
          </a:p>
          <a:p>
            <a:r>
              <a:rPr lang="en-US" dirty="0" smtClean="0"/>
              <a:t>Hard real time and soft real time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Distributedsystem</a:t>
            </a:r>
            <a:r>
              <a:rPr lang="en-US" dirty="0" smtClean="0"/>
              <a:t> and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availability</a:t>
            </a:r>
          </a:p>
          <a:p>
            <a:r>
              <a:rPr lang="en-US" dirty="0" smtClean="0"/>
              <a:t>Flexible configuration</a:t>
            </a:r>
          </a:p>
          <a:p>
            <a:r>
              <a:rPr lang="en-US" dirty="0" smtClean="0"/>
              <a:t>Localized control and management</a:t>
            </a:r>
          </a:p>
          <a:p>
            <a:r>
              <a:rPr lang="en-US" dirty="0" smtClean="0"/>
              <a:t>Incremental system expansion</a:t>
            </a:r>
          </a:p>
          <a:p>
            <a:r>
              <a:rPr lang="en-US" dirty="0" smtClean="0"/>
              <a:t>Reduced cost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Improved response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case diagrams</a:t>
            </a:r>
            <a:r>
              <a:rPr lang="en-US" dirty="0" smtClean="0"/>
              <a:t> are behavior diagrams used to describe a set of actions (use cases) that some system or systems should or can perform in collaboration with one or more </a:t>
            </a:r>
            <a:r>
              <a:rPr lang="en-US" b="1" dirty="0" smtClean="0"/>
              <a:t>external users</a:t>
            </a:r>
            <a:r>
              <a:rPr lang="en-US" dirty="0" smtClean="0"/>
              <a:t> of the system (actors). </a:t>
            </a:r>
          </a:p>
          <a:p>
            <a:r>
              <a:rPr lang="en-US" dirty="0" smtClean="0"/>
              <a:t>Each use case should provide some observable and valuable result to the actors or other stakeholders of the system.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Use case diagrams are used to specify: </a:t>
            </a:r>
          </a:p>
          <a:p>
            <a:r>
              <a:rPr lang="en-US" dirty="0" smtClean="0"/>
              <a:t>(external) </a:t>
            </a:r>
            <a:r>
              <a:rPr lang="en-US" b="1" dirty="0" smtClean="0"/>
              <a:t>requirements</a:t>
            </a:r>
            <a:r>
              <a:rPr lang="en-US" dirty="0" smtClean="0"/>
              <a:t> on a subject, required usages of a system - to capture what a system under construction is supposed to do;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functionality</a:t>
            </a:r>
            <a:r>
              <a:rPr lang="en-US" dirty="0" smtClean="0"/>
              <a:t> offered by a subject – what system can do;</a:t>
            </a:r>
          </a:p>
          <a:p>
            <a:r>
              <a:rPr lang="en-US" dirty="0" smtClean="0"/>
              <a:t>requirements the specified subject poses on its </a:t>
            </a:r>
            <a:r>
              <a:rPr lang="en-US" b="1" dirty="0" smtClean="0"/>
              <a:t>environment</a:t>
            </a:r>
            <a:r>
              <a:rPr lang="en-US" dirty="0" smtClean="0"/>
              <a:t> - by defining how environment should interact with the subject so that it will be able to perform its services.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847</Words>
  <Application>Microsoft Office PowerPoint</Application>
  <PresentationFormat>On-screen Show (4:3)</PresentationFormat>
  <Paragraphs>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Concurrent applications</vt:lpstr>
      <vt:lpstr>Sequential and concurrent problems </vt:lpstr>
      <vt:lpstr>Sequential and concurrent problems</vt:lpstr>
      <vt:lpstr>Slide 4</vt:lpstr>
      <vt:lpstr>Real time systems and applications </vt:lpstr>
      <vt:lpstr>Slide 6</vt:lpstr>
      <vt:lpstr>Distributedsystem and applications </vt:lpstr>
      <vt:lpstr>Slide 8</vt:lpstr>
      <vt:lpstr>Slide 9</vt:lpstr>
      <vt:lpstr>An Online Public Access Catalog (OPAC)</vt:lpstr>
      <vt:lpstr>UML diagrams </vt:lpstr>
      <vt:lpstr>Use case diagram</vt:lpstr>
      <vt:lpstr>Slide 13</vt:lpstr>
      <vt:lpstr>Dependencies</vt:lpstr>
      <vt:lpstr>Association </vt:lpstr>
      <vt:lpstr>Generalization</vt:lpstr>
      <vt:lpstr>Slide 17</vt:lpstr>
      <vt:lpstr>Slide 18</vt:lpstr>
      <vt:lpstr>Generalization </vt:lpstr>
      <vt:lpstr>Realization</vt:lpstr>
      <vt:lpstr>Realization of a Use Case</vt:lpstr>
      <vt:lpstr>Include relationships </vt:lpstr>
      <vt:lpstr>Slide 23</vt:lpstr>
      <vt:lpstr>Slide 24</vt:lpstr>
      <vt:lpstr>Extend relationships </vt:lpstr>
      <vt:lpstr>Slide 26</vt:lpstr>
      <vt:lpstr>Slide 27</vt:lpstr>
      <vt:lpstr>Slide 28</vt:lpstr>
      <vt:lpstr>Airport Check-In and Security Screening </vt:lpstr>
      <vt:lpstr>Restaurant </vt:lpstr>
      <vt:lpstr>Online Shopping </vt:lpstr>
      <vt:lpstr>Credit Card Processing System</vt:lpstr>
      <vt:lpstr>Bank ATM</vt:lpstr>
      <vt:lpstr>Hospital Management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Saji</dc:creator>
  <cp:lastModifiedBy>Saji</cp:lastModifiedBy>
  <cp:revision>31</cp:revision>
  <dcterms:created xsi:type="dcterms:W3CDTF">2006-02-11T15:18:13Z</dcterms:created>
  <dcterms:modified xsi:type="dcterms:W3CDTF">2011-01-11T07:20:10Z</dcterms:modified>
</cp:coreProperties>
</file>