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2" r:id="rId1"/>
  </p:sldMasterIdLst>
  <p:notesMasterIdLst>
    <p:notesMasterId r:id="rId8"/>
  </p:notesMasterIdLst>
  <p:handoutMasterIdLst>
    <p:handoutMasterId r:id="rId9"/>
  </p:handoutMasterIdLst>
  <p:sldIdLst>
    <p:sldId id="820" r:id="rId2"/>
    <p:sldId id="818" r:id="rId3"/>
    <p:sldId id="828" r:id="rId4"/>
    <p:sldId id="829" r:id="rId5"/>
    <p:sldId id="830" r:id="rId6"/>
    <p:sldId id="831" r:id="rId7"/>
  </p:sldIdLst>
  <p:sldSz cx="9144000" cy="6858000" type="screen4x3"/>
  <p:notesSz cx="6858000" cy="9144000"/>
  <p:custShowLst>
    <p:custShow name="Custom Show 1" id="0">
      <p:sldLst/>
    </p:custShow>
    <p:custShow name="Custom Show 2" id="1">
      <p:sldLst/>
    </p:custShow>
  </p:custShowLst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8000"/>
    <a:srgbClr val="66CCFF"/>
    <a:srgbClr val="FFFF99"/>
    <a:srgbClr val="FFFF66"/>
    <a:srgbClr val="FFFF00"/>
    <a:srgbClr val="0033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1432" autoAdjust="0"/>
  </p:normalViewPr>
  <p:slideViewPr>
    <p:cSldViewPr>
      <p:cViewPr varScale="1">
        <p:scale>
          <a:sx n="69" d="100"/>
          <a:sy n="69" d="100"/>
        </p:scale>
        <p:origin x="-1184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56" y="-108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fld id="{B455596C-3472-4C29-B15D-74EECEECE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5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fld id="{EDD4004B-2AFA-4FC7-A60D-0D200C03C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3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97600" y="6643688"/>
            <a:ext cx="2452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CH" sz="900" b="0" i="0">
                <a:solidFill>
                  <a:schemeClr val="bg1"/>
                </a:solidFill>
              </a:rPr>
              <a:t>22.9.2004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27500"/>
            <a:ext cx="9144000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8" descr="Logo_E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1714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7816850" y="6577013"/>
            <a:ext cx="606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43" tIns="44379" rIns="90343" bIns="44379">
            <a:spAutoFit/>
          </a:bodyPr>
          <a:lstStyle/>
          <a:p>
            <a:pPr algn="r" defTabSz="912813" eaLnBrk="0" hangingPunct="0">
              <a:defRPr/>
            </a:pPr>
            <a:r>
              <a:rPr lang="en-US" sz="900" b="0" i="0">
                <a:solidFill>
                  <a:schemeClr val="hlink"/>
                </a:solidFill>
              </a:rPr>
              <a:t>Slide </a:t>
            </a:r>
            <a:fld id="{6317799D-F266-493B-ABF2-8C28241EBC0F}" type="slidenum">
              <a:rPr lang="en-US" sz="900" b="0" i="0">
                <a:solidFill>
                  <a:schemeClr val="hlink"/>
                </a:solidFill>
              </a:rPr>
              <a:pPr algn="r" defTabSz="912813" eaLnBrk="0" hangingPunct="0">
                <a:defRPr/>
              </a:pPr>
              <a:t>‹#›</a:t>
            </a:fld>
            <a:endParaRPr lang="en-US" sz="900" b="0" i="0">
              <a:solidFill>
                <a:schemeClr val="hlink"/>
              </a:solidFill>
            </a:endParaRPr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5033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7575"/>
            <a:ext cx="7772400" cy="1143000"/>
          </a:xfrm>
        </p:spPr>
        <p:txBody>
          <a:bodyPr lIns="92075" tIns="46038" rIns="92075" bIns="46038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19613" y="1371600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19613" y="3984625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371600"/>
            <a:ext cx="8307387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869383" name="Text Box 7"/>
          <p:cNvSpPr txBox="1">
            <a:spLocks noChangeArrowheads="1"/>
          </p:cNvSpPr>
          <p:nvPr/>
        </p:nvSpPr>
        <p:spPr bwMode="auto">
          <a:xfrm>
            <a:off x="6156325" y="6643688"/>
            <a:ext cx="24526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fld id="{4CAC24A0-1A72-446B-9987-25A40D10D74C}" type="slidenum">
              <a:rPr lang="de-CH" sz="800" b="0" i="0">
                <a:solidFill>
                  <a:schemeClr val="bg1"/>
                </a:solidFill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endParaRPr lang="de-CH" sz="800" b="0" i="0">
              <a:solidFill>
                <a:schemeClr val="bg1"/>
              </a:solidFill>
            </a:endParaRPr>
          </a:p>
        </p:txBody>
      </p:sp>
      <p:sp>
        <p:nvSpPr>
          <p:cNvPr id="869384" name="Rectangle 8"/>
          <p:cNvSpPr>
            <a:spLocks noChangeArrowheads="1"/>
          </p:cNvSpPr>
          <p:nvPr/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rgbClr val="2A6AB3"/>
        </a:buClr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44475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accent2"/>
        </a:buClr>
        <a:buSzPct val="75000"/>
        <a:buChar char="•"/>
        <a:defRPr sz="2200" b="1">
          <a:solidFill>
            <a:schemeClr val="tx1"/>
          </a:solidFill>
          <a:latin typeface="+mn-lt"/>
        </a:defRPr>
      </a:lvl2pPr>
      <a:lvl3pPr marL="11461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tx2"/>
        </a:buClr>
        <a:buSzPct val="68000"/>
        <a:buChar char="•"/>
        <a:defRPr sz="2000" b="1"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SzPct val="45000"/>
        <a:buChar char="•"/>
        <a:defRPr b="1">
          <a:solidFill>
            <a:schemeClr val="tx1"/>
          </a:solidFill>
          <a:latin typeface="+mn-lt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00" y="1988800"/>
            <a:ext cx="8716962" cy="781050"/>
          </a:xfrm>
        </p:spPr>
        <p:txBody>
          <a:bodyPr/>
          <a:lstStyle/>
          <a:p>
            <a:pPr algn="ctr" eaLnBrk="1" hangingPunct="1"/>
            <a:r>
              <a:rPr lang="en-US" sz="4800" smtClean="0"/>
              <a:t>Theme </a:t>
            </a:r>
            <a:r>
              <a:rPr lang="en-US" sz="4800" smtClean="0"/>
              <a:t>3: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Testing Techniques</a:t>
            </a:r>
            <a:endParaRPr lang="en-US" sz="4800" dirty="0" smtClean="0"/>
          </a:p>
        </p:txBody>
      </p:sp>
      <p:pic>
        <p:nvPicPr>
          <p:cNvPr id="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480" y="260560"/>
            <a:ext cx="1008140" cy="124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182077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Testing Techniques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</a:t>
            </a:r>
            <a:r>
              <a:rPr lang="en-US" sz="3200" b="0" dirty="0" smtClean="0"/>
              <a:t>48</a:t>
            </a:r>
            <a:r>
              <a:rPr lang="en-US" sz="3200" b="0" dirty="0" smtClean="0"/>
              <a:t>:  </a:t>
            </a:r>
            <a:r>
              <a:rPr lang="en-US" sz="3200" b="0" dirty="0" smtClean="0"/>
              <a:t>“Testing </a:t>
            </a:r>
            <a:r>
              <a:rPr lang="en-US" sz="3200" b="0" dirty="0" smtClean="0"/>
              <a:t>combines</a:t>
            </a:r>
            <a:br>
              <a:rPr lang="en-US" sz="3200" b="0" dirty="0" smtClean="0"/>
            </a:br>
            <a:r>
              <a:rPr lang="en-US" sz="3200" b="0" dirty="0" smtClean="0"/>
              <a:t>techniques that focus on testers,</a:t>
            </a:r>
            <a:br>
              <a:rPr lang="en-US" sz="3200" b="0" dirty="0" smtClean="0"/>
            </a:br>
            <a:r>
              <a:rPr lang="en-US" sz="3200" b="0" dirty="0" smtClean="0"/>
              <a:t>coverage, potential problems,</a:t>
            </a:r>
            <a:br>
              <a:rPr lang="en-US" sz="3200" b="0" dirty="0" smtClean="0"/>
            </a:br>
            <a:r>
              <a:rPr lang="en-US" sz="3200" b="0" dirty="0" smtClean="0"/>
              <a:t>activities, and evaluation”</a:t>
            </a:r>
            <a:endParaRPr lang="en-US" sz="3200" b="0" dirty="0" smtClean="0"/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Can be “about”: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i="1" dirty="0" smtClean="0"/>
              <a:t>Who</a:t>
            </a:r>
            <a:r>
              <a:rPr lang="en-US" sz="2400" b="0" dirty="0" smtClean="0"/>
              <a:t> does the testing (e.g. user testing)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i="1" dirty="0" smtClean="0"/>
              <a:t>What</a:t>
            </a:r>
            <a:r>
              <a:rPr lang="en-US" sz="2400" b="0" dirty="0" smtClean="0"/>
              <a:t> gets tested (e.g. function testing)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i="1" dirty="0" smtClean="0"/>
              <a:t>Why</a:t>
            </a:r>
            <a:r>
              <a:rPr lang="en-US" sz="2400" b="0" dirty="0" smtClean="0"/>
              <a:t> you’re testing (e.g. extreme value testing)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i="1" dirty="0" smtClean="0"/>
              <a:t>How</a:t>
            </a:r>
            <a:r>
              <a:rPr lang="en-US" sz="2400" b="0" dirty="0" smtClean="0"/>
              <a:t> you test (e.g. exploratory testing)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i="1" dirty="0" smtClean="0"/>
              <a:t>How to tell pass/fail</a:t>
            </a:r>
            <a:r>
              <a:rPr lang="en-US" sz="2400" b="0" dirty="0" smtClean="0"/>
              <a:t> (e.g. comparison to known good result)</a:t>
            </a:r>
            <a:endParaRPr lang="en-US" sz="2400" b="0" i="1" dirty="0"/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164477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Testing Techniques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</a:t>
            </a:r>
            <a:r>
              <a:rPr lang="en-US" sz="3200" b="0" dirty="0" smtClean="0"/>
              <a:t>49</a:t>
            </a:r>
            <a:r>
              <a:rPr lang="en-US" sz="3200" b="0" dirty="0" smtClean="0"/>
              <a:t>:  “People-based</a:t>
            </a:r>
            <a:br>
              <a:rPr lang="en-US" sz="3200" b="0" dirty="0" smtClean="0"/>
            </a:br>
            <a:r>
              <a:rPr lang="en-US" sz="3200" b="0" dirty="0" smtClean="0"/>
              <a:t>techniques focus on who does the</a:t>
            </a:r>
            <a:br>
              <a:rPr lang="en-US" sz="3200" b="0" dirty="0" smtClean="0"/>
            </a:br>
            <a:r>
              <a:rPr lang="en-US" sz="3200" b="0" dirty="0" smtClean="0"/>
              <a:t>testing”</a:t>
            </a:r>
            <a:endParaRPr lang="en-US" sz="3200" b="0" dirty="0" smtClean="0"/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User testing, obviously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Subject-expert testing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Designing a medical diagnosis system?  You probably want some good doctors to evaluate it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“Eat your own </a:t>
            </a:r>
            <a:r>
              <a:rPr lang="en-US" sz="2600" b="0" dirty="0" err="1" smtClean="0"/>
              <a:t>dogfood</a:t>
            </a:r>
            <a:r>
              <a:rPr lang="en-US" sz="2600" b="0" dirty="0" smtClean="0"/>
              <a:t>”</a:t>
            </a:r>
            <a:endParaRPr lang="en-US" sz="2400" b="0" dirty="0"/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Many companies release tools internally, without “testing” as a goal – just to see if their engineers can find bugs</a:t>
            </a:r>
            <a:endParaRPr lang="en-US" sz="2400" b="0" dirty="0" smtClean="0"/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6687488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Testing Techniques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</a:t>
            </a:r>
            <a:r>
              <a:rPr lang="en-US" sz="3200" b="0" dirty="0" smtClean="0"/>
              <a:t>50:  “Coverage-based</a:t>
            </a:r>
            <a:br>
              <a:rPr lang="en-US" sz="3200" b="0" dirty="0" smtClean="0"/>
            </a:br>
            <a:r>
              <a:rPr lang="en-US" sz="3200" b="0" dirty="0" smtClean="0"/>
              <a:t>techniques focus on what gets</a:t>
            </a:r>
            <a:br>
              <a:rPr lang="en-US" sz="3200" b="0" dirty="0" smtClean="0"/>
            </a:br>
            <a:r>
              <a:rPr lang="en-US" sz="3200" b="0" dirty="0" smtClean="0"/>
              <a:t>tested”</a:t>
            </a:r>
            <a:endParaRPr lang="en-US" sz="3200" b="0" dirty="0" smtClean="0"/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Function testing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Cover every function of the program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Menu tour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Our coverage metrics discussed previously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Try covering all lines, branches, logical combinations…</a:t>
            </a:r>
          </a:p>
          <a:p>
            <a:pPr lvl="2" eaLnBrk="1" hangingPunct="1">
              <a:lnSpc>
                <a:spcPct val="83000"/>
              </a:lnSpc>
            </a:pPr>
            <a:endParaRPr lang="en-US" b="0" dirty="0" smtClean="0"/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300311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Testing Techniques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</a:t>
            </a:r>
            <a:r>
              <a:rPr lang="en-US" sz="3200" b="0" dirty="0" smtClean="0"/>
              <a:t>51:  “Problems-based</a:t>
            </a:r>
            <a:br>
              <a:rPr lang="en-US" sz="3200" b="0" dirty="0" smtClean="0"/>
            </a:br>
            <a:r>
              <a:rPr lang="en-US" sz="3200" b="0" dirty="0" smtClean="0"/>
              <a:t>techniques focus on why you’re</a:t>
            </a:r>
            <a:br>
              <a:rPr lang="en-US" sz="3200" b="0" dirty="0" smtClean="0"/>
            </a:br>
            <a:r>
              <a:rPr lang="en-US" sz="3200" b="0" dirty="0" smtClean="0"/>
              <a:t>testing (the risks you’re testing for)”</a:t>
            </a:r>
            <a:endParaRPr lang="en-US" sz="3200" b="0" dirty="0" smtClean="0"/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Input constraints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Output constraints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Computation constraints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Storage (or data) constraints</a:t>
            </a:r>
            <a:endParaRPr lang="en-US" b="0" dirty="0"/>
          </a:p>
          <a:p>
            <a:pPr lvl="1" eaLnBrk="1" hangingPunct="1">
              <a:lnSpc>
                <a:spcPct val="83000"/>
              </a:lnSpc>
            </a:pPr>
            <a:endParaRPr lang="en-US" sz="2600" b="0" dirty="0" smtClean="0"/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Race conditions and timing issues are especially critical to look at here</a:t>
            </a:r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2932733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Testing Techniques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</a:t>
            </a:r>
            <a:r>
              <a:rPr lang="en-US" sz="3200" b="0" dirty="0" smtClean="0"/>
              <a:t>52:  “Activity-based</a:t>
            </a:r>
            <a:br>
              <a:rPr lang="en-US" sz="3200" b="0" dirty="0" smtClean="0"/>
            </a:br>
            <a:r>
              <a:rPr lang="en-US" sz="3200" b="0" dirty="0" smtClean="0"/>
              <a:t>techniques focus on how you test”</a:t>
            </a:r>
            <a:endParaRPr lang="en-US" sz="3200" b="0" dirty="0" smtClean="0"/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Regression testing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Scripted testing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Smoke testing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Exploratory testing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err="1" smtClean="0"/>
              <a:t>Guerrila</a:t>
            </a:r>
            <a:r>
              <a:rPr lang="en-US" sz="2600" b="0" dirty="0" smtClean="0"/>
              <a:t> testing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Installation testing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Load testing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Performance testing</a:t>
            </a:r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263186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82"/>
  <p:tag name="DEFAULTHEIGHT" val="304"/>
  <p:tag name="MMPROD_NEXTUNIQUEID" val="10010"/>
  <p:tag name="MMPROD_UIDATA" val="&lt;database version=&quot;8.0&quot;&gt;&lt;object type=&quot;1&quot; unique_id=&quot;10001&quot;&gt;&lt;property id=&quot;20227&quot; value=&quot;C:\Users\Alex\Desktop\ecampus\Lesson9LessonsLearnedII_Package.prpkg&quot;/&gt;&lt;object type=&quot;2&quot; unique_id=&quot;11398&quot;&gt;&lt;object type=&quot;3&quot; unique_id=&quot;14978&quot;&gt;&lt;property id=&quot;20148&quot; value=&quot;5&quot;/&gt;&lt;property id=&quot;20300&quot; value=&quot;Slide 2 - &amp;quot;Testing Techniques&amp;quot;&quot;/&gt;&lt;property id=&quot;20307&quot; value=&quot;818&quot;/&gt;&lt;/object&gt;&lt;object type=&quot;3&quot; unique_id=&quot;15024&quot;&gt;&lt;property id=&quot;20148&quot; value=&quot;5&quot;/&gt;&lt;property id=&quot;20300&quot; value=&quot;Slide 1 - &amp;quot;Theme 3: Testing Techniques&amp;quot;&quot;/&gt;&lt;property id=&quot;20307&quot; value=&quot;820&quot;/&gt;&lt;/object&gt;&lt;object type=&quot;3&quot; unique_id=&quot;15405&quot;&gt;&lt;property id=&quot;20148&quot; value=&quot;5&quot;/&gt;&lt;property id=&quot;20300&quot; value=&quot;Slide 3 - &amp;quot;Testing Techniques&amp;quot;&quot;/&gt;&lt;property id=&quot;20307&quot; value=&quot;828&quot;/&gt;&lt;/object&gt;&lt;object type=&quot;3&quot; unique_id=&quot;15442&quot;&gt;&lt;property id=&quot;20148&quot; value=&quot;5&quot;/&gt;&lt;property id=&quot;20300&quot; value=&quot;Slide 4 - &amp;quot;Testing Techniques&amp;quot;&quot;/&gt;&lt;property id=&quot;20307&quot; value=&quot;829&quot;/&gt;&lt;/object&gt;&lt;object type=&quot;3&quot; unique_id=&quot;15482&quot;&gt;&lt;property id=&quot;20148&quot; value=&quot;5&quot;/&gt;&lt;property id=&quot;20300&quot; value=&quot;Slide 5 - &amp;quot;Testing Techniques&amp;quot;&quot;/&gt;&lt;property id=&quot;20307&quot; value=&quot;830&quot;/&gt;&lt;/object&gt;&lt;object type=&quot;3&quot; unique_id=&quot;15553&quot;&gt;&lt;property id=&quot;20148&quot; value=&quot;5&quot;/&gt;&lt;property id=&quot;20300&quot; value=&quot;Slide 6 - &amp;quot;Testing Techniques&amp;quot;&quot;/&gt;&lt;property id=&quot;20307&quot; value=&quot;831&quot;/&gt;&lt;/object&gt;&lt;/object&gt;&lt;object type=&quot;8&quot; unique_id=&quot;11510&quot;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0,552356864,C:\Users\Alex\Desktop\ecampus\Lesson10LessonsLearnedIII_pptx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552356864,C:\Users\Alex\Desktop\ecampus\Lesson10LessonsLearnedIII_pptx\Media.pp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8,552356864,C:\Users\Alex\Desktop\ecampus\Lesson10LessonsLearnedIII_pptx\Media.ppc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9,552356864,C:\Users\Alex\Desktop\ecampus\Lesson10LessonsLearnedIII_pptx\Media.ppc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0,552356864,C:\Users\Alex\Desktop\ecampus\Lesson10LessonsLearnedIII_pptx\Media.ppc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1,552356864,C:\Users\Alex\Desktop\ecampus\Lesson10LessonsLearnedIII_pptx\Media.ppcx"/>
</p:tagLst>
</file>

<file path=ppt/theme/theme1.xml><?xml version="1.0" encoding="utf-8"?>
<a:theme xmlns:a="http://schemas.openxmlformats.org/drawingml/2006/main" name="cmutemplate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00"/>
      </a:hlink>
      <a:folHlink>
        <a:srgbClr val="C0C0C0"/>
      </a:folHlink>
    </a:clrScheme>
    <a:fontScheme name="cmutemplat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mu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utemplat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iccad-c2hdl-2004</Template>
  <TotalTime>21525</TotalTime>
  <Words>39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  <vt:variant>
        <vt:lpstr>Custom Shows</vt:lpstr>
      </vt:variant>
      <vt:variant>
        <vt:i4>2</vt:i4>
      </vt:variant>
    </vt:vector>
  </HeadingPairs>
  <TitlesOfParts>
    <vt:vector size="12" baseType="lpstr">
      <vt:lpstr>Arial</vt:lpstr>
      <vt:lpstr>Wingdings</vt:lpstr>
      <vt:lpstr>Times New Roman</vt:lpstr>
      <vt:lpstr>cmutemplate2</vt:lpstr>
      <vt:lpstr>Theme 3: Testing Techniques</vt:lpstr>
      <vt:lpstr>Testing Techniques</vt:lpstr>
      <vt:lpstr>Testing Techniques</vt:lpstr>
      <vt:lpstr>Testing Techniques</vt:lpstr>
      <vt:lpstr>Testing Techniques</vt:lpstr>
      <vt:lpstr>Testing Techniques</vt:lpstr>
      <vt:lpstr>Custom Show 1</vt:lpstr>
      <vt:lpstr>Custom Show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1210</cp:revision>
  <dcterms:created xsi:type="dcterms:W3CDTF">1601-01-01T00:00:00Z</dcterms:created>
  <dcterms:modified xsi:type="dcterms:W3CDTF">2013-02-18T19:54:32Z</dcterms:modified>
</cp:coreProperties>
</file>