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820" r:id="rId2"/>
    <p:sldId id="839" r:id="rId3"/>
    <p:sldId id="840" r:id="rId4"/>
    <p:sldId id="832" r:id="rId5"/>
    <p:sldId id="833" r:id="rId6"/>
    <p:sldId id="835" r:id="rId7"/>
    <p:sldId id="836" r:id="rId8"/>
    <p:sldId id="837" r:id="rId9"/>
    <p:sldId id="842" r:id="rId10"/>
    <p:sldId id="843" r:id="rId11"/>
    <p:sldId id="844" r:id="rId12"/>
    <p:sldId id="838" r:id="rId13"/>
    <p:sldId id="845" r:id="rId14"/>
    <p:sldId id="846" r:id="rId15"/>
  </p:sldIdLst>
  <p:sldSz cx="9144000" cy="6858000" type="screen4x3"/>
  <p:notesSz cx="6858000" cy="9144000"/>
  <p:embeddedFontLst>
    <p:embeddedFont>
      <p:font typeface="Lucida Console" pitchFamily="49" charset="0"/>
      <p:regular r:id="rId18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How to Write a </a:t>
            </a:r>
            <a:r>
              <a:rPr lang="en-US" sz="4800" dirty="0" smtClean="0"/>
              <a:t>Simple Random </a:t>
            </a:r>
            <a:r>
              <a:rPr lang="en-US" sz="4800" dirty="0" smtClean="0"/>
              <a:t>Tester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Check Your Test Oracle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1021242"/>
            <a:ext cx="7100774" cy="17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426171"/>
            <a:ext cx="62388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816471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Revise Your Test Oracle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1052670"/>
            <a:ext cx="7765760" cy="51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211694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980660"/>
            <a:ext cx="7372350" cy="553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Check Coverage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3460" y="4797190"/>
            <a:ext cx="6840950" cy="57608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1500" y="2564880"/>
            <a:ext cx="6264870" cy="144020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41595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Add Fixed Tests if Needed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0" y="1268700"/>
            <a:ext cx="7273452" cy="34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450" y="4941210"/>
            <a:ext cx="8137130" cy="136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5pPr>
            <a:lvl6pPr marL="4572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6pPr>
            <a:lvl7pPr marL="9144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7pPr>
            <a:lvl8pPr marL="13716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8pPr>
            <a:lvl9pPr marL="18288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0" kern="0" dirty="0" smtClean="0"/>
              <a:t>Final </a:t>
            </a:r>
            <a:r>
              <a:rPr lang="en-US" sz="2000" i="0" kern="0" dirty="0" err="1" smtClean="0"/>
              <a:t>testDrawCard.c</a:t>
            </a:r>
            <a:r>
              <a:rPr lang="en-US" sz="2000" i="0" kern="0" dirty="0" smtClean="0"/>
              <a:t> gets coverage of every line of </a:t>
            </a:r>
            <a:r>
              <a:rPr lang="en-US" sz="2000" i="0" kern="0" dirty="0" err="1" smtClean="0"/>
              <a:t>drawCard</a:t>
            </a:r>
            <a:r>
              <a:rPr lang="en-US" sz="2000" i="0" kern="0" dirty="0" smtClean="0"/>
              <a:t>, including the empty-deck and discard case (10 times).  You can also get this result by going from 2,000 tests to 2,000,000 – which covers the empty case 23 times and only takes half an hour to run.  You also get more coverage of everything else.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44450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Don’t Work Smarter, Just Work Harder?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" y="980660"/>
            <a:ext cx="75819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698854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Building a Simple Random Tester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Identify the interface to test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Is it a file interface?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Network interface?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Calls to a function?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Write code to generate random inputs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What values is the code expected to handle?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Are all of these values interesting?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200" b="0" dirty="0" smtClean="0"/>
              <a:t>Write code to check behavior on random inputs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How can you tell if it worked?</a:t>
            </a:r>
          </a:p>
          <a:p>
            <a:pPr marL="1416050" lvl="2" indent="-514350" eaLnBrk="1" hangingPunct="1">
              <a:lnSpc>
                <a:spcPct val="83000"/>
              </a:lnSpc>
            </a:pPr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31143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Recipe for Refining a Random Tester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980660"/>
            <a:ext cx="8472487" cy="5256212"/>
          </a:xfrm>
        </p:spPr>
        <p:txBody>
          <a:bodyPr/>
          <a:lstStyle/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Gather code coverage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Is everything interesting being covered?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Is important code not covered?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Adjust the code to generate inputs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400" b="0" dirty="0" smtClean="0"/>
              <a:t>Try to “stay random” but shift the probability space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400" b="0" dirty="0" smtClean="0"/>
              <a:t>Augment random with fixed inputs of interest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200" b="0" dirty="0" smtClean="0"/>
              <a:t>Break the code and see if your tests detect the problem</a:t>
            </a:r>
          </a:p>
          <a:p>
            <a:pPr marL="1416050" lvl="2" indent="-514350" eaLnBrk="1" hangingPunct="1">
              <a:lnSpc>
                <a:spcPct val="83000"/>
              </a:lnSpc>
            </a:pPr>
            <a:r>
              <a:rPr lang="en-US" sz="2800" b="0" dirty="0" smtClean="0"/>
              <a:t>If not, why not?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Improve your oracle code until all problems that should be caught </a:t>
            </a:r>
            <a:r>
              <a:rPr lang="en-US" sz="3000" b="0" i="1" dirty="0" smtClean="0"/>
              <a:t>are</a:t>
            </a:r>
            <a:r>
              <a:rPr lang="en-US" sz="3000" b="0" dirty="0" smtClean="0"/>
              <a:t> caught</a:t>
            </a:r>
          </a:p>
          <a:p>
            <a:pPr marL="1014413" lvl="1" indent="-514350" eaLnBrk="1" hangingPunct="1">
              <a:lnSpc>
                <a:spcPct val="83000"/>
              </a:lnSpc>
              <a:buFont typeface="+mj-lt"/>
              <a:buAutoNum type="arabicPeriod"/>
            </a:pPr>
            <a:r>
              <a:rPr lang="en-US" sz="3000" b="0" dirty="0" smtClean="0"/>
              <a:t>Repeat until coverage and “fake bugs” both show the testing is rock solid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87262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350" y="548600"/>
            <a:ext cx="1944270" cy="4464620"/>
          </a:xfrm>
        </p:spPr>
        <p:txBody>
          <a:bodyPr/>
          <a:lstStyle/>
          <a:p>
            <a:pPr algn="ctr" eaLnBrk="1" hangingPunct="1"/>
            <a:r>
              <a:rPr lang="en-US" sz="1400" dirty="0"/>
              <a:t/>
            </a:r>
            <a:br>
              <a:rPr lang="en-US" sz="1400" dirty="0"/>
            </a:br>
            <a:r>
              <a:rPr lang="en-US" sz="2800" dirty="0" smtClean="0"/>
              <a:t>What code are we testing?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25"/>
            <a:ext cx="70231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5994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350" y="548600"/>
            <a:ext cx="1944270" cy="4464620"/>
          </a:xfrm>
        </p:spPr>
        <p:txBody>
          <a:bodyPr/>
          <a:lstStyle/>
          <a:p>
            <a:pPr algn="ctr" eaLnBrk="1" hangingPunct="1"/>
            <a:r>
              <a:rPr lang="en-US" sz="1400" dirty="0"/>
              <a:t/>
            </a:r>
            <a:br>
              <a:rPr lang="en-US" sz="1400" dirty="0"/>
            </a:br>
            <a:r>
              <a:rPr lang="en-US" sz="2800" dirty="0" smtClean="0"/>
              <a:t>What inputs does it take?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err="1" smtClean="0">
                <a:latin typeface="Lucida Console" pitchFamily="49" charset="0"/>
              </a:rPr>
              <a:t>int</a:t>
            </a:r>
            <a:r>
              <a:rPr lang="en-US" sz="3200" b="0" dirty="0" smtClean="0">
                <a:latin typeface="Lucida Console" pitchFamily="49" charset="0"/>
              </a:rPr>
              <a:t> </a:t>
            </a:r>
            <a:r>
              <a:rPr lang="en-US" sz="3200" b="0" dirty="0" err="1" smtClean="0">
                <a:latin typeface="Lucida Console" pitchFamily="49" charset="0"/>
              </a:rPr>
              <a:t>drawCard</a:t>
            </a:r>
            <a:r>
              <a:rPr lang="en-US" sz="3200" b="0" dirty="0" smtClean="0">
                <a:latin typeface="Lucida Console" pitchFamily="49" charset="0"/>
              </a:rPr>
              <a:t>(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 smtClean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int</a:t>
            </a:r>
            <a:r>
              <a:rPr lang="en-US" sz="3200" b="0" i="1" dirty="0" smtClean="0">
                <a:latin typeface="Lucida Console" pitchFamily="49" charset="0"/>
              </a:rPr>
              <a:t> player,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struct</a:t>
            </a:r>
            <a:r>
              <a:rPr lang="en-US" sz="3200" b="0" i="1" dirty="0" smtClean="0">
                <a:latin typeface="Lucida Console" pitchFamily="49" charset="0"/>
              </a:rPr>
              <a:t> </a:t>
            </a:r>
            <a:r>
              <a:rPr lang="en-US" sz="3200" b="0" i="1" dirty="0" err="1" smtClean="0">
                <a:latin typeface="Lucida Console" pitchFamily="49" charset="0"/>
              </a:rPr>
              <a:t>gameState</a:t>
            </a:r>
            <a:r>
              <a:rPr lang="en-US" sz="3200" b="0" i="1" dirty="0" smtClean="0">
                <a:latin typeface="Lucida Console" pitchFamily="49" charset="0"/>
              </a:rPr>
              <a:t> *state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smtClean="0">
                <a:latin typeface="Lucida Console" pitchFamily="49" charset="0"/>
              </a:rPr>
              <a:t>);</a:t>
            </a:r>
            <a:endParaRPr lang="en-US" sz="3200" b="0" dirty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10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100" y="548600"/>
            <a:ext cx="3744520" cy="2592360"/>
          </a:xfrm>
        </p:spPr>
        <p:txBody>
          <a:bodyPr/>
          <a:lstStyle/>
          <a:p>
            <a:pPr algn="ctr" eaLnBrk="1" hangingPunct="1"/>
            <a:r>
              <a:rPr lang="en-US" sz="1400" dirty="0"/>
              <a:t/>
            </a:r>
            <a:br>
              <a:rPr lang="en-US" sz="1400" dirty="0"/>
            </a:br>
            <a:r>
              <a:rPr lang="en-US" sz="2800" dirty="0" smtClean="0"/>
              <a:t>Can we randomly</a:t>
            </a:r>
            <a:br>
              <a:rPr lang="en-US" sz="2800" dirty="0" smtClean="0"/>
            </a:br>
            <a:r>
              <a:rPr lang="en-US" sz="2800" dirty="0" smtClean="0"/>
              <a:t>generate these inputs?</a:t>
            </a:r>
            <a:endParaRPr lang="en-US" sz="4800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7089877" cy="5256212"/>
          </a:xfrm>
        </p:spPr>
        <p:txBody>
          <a:bodyPr/>
          <a:lstStyle/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err="1" smtClean="0">
                <a:latin typeface="Lucida Console" pitchFamily="49" charset="0"/>
              </a:rPr>
              <a:t>int</a:t>
            </a:r>
            <a:r>
              <a:rPr lang="en-US" sz="3200" b="0" dirty="0" smtClean="0">
                <a:latin typeface="Lucida Console" pitchFamily="49" charset="0"/>
              </a:rPr>
              <a:t> </a:t>
            </a:r>
            <a:r>
              <a:rPr lang="en-US" sz="3200" b="0" dirty="0" err="1" smtClean="0">
                <a:latin typeface="Lucida Console" pitchFamily="49" charset="0"/>
              </a:rPr>
              <a:t>drawCard</a:t>
            </a:r>
            <a:r>
              <a:rPr lang="en-US" sz="3200" b="0" dirty="0" smtClean="0">
                <a:latin typeface="Lucida Console" pitchFamily="49" charset="0"/>
              </a:rPr>
              <a:t>(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 smtClean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int</a:t>
            </a:r>
            <a:r>
              <a:rPr lang="en-US" sz="3200" b="0" i="1" dirty="0" smtClean="0">
                <a:latin typeface="Lucida Console" pitchFamily="49" charset="0"/>
              </a:rPr>
              <a:t> player,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i="1" dirty="0">
                <a:latin typeface="Lucida Console" pitchFamily="49" charset="0"/>
              </a:rPr>
              <a:t>	</a:t>
            </a:r>
            <a:r>
              <a:rPr lang="en-US" sz="3200" b="0" i="1" dirty="0" err="1" smtClean="0">
                <a:latin typeface="Lucida Console" pitchFamily="49" charset="0"/>
              </a:rPr>
              <a:t>struct</a:t>
            </a:r>
            <a:r>
              <a:rPr lang="en-US" sz="3200" b="0" i="1" dirty="0" smtClean="0">
                <a:latin typeface="Lucida Console" pitchFamily="49" charset="0"/>
              </a:rPr>
              <a:t> </a:t>
            </a:r>
            <a:r>
              <a:rPr lang="en-US" sz="3200" b="0" i="1" dirty="0" err="1" smtClean="0">
                <a:latin typeface="Lucida Console" pitchFamily="49" charset="0"/>
              </a:rPr>
              <a:t>gameState</a:t>
            </a:r>
            <a:r>
              <a:rPr lang="en-US" sz="3200" b="0" i="1" dirty="0" smtClean="0">
                <a:latin typeface="Lucida Console" pitchFamily="49" charset="0"/>
              </a:rPr>
              <a:t> *state</a:t>
            </a:r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3200" b="0" i="1" dirty="0">
              <a:latin typeface="Lucida Console" pitchFamily="49" charset="0"/>
            </a:endParaRP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3200" b="0" dirty="0" smtClean="0">
                <a:latin typeface="Lucida Console" pitchFamily="49" charset="0"/>
              </a:rPr>
              <a:t>);</a:t>
            </a:r>
            <a:endParaRPr lang="en-US" sz="3200" b="0" dirty="0">
              <a:latin typeface="Lucida Console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92299" y="1628750"/>
            <a:ext cx="3744520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5pPr>
            <a:lvl6pPr marL="4572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6pPr>
            <a:lvl7pPr marL="9144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7pPr>
            <a:lvl8pPr marL="13716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8pPr>
            <a:lvl9pPr marL="1828800" algn="l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A6AB3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i="0" kern="0" dirty="0" smtClean="0"/>
              <a:t/>
            </a:r>
            <a:br>
              <a:rPr lang="en-US" sz="1400" i="0" kern="0" dirty="0" smtClean="0"/>
            </a:br>
            <a:r>
              <a:rPr lang="en-US" sz="2800" i="0" kern="0" dirty="0" smtClean="0"/>
              <a:t>Yes…</a:t>
            </a:r>
            <a:endParaRPr lang="en-US" sz="4800" i="0" kern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51524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50" y="5085230"/>
            <a:ext cx="7417030" cy="1368190"/>
          </a:xfrm>
        </p:spPr>
        <p:txBody>
          <a:bodyPr anchor="t"/>
          <a:lstStyle/>
          <a:p>
            <a:pPr eaLnBrk="1" hangingPunct="1"/>
            <a:r>
              <a:rPr lang="en-US" sz="2000" dirty="0" smtClean="0"/>
              <a:t>This code is generating random tests:</a:t>
            </a:r>
            <a:br>
              <a:rPr lang="en-US" sz="2000" dirty="0" smtClean="0"/>
            </a:br>
            <a:r>
              <a:rPr lang="en-US" sz="2000" dirty="0" smtClean="0"/>
              <a:t>1.  Create a </a:t>
            </a:r>
            <a:r>
              <a:rPr lang="en-US" sz="2000" dirty="0" err="1" smtClean="0"/>
              <a:t>gameState</a:t>
            </a:r>
            <a:r>
              <a:rPr lang="en-US" sz="2000" dirty="0" smtClean="0"/>
              <a:t> G filled with random bytes</a:t>
            </a:r>
            <a:br>
              <a:rPr lang="en-US" sz="2000" dirty="0" smtClean="0"/>
            </a:br>
            <a:r>
              <a:rPr lang="en-US" sz="2000" dirty="0" smtClean="0"/>
              <a:t>2.  Choose a number of players randomly</a:t>
            </a:r>
            <a:br>
              <a:rPr lang="en-US" sz="2000" dirty="0" smtClean="0"/>
            </a:br>
            <a:r>
              <a:rPr lang="en-US" sz="2000" dirty="0" smtClean="0"/>
              <a:t>3.  Call a function to test </a:t>
            </a:r>
            <a:r>
              <a:rPr lang="en-US" sz="2000" dirty="0" err="1" smtClean="0"/>
              <a:t>drawCard</a:t>
            </a:r>
            <a:r>
              <a:rPr lang="en-US" sz="2000" dirty="0" smtClean="0"/>
              <a:t> with these inputs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404580"/>
            <a:ext cx="6024586" cy="4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600023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404580"/>
            <a:ext cx="6024586" cy="4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1" y="5157240"/>
            <a:ext cx="7372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4360" y="1772770"/>
            <a:ext cx="158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What happens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when we run</a:t>
            </a:r>
            <a:br>
              <a:rPr lang="en-US" i="0" dirty="0" smtClean="0"/>
            </a:br>
            <a:r>
              <a:rPr lang="en-US" i="0" dirty="0" smtClean="0"/>
              <a:t>this tester?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5065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Pure Random Seldom Works!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dirty="0" smtClean="0"/>
              <a:t>Need to think about preconditions 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err="1" smtClean="0"/>
              <a:t>drawCard</a:t>
            </a:r>
            <a:r>
              <a:rPr lang="en-US" sz="2800" b="0" dirty="0" smtClean="0"/>
              <a:t> expects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/>
              <a:t>a</a:t>
            </a:r>
            <a:r>
              <a:rPr lang="en-US" sz="2600" b="0" dirty="0" smtClean="0"/>
              <a:t> valid number of players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/>
              <a:t>a</a:t>
            </a:r>
            <a:r>
              <a:rPr lang="en-US" sz="2600" b="0" dirty="0" smtClean="0"/>
              <a:t> somewhat “sane” </a:t>
            </a:r>
            <a:r>
              <a:rPr lang="en-US" sz="2600" b="0" dirty="0" err="1" smtClean="0"/>
              <a:t>gameState</a:t>
            </a: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Can we generate that?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3452595"/>
            <a:ext cx="7633060" cy="318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721578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11RandomTesting_Package.prpkg&quot;/&gt;&lt;object type=&quot;2&quot; unique_id=&quot;11398&quot;&gt;&lt;object type=&quot;3&quot; unique_id=&quot;15024&quot;&gt;&lt;property id=&quot;20148&quot; value=&quot;5&quot;/&gt;&lt;property id=&quot;20300&quot; value=&quot;Slide 1 - &amp;quot;How to Write a Simple Random Tester&amp;quot;&quot;/&gt;&lt;property id=&quot;20307&quot; value=&quot;820&quot;/&gt;&lt;/object&gt;&lt;object type=&quot;3&quot; unique_id=&quot;15889&quot;&gt;&lt;property id=&quot;20148&quot; value=&quot;5&quot;/&gt;&lt;property id=&quot;20300&quot; value=&quot;Slide 4 - &amp;quot; What code are we testing?    &amp;quot;&quot;/&gt;&lt;property id=&quot;20307&quot; value=&quot;832&quot;/&gt;&lt;/object&gt;&lt;object type=&quot;3&quot; unique_id=&quot;15890&quot;&gt;&lt;property id=&quot;20148&quot; value=&quot;5&quot;/&gt;&lt;property id=&quot;20300&quot; value=&quot;Slide 5 - &amp;quot; What inputs does it take?   &amp;quot;&quot;/&gt;&lt;property id=&quot;20307&quot; value=&quot;833&quot;/&gt;&lt;/object&gt;&lt;object type=&quot;3&quot; unique_id=&quot;15942&quot;&gt;&lt;property id=&quot;20148&quot; value=&quot;5&quot;/&gt;&lt;property id=&quot;20300&quot; value=&quot;Slide 6 - &amp;quot; Can we randomly generate these inputs?&amp;quot;&quot;/&gt;&lt;property id=&quot;20307&quot; value=&quot;835&quot;/&gt;&lt;/object&gt;&lt;object type=&quot;3&quot; unique_id=&quot;15943&quot;&gt;&lt;property id=&quot;20148&quot; value=&quot;5&quot;/&gt;&lt;property id=&quot;20300&quot; value=&quot;Slide 7 - &amp;quot;This code is generating random tests: 1.  Create a gameState G filled with random bytes 2.  Choose a number of play&quot;/&gt;&lt;property id=&quot;20307&quot; value=&quot;836&quot;/&gt;&lt;/object&gt;&lt;object type=&quot;3&quot; unique_id=&quot;15973&quot;&gt;&lt;property id=&quot;20148&quot; value=&quot;5&quot;/&gt;&lt;property id=&quot;20300&quot; value=&quot;Slide 8&quot;/&gt;&lt;property id=&quot;20307&quot; value=&quot;837&quot;/&gt;&lt;/object&gt;&lt;object type=&quot;3&quot; unique_id=&quot;16043&quot;&gt;&lt;property id=&quot;20148&quot; value=&quot;5&quot;/&gt;&lt;property id=&quot;20300&quot; value=&quot;Slide 2 - &amp;quot;Building a Simple Random Tester&amp;quot;&quot;/&gt;&lt;property id=&quot;20307&quot; value=&quot;839&quot;/&gt;&lt;/object&gt;&lt;object type=&quot;3&quot; unique_id=&quot;16044&quot;&gt;&lt;property id=&quot;20148&quot; value=&quot;5&quot;/&gt;&lt;property id=&quot;20300&quot; value=&quot;Slide 3 - &amp;quot;Recipe for Refining a Random Tester&amp;quot;&quot;/&gt;&lt;property id=&quot;20307&quot; value=&quot;840&quot;/&gt;&lt;/object&gt;&lt;object type=&quot;3&quot; unique_id=&quot;16045&quot;&gt;&lt;property id=&quot;20148&quot; value=&quot;5&quot;/&gt;&lt;property id=&quot;20300&quot; value=&quot;Slide 12 - &amp;quot;Check Coverage&amp;quot;&quot;/&gt;&lt;property id=&quot;20307&quot; value=&quot;838&quot;/&gt;&lt;/object&gt;&lt;object type=&quot;3&quot; unique_id=&quot;16154&quot;&gt;&lt;property id=&quot;20148&quot; value=&quot;5&quot;/&gt;&lt;property id=&quot;20300&quot; value=&quot;Slide 9 - &amp;quot;Pure Random Seldom Works!&amp;quot;&quot;/&gt;&lt;property id=&quot;20307&quot; value=&quot;842&quot;/&gt;&lt;/object&gt;&lt;object type=&quot;3&quot; unique_id=&quot;16259&quot;&gt;&lt;property id=&quot;20148&quot; value=&quot;5&quot;/&gt;&lt;property id=&quot;20300&quot; value=&quot;Slide 10 - &amp;quot;Check Your Test Oracle&amp;quot;&quot;/&gt;&lt;property id=&quot;20307&quot; value=&quot;843&quot;/&gt;&lt;/object&gt;&lt;object type=&quot;3&quot; unique_id=&quot;16260&quot;&gt;&lt;property id=&quot;20148&quot; value=&quot;5&quot;/&gt;&lt;property id=&quot;20300&quot; value=&quot;Slide 11 - &amp;quot;Revise Your Test Oracle&amp;quot;&quot;/&gt;&lt;property id=&quot;20307&quot; value=&quot;844&quot;/&gt;&lt;/object&gt;&lt;object type=&quot;3&quot; unique_id=&quot;16306&quot;&gt;&lt;property id=&quot;20148&quot; value=&quot;5&quot;/&gt;&lt;property id=&quot;20300&quot; value=&quot;Slide 13 - &amp;quot;Add Fixed Tests if Needed&amp;quot;&quot;/&gt;&lt;property id=&quot;20307&quot; value=&quot;845&quot;/&gt;&lt;/object&gt;&lt;object type=&quot;3&quot; unique_id=&quot;16492&quot;&gt;&lt;property id=&quot;20148&quot; value=&quot;5&quot;/&gt;&lt;property id=&quot;20300&quot; value=&quot;Slide 14 - &amp;quot;Don’t Work Smarter, Just Work Harder?&amp;quot;&quot;/&gt;&lt;property id=&quot;20307&quot; value=&quot;846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7,552356864,C:\Users\Alex\Desktop\ecampus\Lesson11RandomTesting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9,552356864,C:\Users\Alex\Desktop\ecampus\Lesson11RandomTesting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0,552356864,C:\Users\Alex\Desktop\ecampus\Lesson11RandomTesting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8,552356864,C:\Users\Alex\Desktop\ecampus\Lesson11RandomTesting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1,552356864,C:\Users\Alex\Desktop\ecampus\Lesson11RandomTesting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552356864,C:\Users\Alex\Desktop\ecampus\Lesson11RandomTesting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Alex\Desktop\ecampus\Lesson11RandomTesting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552356864,C:\Users\Alex\Desktop\ecampus\Lesson11RandomTesting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552356864,C:\Users\Alex\Desktop\ecampus\Lesson11RandomTesting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552356864,C:\Users\Alex\Desktop\ecampus\Lesson11RandomTesting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552356864,C:\Users\Alex\Desktop\ecampus\Lesson11RandomTesting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552356864,C:\Users\Alex\Desktop\ecampus\Lesson11RandomTesting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552356864,C:\Users\Alex\Desktop\ecampus\Lesson11RandomTesting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5,552356864,C:\Users\Alex\Desktop\ecampus\Lesson11RandomTesting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22347</TotalTime>
  <Words>284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Arial</vt:lpstr>
      <vt:lpstr>Wingdings</vt:lpstr>
      <vt:lpstr>Lucida Console</vt:lpstr>
      <vt:lpstr>Times New Roman</vt:lpstr>
      <vt:lpstr>cmutemplate2</vt:lpstr>
      <vt:lpstr>How to Write a Simple Random Tester</vt:lpstr>
      <vt:lpstr>Building a Simple Random Tester</vt:lpstr>
      <vt:lpstr>Recipe for Refining a Random Tester</vt:lpstr>
      <vt:lpstr> What code are we testing?    </vt:lpstr>
      <vt:lpstr> What inputs does it take?   </vt:lpstr>
      <vt:lpstr> Can we randomly generate these inputs?</vt:lpstr>
      <vt:lpstr>This code is generating random tests: 1.  Create a gameState G filled with random bytes 2.  Choose a number of players randomly 3.  Call a function to test drawCard with these inputs</vt:lpstr>
      <vt:lpstr>PowerPoint Presentation</vt:lpstr>
      <vt:lpstr>Pure Random Seldom Works!</vt:lpstr>
      <vt:lpstr>Check Your Test Oracle</vt:lpstr>
      <vt:lpstr>Revise Your Test Oracle</vt:lpstr>
      <vt:lpstr>Check Coverage</vt:lpstr>
      <vt:lpstr>Add Fixed Tests if Needed</vt:lpstr>
      <vt:lpstr>Don’t Work Smarter, Just Work Harder?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1248</cp:revision>
  <dcterms:created xsi:type="dcterms:W3CDTF">1601-01-01T00:00:00Z</dcterms:created>
  <dcterms:modified xsi:type="dcterms:W3CDTF">2013-02-19T19:50:54Z</dcterms:modified>
</cp:coreProperties>
</file>