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820" r:id="rId2"/>
    <p:sldId id="818" r:id="rId3"/>
    <p:sldId id="832" r:id="rId4"/>
    <p:sldId id="833" r:id="rId5"/>
    <p:sldId id="838" r:id="rId6"/>
    <p:sldId id="835" r:id="rId7"/>
    <p:sldId id="836" r:id="rId8"/>
    <p:sldId id="837" r:id="rId9"/>
  </p:sldIdLst>
  <p:sldSz cx="9144000" cy="6858000" type="screen4x3"/>
  <p:notesSz cx="6858000" cy="9144000"/>
  <p:embeddedFontLst>
    <p:embeddedFont>
      <p:font typeface="Lucida Console" pitchFamily="49" charset="0"/>
      <p:regular r:id="rId12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5" d="100"/>
          <a:sy n="65" d="100"/>
        </p:scale>
        <p:origin x="-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Random Testing:</a:t>
            </a:r>
            <a:br>
              <a:rPr lang="en-US" sz="4800" dirty="0" smtClean="0"/>
            </a:br>
            <a:r>
              <a:rPr lang="en-US" sz="4800" dirty="0" smtClean="0"/>
              <a:t>Not Just for Unit Tests</a:t>
            </a:r>
            <a:endParaRPr lang="en-US" sz="4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Testing:  How Good is It?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Random testing is clearly sometimes both easy and effective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For what are essentially unit tests of  a small piece of code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it work on larger pieces of software?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marL="500063" lvl="1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2800" b="0" i="1" dirty="0"/>
          </a:p>
        </p:txBody>
      </p:sp>
      <p:sp>
        <p:nvSpPr>
          <p:cNvPr id="2" name="Rectangle 1"/>
          <p:cNvSpPr/>
          <p:nvPr/>
        </p:nvSpPr>
        <p:spPr>
          <a:xfrm>
            <a:off x="3651232" y="422111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YES!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Testing in the Real World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Random testing (usually called “fuzzing” in this context) is highly effective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Mozilla and </a:t>
            </a:r>
            <a:r>
              <a:rPr lang="en-US" sz="2800" b="0" dirty="0"/>
              <a:t>G</a:t>
            </a:r>
            <a:r>
              <a:rPr lang="en-US" sz="2800" b="0" dirty="0" smtClean="0"/>
              <a:t>oogle use </a:t>
            </a:r>
            <a:r>
              <a:rPr lang="en-US" sz="2800" b="0" dirty="0"/>
              <a:t>r</a:t>
            </a:r>
            <a:r>
              <a:rPr lang="en-US" sz="2800" b="0" dirty="0" smtClean="0"/>
              <a:t>andom testing to detect critical security flaws in JavaScript engines and browsers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Search for </a:t>
            </a:r>
            <a:r>
              <a:rPr lang="en-US" sz="2600" b="0" dirty="0"/>
              <a:t>G</a:t>
            </a:r>
            <a:r>
              <a:rPr lang="en-US" sz="2600" b="0" dirty="0" smtClean="0"/>
              <a:t>oogle’s “</a:t>
            </a:r>
            <a:r>
              <a:rPr lang="en-US" sz="2600" b="0" dirty="0" err="1" smtClean="0"/>
              <a:t>ClusterFuzz</a:t>
            </a:r>
            <a:r>
              <a:rPr lang="en-US" sz="2600" b="0" dirty="0" smtClean="0"/>
              <a:t>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Extremely effective for finding bugs in C compilers, including over 400 in GCC and LLVM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Search for the </a:t>
            </a:r>
            <a:r>
              <a:rPr lang="en-US" sz="2600" b="0" dirty="0" err="1" smtClean="0"/>
              <a:t>Csmith</a:t>
            </a:r>
            <a:r>
              <a:rPr lang="en-US" sz="2600" b="0" dirty="0" smtClean="0"/>
              <a:t> compiler testing project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/>
              <a:t>Used to find bugs in Apache commons, Java core libraries, other widely used code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At </a:t>
            </a:r>
            <a:r>
              <a:rPr lang="en-US" sz="2800" b="0" dirty="0"/>
              <a:t>NASA, random testing is used to test file systems for missions with costs well over $</a:t>
            </a:r>
            <a:r>
              <a:rPr lang="en-US" sz="2800" b="0" dirty="0" smtClean="0"/>
              <a:t>100M</a:t>
            </a: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668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Industrial Strength Random Testing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No longer a quick afternoon’s effort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Engineering random testers for compilers, interpreters, large libraries is a major undertaking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Requires testing expertise and domain expertise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Have to consider new issues such as: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long should tests be?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much to test each API call or function?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How to identify different bugs when an overnight testing run produces 5,000+ failing tests?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200" b="0" dirty="0" smtClean="0"/>
              <a:t>But there are only 20 different bugs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Can developers debug test cases consisting of thousands of random operations, mostly irrelevant?</a:t>
            </a:r>
          </a:p>
          <a:p>
            <a:pPr lvl="3" eaLnBrk="1" hangingPunct="1">
              <a:lnSpc>
                <a:spcPct val="83000"/>
              </a:lnSpc>
            </a:pPr>
            <a:endParaRPr lang="en-US" sz="22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3669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Very Bad Test Case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50" y="908650"/>
            <a:ext cx="6597180" cy="49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913" y="5893553"/>
            <a:ext cx="8602087" cy="79239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tryItOut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do;while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(__parent__)__proto__=__parent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__")</a:t>
            </a:r>
            <a:b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</a:rPr>
              <a:t>tryItOut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("while(Error(this)){}")</a:t>
            </a:r>
          </a:p>
          <a:p>
            <a:pPr lvl="3" eaLnBrk="1" hangingPunct="1">
              <a:lnSpc>
                <a:spcPct val="83000"/>
              </a:lnSpc>
            </a:pPr>
            <a:endParaRPr lang="en-US" sz="22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26861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smtClean="0"/>
              <a:t>Solution:  automatic </a:t>
            </a:r>
            <a:r>
              <a:rPr lang="en-US" sz="2800" b="0" i="1" smtClean="0"/>
              <a:t>minimization </a:t>
            </a:r>
            <a:r>
              <a:rPr lang="en-US" sz="2800" b="0" smtClean="0"/>
              <a:t>of test cases as they are generated</a:t>
            </a:r>
          </a:p>
          <a:p>
            <a:pPr eaLnBrk="1" hangingPunct="1"/>
            <a:r>
              <a:rPr lang="en-US" sz="2800" b="0" smtClean="0"/>
              <a:t>Minimized test case:  subset of original sequence of operations such that</a:t>
            </a:r>
          </a:p>
          <a:p>
            <a:pPr lvl="1" eaLnBrk="1" hangingPunct="1"/>
            <a:r>
              <a:rPr lang="en-US" sz="2800" b="0" smtClean="0"/>
              <a:t>Test case still fails</a:t>
            </a:r>
          </a:p>
          <a:p>
            <a:pPr lvl="1" eaLnBrk="1" hangingPunct="1"/>
            <a:r>
              <a:rPr lang="en-US" sz="2800" b="0" smtClean="0"/>
              <a:t>Removing any one operation makes the test case successful</a:t>
            </a:r>
          </a:p>
          <a:p>
            <a:pPr eaLnBrk="1" hangingPunct="1"/>
            <a:r>
              <a:rPr lang="en-US" sz="2800" b="0" smtClean="0"/>
              <a:t>Typical improvement: order of magnitude or greater reduction in length of a test case</a:t>
            </a:r>
          </a:p>
          <a:p>
            <a:pPr lvl="1" eaLnBrk="1" hangingPunct="1"/>
            <a:r>
              <a:rPr lang="en-US" sz="2800" b="0" smtClean="0"/>
              <a:t>Highly effective technique, essential for quick debugging</a:t>
            </a:r>
          </a:p>
          <a:p>
            <a:pPr lvl="1" eaLnBrk="1" hangingPunct="1"/>
            <a:endParaRPr lang="en-US" sz="2800" b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3588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Based on Zeller’s d</a:t>
            </a:r>
            <a:r>
              <a:rPr lang="en-US" sz="3200" b="0" i="1" dirty="0" smtClean="0"/>
              <a:t>elta-debugging</a:t>
            </a:r>
            <a:r>
              <a:rPr lang="en-US" sz="3200" b="0" dirty="0" smtClean="0"/>
              <a:t> tools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Automated debugging state-of-the-art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Set of Python scripts easily modified to automatically minimize tests in different settings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3200" b="0" dirty="0" smtClean="0"/>
              <a:t>Requires that you be able to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800" b="0" dirty="0" smtClean="0"/>
              <a:t>Play back test cases and determine success or failure automatically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800" b="0" dirty="0" smtClean="0"/>
              <a:t>Define the subsets of a test case – provide a test case decomposition</a:t>
            </a:r>
          </a:p>
          <a:p>
            <a:pPr lvl="2" eaLnBrk="1" hangingPunct="1">
              <a:lnSpc>
                <a:spcPct val="77000"/>
              </a:lnSpc>
              <a:buNone/>
            </a:pPr>
            <a:endParaRPr lang="en-US" sz="2800" dirty="0" smtClean="0"/>
          </a:p>
          <a:p>
            <a:pPr lvl="2" eaLnBrk="1" hangingPunct="1">
              <a:lnSpc>
                <a:spcPct val="77000"/>
              </a:lnSpc>
              <a:buNone/>
            </a:pPr>
            <a:r>
              <a:rPr lang="en-US" sz="2800" dirty="0" smtClean="0"/>
              <a:t>REMEMBER DELTA </a:t>
            </a:r>
            <a:r>
              <a:rPr lang="en-US" sz="2800" dirty="0" smtClean="0"/>
              <a:t>DEBUGGING: </a:t>
            </a:r>
            <a:r>
              <a:rPr lang="en-US" sz="2800" dirty="0" smtClean="0"/>
              <a:t>IT CAN SAVE </a:t>
            </a:r>
            <a:r>
              <a:rPr lang="en-US" sz="2800" dirty="0" smtClean="0"/>
              <a:t>YOU ENDLESS HOURS OF EFFORT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1201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Minimization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1008062"/>
          </a:xfrm>
        </p:spPr>
        <p:txBody>
          <a:bodyPr/>
          <a:lstStyle/>
          <a:p>
            <a:pPr eaLnBrk="1" hangingPunct="1"/>
            <a:r>
              <a:rPr lang="en-US" sz="3200" b="0" smtClean="0"/>
              <a:t>Based on a clever modification of a “binary search” strategy </a:t>
            </a:r>
          </a:p>
          <a:p>
            <a:pPr lvl="1" eaLnBrk="1" hangingPunct="1"/>
            <a:endParaRPr lang="en-US" sz="3200" b="0" smtClean="0"/>
          </a:p>
        </p:txBody>
      </p:sp>
      <p:sp>
        <p:nvSpPr>
          <p:cNvPr id="1373188" name="Rectangle 4"/>
          <p:cNvSpPr>
            <a:spLocks noChangeArrowheads="1"/>
          </p:cNvSpPr>
          <p:nvPr/>
        </p:nvSpPr>
        <p:spPr bwMode="auto">
          <a:xfrm>
            <a:off x="323850" y="2565400"/>
            <a:ext cx="1223963" cy="34559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Original</a:t>
            </a:r>
          </a:p>
          <a:p>
            <a:pPr algn="ctr">
              <a:spcBef>
                <a:spcPct val="0"/>
              </a:spcBef>
            </a:pPr>
            <a:r>
              <a:rPr lang="en-US"/>
              <a:t>Test</a:t>
            </a:r>
          </a:p>
          <a:p>
            <a:pPr algn="ctr">
              <a:spcBef>
                <a:spcPct val="0"/>
              </a:spcBef>
            </a:pPr>
            <a:r>
              <a:rPr lang="en-US"/>
              <a:t>Case</a:t>
            </a: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692275" y="2565400"/>
            <a:ext cx="1223963" cy="158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0" name="Rectangle 6"/>
          <p:cNvSpPr>
            <a:spLocks noChangeArrowheads="1"/>
          </p:cNvSpPr>
          <p:nvPr/>
        </p:nvSpPr>
        <p:spPr bwMode="auto">
          <a:xfrm>
            <a:off x="3132138" y="2565400"/>
            <a:ext cx="1223962" cy="6477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1" name="Rectangle 7"/>
          <p:cNvSpPr>
            <a:spLocks noChangeArrowheads="1"/>
          </p:cNvSpPr>
          <p:nvPr/>
        </p:nvSpPr>
        <p:spPr bwMode="auto">
          <a:xfrm>
            <a:off x="3132138" y="3500438"/>
            <a:ext cx="1223962" cy="6477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Second half</a:t>
            </a:r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4572000" y="2565400"/>
            <a:ext cx="1223963" cy="122396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three</a:t>
            </a:r>
          </a:p>
          <a:p>
            <a:pPr algn="ctr">
              <a:spcBef>
                <a:spcPct val="0"/>
              </a:spcBef>
            </a:pPr>
            <a:r>
              <a:rPr lang="en-US"/>
              <a:t>fourths</a:t>
            </a:r>
          </a:p>
        </p:txBody>
      </p:sp>
      <p:sp>
        <p:nvSpPr>
          <p:cNvPr id="1373193" name="Rectangle 9"/>
          <p:cNvSpPr>
            <a:spLocks noChangeArrowheads="1"/>
          </p:cNvSpPr>
          <p:nvPr/>
        </p:nvSpPr>
        <p:spPr bwMode="auto">
          <a:xfrm>
            <a:off x="4572000" y="4005263"/>
            <a:ext cx="1223963" cy="122396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Last three</a:t>
            </a:r>
          </a:p>
          <a:p>
            <a:pPr algn="ctr">
              <a:spcBef>
                <a:spcPct val="0"/>
              </a:spcBef>
            </a:pPr>
            <a:r>
              <a:rPr lang="en-US"/>
              <a:t>fourths</a:t>
            </a:r>
          </a:p>
        </p:txBody>
      </p:sp>
      <p:sp>
        <p:nvSpPr>
          <p:cNvPr id="1373194" name="Rectangle 10"/>
          <p:cNvSpPr>
            <a:spLocks noChangeArrowheads="1"/>
          </p:cNvSpPr>
          <p:nvPr/>
        </p:nvSpPr>
        <p:spPr bwMode="auto">
          <a:xfrm>
            <a:off x="6011863" y="4005263"/>
            <a:ext cx="1223962" cy="503237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First half</a:t>
            </a:r>
          </a:p>
        </p:txBody>
      </p:sp>
      <p:sp>
        <p:nvSpPr>
          <p:cNvPr id="1373195" name="Rectangle 11"/>
          <p:cNvSpPr>
            <a:spLocks noChangeArrowheads="1"/>
          </p:cNvSpPr>
          <p:nvPr/>
        </p:nvSpPr>
        <p:spPr bwMode="auto">
          <a:xfrm>
            <a:off x="6011863" y="4724400"/>
            <a:ext cx="1223962" cy="50323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/>
              <a:t>Second half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98368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8" grpId="0" animBg="1"/>
      <p:bldP spid="1373189" grpId="0" animBg="1"/>
      <p:bldP spid="1373189" grpId="1" animBg="1"/>
      <p:bldP spid="1373190" grpId="0" animBg="1"/>
      <p:bldP spid="1373191" grpId="0" animBg="1"/>
      <p:bldP spid="1373192" grpId="0" animBg="1"/>
      <p:bldP spid="1373193" grpId="0" animBg="1"/>
      <p:bldP spid="1373194" grpId="0" animBg="1"/>
      <p:bldP spid="13731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2RandomTestingII_Package.prpkg&quot;/&gt;&lt;object type=&quot;2&quot; unique_id=&quot;11398&quot;&gt;&lt;object type=&quot;3&quot; unique_id=&quot;14978&quot;&gt;&lt;property id=&quot;20148&quot; value=&quot;5&quot;/&gt;&lt;property id=&quot;20300&quot; value=&quot;Slide 2 - &amp;quot;Random Testing:  How Good is It?&amp;quot;&quot;/&gt;&lt;property id=&quot;20307&quot; value=&quot;818&quot;/&gt;&lt;/object&gt;&lt;object type=&quot;3&quot; unique_id=&quot;15024&quot;&gt;&lt;property id=&quot;20148&quot; value=&quot;5&quot;/&gt;&lt;property id=&quot;20300&quot; value=&quot;Slide 1 - &amp;quot;Random Testing: Not Just for Unit Tests&amp;quot;&quot;/&gt;&lt;property id=&quot;20307&quot; value=&quot;820&quot;/&gt;&lt;/object&gt;&lt;object type=&quot;3&quot; unique_id=&quot;15587&quot;&gt;&lt;property id=&quot;20148&quot; value=&quot;5&quot;/&gt;&lt;property id=&quot;20300&quot; value=&quot;Slide 3 - &amp;quot;Random Testing in the Real World&amp;quot;&quot;/&gt;&lt;property id=&quot;20307&quot; value=&quot;832&quot;/&gt;&lt;/object&gt;&lt;object type=&quot;3&quot; unique_id=&quot;15588&quot;&gt;&lt;property id=&quot;20148&quot; value=&quot;5&quot;/&gt;&lt;property id=&quot;20300&quot; value=&quot;Slide 4 - &amp;quot;Industrial Strength Random Testing&amp;quot;&quot;/&gt;&lt;property id=&quot;20307&quot; value=&quot;833&quot;/&gt;&lt;/object&gt;&lt;object type=&quot;3&quot; unique_id=&quot;15783&quot;&gt;&lt;property id=&quot;20148&quot; value=&quot;5&quot;/&gt;&lt;property id=&quot;20300&quot; value=&quot;Slide 6 - &amp;quot;Test Case Minimization&amp;quot;&quot;/&gt;&lt;property id=&quot;20307&quot; value=&quot;835&quot;/&gt;&lt;/object&gt;&lt;object type=&quot;3&quot; unique_id=&quot;15784&quot;&gt;&lt;property id=&quot;20148&quot; value=&quot;5&quot;/&gt;&lt;property id=&quot;20300&quot; value=&quot;Slide 7 - &amp;quot;Test Case Minimization&amp;quot;&quot;/&gt;&lt;property id=&quot;20307&quot; value=&quot;836&quot;/&gt;&lt;/object&gt;&lt;object type=&quot;3&quot; unique_id=&quot;15785&quot;&gt;&lt;property id=&quot;20148&quot; value=&quot;5&quot;/&gt;&lt;property id=&quot;20300&quot; value=&quot;Slide 8 - &amp;quot;Test Case Minimization&amp;quot;&quot;/&gt;&lt;property id=&quot;20307&quot; value=&quot;837&quot;/&gt;&lt;/object&gt;&lt;object type=&quot;3&quot; unique_id=&quot;16004&quot;&gt;&lt;property id=&quot;20148&quot; value=&quot;5&quot;/&gt;&lt;property id=&quot;20300&quot; value=&quot;Slide 5 - &amp;quot;A Very Bad Test Case&amp;quot;&quot;/&gt;&lt;property id=&quot;20307&quot; value=&quot;838&quot;/&gt;&lt;/object&gt;&lt;/object&gt;&lt;object type=&quot;8&quot; unique_id=&quot;1151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281114361,C:\Users\Alex\Desktop\ecampus\Lesson12RandomTestingI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281114361,C:\Users\Alex\Desktop\ecampus\Lesson12RandomTesting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281114361,C:\Users\Alex\Desktop\ecampus\Lesson12RandomTestingI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281114361,C:\Users\Alex\Desktop\ecampus\Lesson12RandomTestingI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281114361,C:\Users\Alex\Desktop\ecampus\Lesson12RandomTestingI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281114361,C:\Users\Alex\Desktop\ecampus\Lesson12RandomTestingI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281114361,C:\Users\Alex\Desktop\ecampus\Lesson12RandomTestingI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281114361,C:\Users\Alex\Desktop\ecampus\Lesson12RandomTestingI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21673</TotalTime>
  <Words>412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2</vt:i4>
      </vt:variant>
    </vt:vector>
  </HeadingPairs>
  <TitlesOfParts>
    <vt:vector size="15" baseType="lpstr">
      <vt:lpstr>Arial</vt:lpstr>
      <vt:lpstr>Wingdings</vt:lpstr>
      <vt:lpstr>Lucida Console</vt:lpstr>
      <vt:lpstr>Times New Roman</vt:lpstr>
      <vt:lpstr>cmutemplate2</vt:lpstr>
      <vt:lpstr>Random Testing: Not Just for Unit Tests</vt:lpstr>
      <vt:lpstr>Random Testing:  How Good is It?</vt:lpstr>
      <vt:lpstr>Random Testing in the Real World</vt:lpstr>
      <vt:lpstr>Industrial Strength Random Testing</vt:lpstr>
      <vt:lpstr>A Very Bad Test Case</vt:lpstr>
      <vt:lpstr>Test Case Minimization</vt:lpstr>
      <vt:lpstr>Test Case Minimization</vt:lpstr>
      <vt:lpstr>Test Case Minimization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1222</cp:revision>
  <dcterms:created xsi:type="dcterms:W3CDTF">1601-01-01T00:00:00Z</dcterms:created>
  <dcterms:modified xsi:type="dcterms:W3CDTF">2013-02-19T22:20:22Z</dcterms:modified>
</cp:coreProperties>
</file>