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notesMasterIdLst>
    <p:notesMasterId r:id="rId15"/>
  </p:notesMasterIdLst>
  <p:handoutMasterIdLst>
    <p:handoutMasterId r:id="rId16"/>
  </p:handoutMasterIdLst>
  <p:sldIdLst>
    <p:sldId id="820" r:id="rId2"/>
    <p:sldId id="818" r:id="rId3"/>
    <p:sldId id="841" r:id="rId4"/>
    <p:sldId id="832" r:id="rId5"/>
    <p:sldId id="833" r:id="rId6"/>
    <p:sldId id="834" r:id="rId7"/>
    <p:sldId id="835" r:id="rId8"/>
    <p:sldId id="836" r:id="rId9"/>
    <p:sldId id="837" r:id="rId10"/>
    <p:sldId id="838" r:id="rId11"/>
    <p:sldId id="839" r:id="rId12"/>
    <p:sldId id="840" r:id="rId13"/>
    <p:sldId id="842" r:id="rId14"/>
  </p:sldIdLst>
  <p:sldSz cx="9144000" cy="6858000" type="screen4x3"/>
  <p:notesSz cx="6858000" cy="9144000"/>
  <p:custShowLst>
    <p:custShow name="Custom Show 1" id="0">
      <p:sldLst/>
    </p:custShow>
    <p:custShow name="Custom Show 2" id="1">
      <p:sldLst/>
    </p:custShow>
  </p:custShowLst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8000"/>
    <a:srgbClr val="66CCFF"/>
    <a:srgbClr val="FFFF99"/>
    <a:srgbClr val="FFFF66"/>
    <a:srgbClr val="FFFF00"/>
    <a:srgbClr val="0033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1432" autoAdjust="0"/>
  </p:normalViewPr>
  <p:slideViewPr>
    <p:cSldViewPr>
      <p:cViewPr varScale="1">
        <p:scale>
          <a:sx n="69" d="100"/>
          <a:sy n="69" d="100"/>
        </p:scale>
        <p:origin x="-516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56" y="-108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fld id="{B455596C-3472-4C29-B15D-74EECEECE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EDD4004B-2AFA-4FC7-A60D-0D200C03C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3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CH" sz="900" b="0" i="0">
                <a:solidFill>
                  <a:schemeClr val="bg1"/>
                </a:solidFill>
              </a:rPr>
              <a:t>22.9.2004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7500"/>
            <a:ext cx="914400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8" descr="Logo_E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816850" y="6577013"/>
            <a:ext cx="606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43" tIns="44379" rIns="90343" bIns="44379">
            <a:spAutoFit/>
          </a:bodyPr>
          <a:lstStyle/>
          <a:p>
            <a:pPr algn="r" defTabSz="912813" eaLnBrk="0" hangingPunct="0">
              <a:defRPr/>
            </a:pPr>
            <a:r>
              <a:rPr lang="en-US" sz="900" b="0" i="0">
                <a:solidFill>
                  <a:schemeClr val="hlink"/>
                </a:solidFill>
              </a:rPr>
              <a:t>Slide </a:t>
            </a:r>
            <a:fld id="{6317799D-F266-493B-ABF2-8C28241EBC0F}" type="slidenum">
              <a:rPr lang="en-US" sz="900" b="0" i="0">
                <a:solidFill>
                  <a:schemeClr val="hlink"/>
                </a:solidFill>
              </a:rPr>
              <a:pPr algn="r" defTabSz="912813" eaLnBrk="0" hangingPunct="0">
                <a:defRPr/>
              </a:pPr>
              <a:t>‹#›</a:t>
            </a:fld>
            <a:endParaRPr lang="en-US" sz="900" b="0" i="0">
              <a:solidFill>
                <a:schemeClr val="hlink"/>
              </a:solidFill>
            </a:endParaRPr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5033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7575"/>
            <a:ext cx="7772400" cy="1143000"/>
          </a:xfrm>
        </p:spPr>
        <p:txBody>
          <a:bodyPr lIns="92075" tIns="46038" rIns="92075" bIns="46038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371600"/>
            <a:ext cx="830738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869383" name="Text Box 7"/>
          <p:cNvSpPr txBox="1">
            <a:spLocks noChangeArrowheads="1"/>
          </p:cNvSpPr>
          <p:nvPr/>
        </p:nvSpPr>
        <p:spPr bwMode="auto">
          <a:xfrm>
            <a:off x="6156325" y="6643688"/>
            <a:ext cx="24526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4CAC24A0-1A72-446B-9987-25A40D10D74C}" type="slidenum">
              <a:rPr lang="de-CH" sz="800" b="0" i="0">
                <a:solidFill>
                  <a:schemeClr val="bg1"/>
                </a:solidFill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endParaRPr lang="de-CH" sz="800" b="0" i="0">
              <a:solidFill>
                <a:schemeClr val="bg1"/>
              </a:solidFill>
            </a:endParaRPr>
          </a:p>
        </p:txBody>
      </p:sp>
      <p:sp>
        <p:nvSpPr>
          <p:cNvPr id="869384" name="Rectangle 8"/>
          <p:cNvSpPr>
            <a:spLocks noChangeArrowheads="1"/>
          </p:cNvSpPr>
          <p:nvPr/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rgbClr val="2A6AB3"/>
        </a:buClr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accent2"/>
        </a:buClr>
        <a:buSzPct val="75000"/>
        <a:buChar char="•"/>
        <a:defRPr sz="2200" b="1">
          <a:solidFill>
            <a:schemeClr val="tx1"/>
          </a:solidFill>
          <a:latin typeface="+mn-lt"/>
        </a:defRPr>
      </a:lvl2pPr>
      <a:lvl3pPr marL="11461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68000"/>
        <a:buChar char="•"/>
        <a:defRPr sz="2000" b="1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SzPct val="45000"/>
        <a:buChar char="•"/>
        <a:defRPr b="1">
          <a:solidFill>
            <a:schemeClr val="tx1"/>
          </a:solidFill>
          <a:latin typeface="+mn-lt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00" y="1988800"/>
            <a:ext cx="8716962" cy="781050"/>
          </a:xfrm>
        </p:spPr>
        <p:txBody>
          <a:bodyPr/>
          <a:lstStyle/>
          <a:p>
            <a:pPr algn="ctr" eaLnBrk="1" hangingPunct="1"/>
            <a:r>
              <a:rPr lang="en-US" sz="4800" dirty="0" smtClean="0"/>
              <a:t>Theme </a:t>
            </a:r>
            <a:r>
              <a:rPr lang="en-US" sz="4800" dirty="0" smtClean="0"/>
              <a:t>4: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Reporting Bugs and</a:t>
            </a:r>
            <a:br>
              <a:rPr lang="en-US" sz="4800" dirty="0" smtClean="0"/>
            </a:br>
            <a:r>
              <a:rPr lang="en-US" sz="4800" dirty="0" smtClean="0"/>
              <a:t>Working with Others</a:t>
            </a:r>
            <a:endParaRPr lang="en-US" sz="4800" dirty="0" smtClean="0"/>
          </a:p>
        </p:txBody>
      </p:sp>
      <p:pic>
        <p:nvPicPr>
          <p:cNvPr id="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480" y="260560"/>
            <a:ext cx="1008140" cy="124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182077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Working with Others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</a:t>
            </a:r>
            <a:r>
              <a:rPr lang="en-US" sz="3200" b="0" dirty="0" smtClean="0"/>
              <a:t>150:  “Understand how</a:t>
            </a:r>
            <a:br>
              <a:rPr lang="en-US" sz="3200" b="0" dirty="0" smtClean="0"/>
            </a:br>
            <a:r>
              <a:rPr lang="en-US" sz="3200" b="0" dirty="0" smtClean="0"/>
              <a:t>programmers think”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Programmers tend to specialize</a:t>
            </a:r>
          </a:p>
          <a:p>
            <a:pPr lvl="2" eaLnBrk="1" hangingPunct="1">
              <a:lnSpc>
                <a:spcPct val="83000"/>
              </a:lnSpc>
              <a:buClr>
                <a:srgbClr val="000000"/>
              </a:buClr>
            </a:pPr>
            <a:r>
              <a:rPr lang="en-US" b="0" dirty="0">
                <a:solidFill>
                  <a:srgbClr val="000000"/>
                </a:solidFill>
              </a:rPr>
              <a:t>They </a:t>
            </a:r>
            <a:r>
              <a:rPr lang="en-US" b="0" dirty="0" smtClean="0">
                <a:solidFill>
                  <a:srgbClr val="000000"/>
                </a:solidFill>
              </a:rPr>
              <a:t>often do not know the big picture very well</a:t>
            </a:r>
          </a:p>
          <a:p>
            <a:pPr lvl="2" eaLnBrk="1" hangingPunct="1">
              <a:lnSpc>
                <a:spcPct val="83000"/>
              </a:lnSpc>
              <a:buClr>
                <a:srgbClr val="000000"/>
              </a:buClr>
            </a:pPr>
            <a:r>
              <a:rPr lang="en-US" b="0" dirty="0" smtClean="0">
                <a:solidFill>
                  <a:srgbClr val="000000"/>
                </a:solidFill>
              </a:rPr>
              <a:t>As a tester that may be your job</a:t>
            </a:r>
            <a:endParaRPr lang="en-US" sz="2400" b="0" dirty="0" smtClean="0"/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Programmers have a theory of the system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Report bugs in terms of programmers own models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Programmers often hate routine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They may think non-automated tests are “lame” or “wrong”</a:t>
            </a:r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301939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Working with Others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</a:t>
            </a:r>
            <a:r>
              <a:rPr lang="en-US" sz="3200" b="0" dirty="0" smtClean="0"/>
              <a:t>154:  “Focus on the work,</a:t>
            </a:r>
            <a:br>
              <a:rPr lang="en-US" sz="3200" b="0" dirty="0" smtClean="0"/>
            </a:br>
            <a:r>
              <a:rPr lang="en-US" sz="3200" b="0" dirty="0" smtClean="0"/>
              <a:t>not the person”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Talk about the code and its bugs, not whether John Q. Programmer is a screw-up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Maybe he is, but that’s not your job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Testing is not a management position, usually</a:t>
            </a:r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382654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Working with Others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</a:t>
            </a:r>
            <a:r>
              <a:rPr lang="en-US" sz="3200" b="0" dirty="0" smtClean="0"/>
              <a:t>169:  “Ask for testability</a:t>
            </a:r>
            <a:br>
              <a:rPr lang="en-US" sz="3200" b="0" dirty="0" smtClean="0"/>
            </a:br>
            <a:r>
              <a:rPr lang="en-US" sz="3200" b="0" dirty="0" smtClean="0"/>
              <a:t>features”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Code is not always as easy to test as it could be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If you don’t ask, programmers won’t think much about this aspect of coding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If you do ask, the worst that can happen is “no”</a:t>
            </a:r>
            <a:endParaRPr lang="en-US" b="0" dirty="0"/>
          </a:p>
          <a:p>
            <a:pPr lvl="2" eaLnBrk="1" hangingPunct="1">
              <a:lnSpc>
                <a:spcPct val="83000"/>
              </a:lnSpc>
            </a:pPr>
            <a:endParaRPr lang="en-US" sz="2400" b="0" dirty="0" smtClean="0"/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Programmers are often happy to make your job easier</a:t>
            </a:r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8942506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Working with Others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</a:t>
            </a:r>
            <a:r>
              <a:rPr lang="en-US" sz="3200" b="0" dirty="0" smtClean="0"/>
              <a:t>181:  “Programmers are like</a:t>
            </a:r>
            <a:br>
              <a:rPr lang="en-US" sz="3200" b="0" dirty="0" smtClean="0"/>
            </a:br>
            <a:r>
              <a:rPr lang="en-US" sz="3200" b="0" dirty="0" smtClean="0"/>
              <a:t>tornadoes”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Programmers will do what they will do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At some companies that will be great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At other places, it may be a problem</a:t>
            </a:r>
          </a:p>
          <a:p>
            <a:pPr lvl="1" eaLnBrk="1" hangingPunct="1">
              <a:lnSpc>
                <a:spcPct val="83000"/>
              </a:lnSpc>
            </a:pPr>
            <a:endParaRPr lang="en-US" sz="2600" b="0" dirty="0"/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You cannot solve the testing problem by declaring that programmers “can’t act that way”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In the Midwest houses have basements because: tornadoes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Cannot get away with no basement by declaring tornadoes unreasonable</a:t>
            </a:r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lex\AppData\Local\Microsoft\Windows\Temporary Internet Files\Content.IE5\4O11Q41U\MC90033518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5301260"/>
            <a:ext cx="1370071" cy="126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284402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Reporting Bugs and…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</a:t>
            </a:r>
            <a:r>
              <a:rPr lang="en-US" sz="3200" b="0" dirty="0" smtClean="0"/>
              <a:t>55</a:t>
            </a:r>
            <a:r>
              <a:rPr lang="en-US" sz="3200" b="0" dirty="0" smtClean="0"/>
              <a:t>:  “You are what you</a:t>
            </a:r>
            <a:br>
              <a:rPr lang="en-US" sz="3200" b="0" dirty="0" smtClean="0"/>
            </a:br>
            <a:r>
              <a:rPr lang="en-US" sz="3200" b="0" dirty="0" smtClean="0"/>
              <a:t>write”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Bug reports are the main “product” of testers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dirty="0" smtClean="0"/>
              <a:t>Bug reports::testers</a:t>
            </a:r>
            <a:r>
              <a:rPr lang="en-US" sz="2600" b="0" dirty="0" smtClean="0"/>
              <a:t> as </a:t>
            </a:r>
            <a:r>
              <a:rPr lang="en-US" sz="2600" dirty="0" smtClean="0"/>
              <a:t>source code::developers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In heavily automated testing, your test code may also be a critical product, but it had better contribute to bug reports at some point</a:t>
            </a:r>
          </a:p>
          <a:p>
            <a:pPr lvl="2" eaLnBrk="1" hangingPunct="1">
              <a:lnSpc>
                <a:spcPct val="83000"/>
              </a:lnSpc>
            </a:pPr>
            <a:endParaRPr lang="en-US" sz="2400" b="0" dirty="0"/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(Combining points from some other lessons)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You need to effectively make the case that </a:t>
            </a:r>
            <a:r>
              <a:rPr lang="en-US" sz="2400" b="0" i="1" dirty="0" smtClean="0"/>
              <a:t>this</a:t>
            </a:r>
            <a:r>
              <a:rPr lang="en-US" sz="2400" b="0" dirty="0" smtClean="0"/>
              <a:t> bug is worth giving up resources (money, programmer time, other development or bug fixing) to fix; you are the bug’s </a:t>
            </a:r>
            <a:r>
              <a:rPr lang="en-US" sz="2400" b="0" i="1" dirty="0" smtClean="0"/>
              <a:t>champion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Be </a:t>
            </a:r>
            <a:r>
              <a:rPr lang="en-US" sz="2400" b="0" dirty="0"/>
              <a:t>a</a:t>
            </a:r>
            <a:r>
              <a:rPr lang="en-US" sz="2400" b="0" dirty="0" smtClean="0"/>
              <a:t>n honest champion!</a:t>
            </a:r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ex\AppData\Local\Microsoft\Windows\Temporary Internet Files\Content.IE5\6COYT885\MC900149324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480" y="5445280"/>
            <a:ext cx="851093" cy="91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164477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Reporting Bugs and…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Contents of a bug report (minimal)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200" b="0" dirty="0" smtClean="0"/>
              <a:t>Unique ID (name/number)</a:t>
            </a:r>
          </a:p>
          <a:p>
            <a:pPr lvl="1" eaLnBrk="1" hangingPunct="1">
              <a:lnSpc>
                <a:spcPct val="83000"/>
              </a:lnSpc>
            </a:pPr>
            <a:endParaRPr lang="en-US" b="0" dirty="0"/>
          </a:p>
          <a:p>
            <a:pPr lvl="1" eaLnBrk="1" hangingPunct="1">
              <a:lnSpc>
                <a:spcPct val="83000"/>
              </a:lnSpc>
            </a:pPr>
            <a:r>
              <a:rPr lang="en-US" sz="2200" dirty="0" smtClean="0"/>
              <a:t>What is the bug?</a:t>
            </a:r>
          </a:p>
          <a:p>
            <a:pPr lvl="1" eaLnBrk="1" hangingPunct="1">
              <a:lnSpc>
                <a:spcPct val="83000"/>
              </a:lnSpc>
            </a:pPr>
            <a:endParaRPr lang="en-US" sz="2200" b="0" dirty="0" smtClean="0"/>
          </a:p>
          <a:p>
            <a:pPr lvl="1" eaLnBrk="1" hangingPunct="1">
              <a:lnSpc>
                <a:spcPct val="83000"/>
              </a:lnSpc>
            </a:pPr>
            <a:r>
              <a:rPr lang="en-US" b="0" dirty="0" smtClean="0"/>
              <a:t>How do you make the bug happen (BE SPECIFIC)?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If you have code that always produces the bug, include it!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If you can minimize (remember delta debugging?) do so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200" b="0" dirty="0" smtClean="0"/>
              <a:t>What version of th</a:t>
            </a:r>
            <a:r>
              <a:rPr lang="en-US" b="0" dirty="0" smtClean="0"/>
              <a:t>e software was this detected on?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200" b="0" dirty="0" smtClean="0"/>
              <a:t>What is the estimated severity of the bug?</a:t>
            </a:r>
          </a:p>
          <a:p>
            <a:pPr lvl="1" eaLnBrk="1" hangingPunct="1">
              <a:lnSpc>
                <a:spcPct val="83000"/>
              </a:lnSpc>
            </a:pPr>
            <a:r>
              <a:rPr lang="en-US" b="0" dirty="0" smtClean="0"/>
              <a:t>What is the estimated priority of the bug?</a:t>
            </a:r>
          </a:p>
          <a:p>
            <a:pPr lvl="1" eaLnBrk="1" hangingPunct="1">
              <a:lnSpc>
                <a:spcPct val="83000"/>
              </a:lnSpc>
            </a:pPr>
            <a:endParaRPr lang="en-US" sz="2200" b="0" dirty="0" smtClean="0"/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ex\AppData\Local\Microsoft\Windows\Temporary Internet Files\Content.IE5\6COYT885\MC900149324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480" y="5445280"/>
            <a:ext cx="851093" cy="91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624360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Reporting Bugs and…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</a:t>
            </a:r>
            <a:r>
              <a:rPr lang="en-US" sz="3200" b="0" dirty="0" smtClean="0"/>
              <a:t>59</a:t>
            </a:r>
            <a:r>
              <a:rPr lang="en-US" sz="3200" b="0" dirty="0" smtClean="0"/>
              <a:t>:  “Take the time to make</a:t>
            </a:r>
            <a:br>
              <a:rPr lang="en-US" sz="3200" b="0" dirty="0" smtClean="0"/>
            </a:br>
            <a:r>
              <a:rPr lang="en-US" sz="3200" b="0" dirty="0" smtClean="0"/>
              <a:t>your bug reports valuable”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Bug reports are the main “product” of testers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dirty="0" smtClean="0"/>
              <a:t>Bug reports::testers</a:t>
            </a:r>
            <a:r>
              <a:rPr lang="en-US" sz="2600" b="0" dirty="0" smtClean="0"/>
              <a:t> as </a:t>
            </a:r>
            <a:r>
              <a:rPr lang="en-US" sz="2600" dirty="0" smtClean="0"/>
              <a:t>source code::developers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In heavily automated testing, your test code may also be a critical product, but it had better contribute to bug reports at some point</a:t>
            </a:r>
          </a:p>
          <a:p>
            <a:pPr lvl="2" eaLnBrk="1" hangingPunct="1">
              <a:lnSpc>
                <a:spcPct val="83000"/>
              </a:lnSpc>
            </a:pPr>
            <a:endParaRPr lang="en-US" sz="2400" b="0" dirty="0"/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If your reports aren’t understandable and informative, this is like producing bad, buggy code</a:t>
            </a:r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747979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Reporting Bugs and…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</a:t>
            </a:r>
            <a:r>
              <a:rPr lang="en-US" sz="3200" b="0" dirty="0" smtClean="0"/>
              <a:t>68:  “Never assume that an</a:t>
            </a:r>
            <a:br>
              <a:rPr lang="en-US" sz="3200" b="0" dirty="0" smtClean="0"/>
            </a:br>
            <a:r>
              <a:rPr lang="en-US" sz="3200" b="0" dirty="0" smtClean="0"/>
              <a:t>obvious bug has already been filed”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Everyone may make this assumption…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And the bug will never get filed!</a:t>
            </a:r>
            <a:endParaRPr lang="en-US" sz="2400" b="0" dirty="0" smtClean="0"/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865589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Reporting Bugs and…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</a:t>
            </a:r>
            <a:r>
              <a:rPr lang="en-US" sz="3200" b="0" dirty="0" smtClean="0"/>
              <a:t>71</a:t>
            </a:r>
            <a:r>
              <a:rPr lang="en-US" sz="3200" b="0" dirty="0" smtClean="0"/>
              <a:t>:  “</a:t>
            </a:r>
            <a:r>
              <a:rPr lang="en-US" sz="3200" b="0" dirty="0" err="1" smtClean="0"/>
              <a:t>Uncorner</a:t>
            </a:r>
            <a:r>
              <a:rPr lang="en-US" sz="3200" b="0" dirty="0" smtClean="0"/>
              <a:t> your corner</a:t>
            </a:r>
            <a:br>
              <a:rPr lang="en-US" sz="3200" b="0" dirty="0" smtClean="0"/>
            </a:br>
            <a:r>
              <a:rPr lang="en-US" sz="3200" b="0" dirty="0" smtClean="0"/>
              <a:t>cases”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Programmers can sometimes ignore a test case that relies on particularly “odd” data: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You may try corner cases first since they are likely to fail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Once you find a bug, make sure you can’t reproduce it with a simpler/less weird input</a:t>
            </a:r>
          </a:p>
          <a:p>
            <a:pPr lvl="3" eaLnBrk="1" hangingPunct="1">
              <a:lnSpc>
                <a:spcPct val="83000"/>
              </a:lnSpc>
            </a:pPr>
            <a:r>
              <a:rPr lang="en-US" b="0" dirty="0" smtClean="0"/>
              <a:t>If you can, report that version instead!</a:t>
            </a:r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ubHalfFrame"/>
          <p:cNvSpPr>
            <a:spLocks noEditPoints="1" noChangeArrowheads="1"/>
          </p:cNvSpPr>
          <p:nvPr/>
        </p:nvSpPr>
        <p:spPr bwMode="auto">
          <a:xfrm>
            <a:off x="1115520" y="4343400"/>
            <a:ext cx="1828800" cy="1828800"/>
          </a:xfrm>
          <a:custGeom>
            <a:avLst/>
            <a:gdLst>
              <a:gd name="G0" fmla="+- 0 0 0"/>
              <a:gd name="G1" fmla="+- 7200 0 0"/>
              <a:gd name="G2" fmla="+- 21600 0 7200"/>
              <a:gd name="G3" fmla="*/ 7200 1 2"/>
              <a:gd name="G4" fmla="+- 21600 0 G3"/>
              <a:gd name="G5" fmla="+- 7200 0 0"/>
              <a:gd name="G6" fmla="+- 21600 0 7200"/>
              <a:gd name="G7" fmla="*/ 7200 1 2"/>
              <a:gd name="G8" fmla="+- 21600 0 G7"/>
              <a:gd name="T0" fmla="*/ 10800 w 21600"/>
              <a:gd name="T1" fmla="*/ 0 h 21600"/>
              <a:gd name="T2" fmla="*/ 0 w 21600"/>
              <a:gd name="T3" fmla="*/ 10800 h 21600"/>
              <a:gd name="T4" fmla="*/ 3600 w 21600"/>
              <a:gd name="T5" fmla="*/ 18000 h 21600"/>
              <a:gd name="T6" fmla="*/ 18000 w 21600"/>
              <a:gd name="T7" fmla="*/ 3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0 w 21600"/>
              <a:gd name="T13" fmla="*/ 0 h 21600"/>
              <a:gd name="T14" fmla="*/ G2 w 21600"/>
              <a:gd name="T15" fmla="*/ G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7200" y="14400"/>
                </a:lnTo>
                <a:lnTo>
                  <a:pt x="7200" y="7200"/>
                </a:lnTo>
                <a:lnTo>
                  <a:pt x="14400" y="72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6269885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Reporting Bugs and…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</a:t>
            </a:r>
            <a:r>
              <a:rPr lang="en-US" sz="3200" b="0" dirty="0" smtClean="0"/>
              <a:t>73</a:t>
            </a:r>
            <a:r>
              <a:rPr lang="en-US" sz="3200" b="0" dirty="0" smtClean="0"/>
              <a:t>:  “Keep clear the</a:t>
            </a:r>
            <a:br>
              <a:rPr lang="en-US" sz="3200" b="0" dirty="0" smtClean="0"/>
            </a:br>
            <a:r>
              <a:rPr lang="en-US" sz="3200" b="0" dirty="0" smtClean="0"/>
              <a:t>difference between severity and</a:t>
            </a:r>
            <a:br>
              <a:rPr lang="en-US" sz="3200" b="0" dirty="0" smtClean="0"/>
            </a:br>
            <a:r>
              <a:rPr lang="en-US" sz="3200" b="0" dirty="0" smtClean="0"/>
              <a:t>priority”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i="1" dirty="0" smtClean="0"/>
              <a:t>Severity</a:t>
            </a:r>
            <a:r>
              <a:rPr lang="en-US" sz="2600" b="0" dirty="0" smtClean="0"/>
              <a:t> is about the impact of a bug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Severity is about worst-case scenarios, probabilities, risks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Examples of high severity bugs:  security compromises, incorrect results used in financial calculations, bugs that stop all testing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i="1" dirty="0" smtClean="0"/>
              <a:t>Priority</a:t>
            </a:r>
            <a:r>
              <a:rPr lang="en-US" sz="2600" b="0" dirty="0" smtClean="0"/>
              <a:t> is about how soon a bug should be fixed</a:t>
            </a:r>
            <a:endParaRPr lang="en-US" sz="2600" b="0" i="1" dirty="0" smtClean="0"/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Changes with time and circumstances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High severity isn’t always high priority: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If a bug corrupts any file saved in July 2010 only, it may not be important to fix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High priority isn’t always high severity: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Misspelling the company’s name</a:t>
            </a:r>
            <a:endParaRPr lang="en-US" sz="2400" b="0" dirty="0" smtClean="0"/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330" y="5661310"/>
            <a:ext cx="1947650" cy="700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File:Gregorian Calenda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4227230"/>
            <a:ext cx="1008140" cy="56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4737256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Reporting Bugs and…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</a:t>
            </a:r>
            <a:r>
              <a:rPr lang="en-US" sz="3200" b="0" dirty="0" smtClean="0"/>
              <a:t>82:  “Every bug deserves its</a:t>
            </a:r>
            <a:br>
              <a:rPr lang="en-US" sz="3200" b="0" dirty="0" smtClean="0"/>
            </a:br>
            <a:r>
              <a:rPr lang="en-US" sz="3200" b="0" dirty="0" smtClean="0"/>
              <a:t>own report”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dirty="0"/>
              <a:t>Lesson </a:t>
            </a:r>
            <a:r>
              <a:rPr lang="en-US" sz="3200" b="0" dirty="0" smtClean="0"/>
              <a:t>83:  “The summary line is the most important line in the bug report”</a:t>
            </a:r>
            <a:endParaRPr lang="en-US" sz="3200" b="0" dirty="0"/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86:  “Be careful of your tone.  Every person you criticize will see the report”</a:t>
            </a:r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3118283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Working with Others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</a:t>
            </a:r>
            <a:r>
              <a:rPr lang="en-US" sz="3200" b="0" dirty="0" smtClean="0"/>
              <a:t>92</a:t>
            </a:r>
            <a:r>
              <a:rPr lang="en-US" sz="3200" b="0" dirty="0" smtClean="0"/>
              <a:t>:  “The best approach may</a:t>
            </a:r>
            <a:br>
              <a:rPr lang="en-US" sz="3200" b="0" dirty="0" smtClean="0"/>
            </a:br>
            <a:r>
              <a:rPr lang="en-US" sz="3200" b="0" dirty="0" smtClean="0"/>
              <a:t>be to demonstrate your bugs to the</a:t>
            </a:r>
            <a:br>
              <a:rPr lang="en-US" sz="3200" b="0" dirty="0" smtClean="0"/>
            </a:br>
            <a:r>
              <a:rPr lang="en-US" sz="3200" b="0" dirty="0" smtClean="0"/>
              <a:t>programmers”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i="1" dirty="0" smtClean="0"/>
              <a:t>Seeing is believing</a:t>
            </a:r>
            <a:endParaRPr lang="en-US" sz="2600" b="0" dirty="0"/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Don’t interrupt!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Doesn’t remove need for a written report, but can make initial report much better</a:t>
            </a:r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6458318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82"/>
  <p:tag name="DEFAULTHEIGHT" val="304"/>
  <p:tag name="MMPROD_NEXTUNIQUEID" val="10010"/>
  <p:tag name="MMPROD_UIDATA" val="&lt;database version=&quot;8.0&quot;&gt;&lt;object type=&quot;1&quot; unique_id=&quot;10001&quot;&gt;&lt;property id=&quot;20227&quot; value=&quot;C:\Users\Alex\Desktop\ecampus\Lesson9LessonsLearnedII_Package.prpkg&quot;/&gt;&lt;object type=&quot;2&quot; unique_id=&quot;11398&quot;&gt;&lt;object type=&quot;3&quot; unique_id=&quot;14978&quot;&gt;&lt;property id=&quot;20148&quot; value=&quot;5&quot;/&gt;&lt;property id=&quot;20300&quot; value=&quot;Slide 2 - &amp;quot;Reporting Bugs and…&amp;quot;&quot;/&gt;&lt;property id=&quot;20307&quot; value=&quot;818&quot;/&gt;&lt;/object&gt;&lt;object type=&quot;3&quot; unique_id=&quot;15024&quot;&gt;&lt;property id=&quot;20148&quot; value=&quot;5&quot;/&gt;&lt;property id=&quot;20300&quot; value=&quot;Slide 1 - &amp;quot;Theme 4: Reporting Bugs and Working with Others&amp;quot;&quot;/&gt;&lt;property id=&quot;20307&quot; value=&quot;820&quot;/&gt;&lt;/object&gt;&lt;object type=&quot;3&quot; unique_id=&quot;15609&quot;&gt;&lt;property id=&quot;20148&quot; value=&quot;5&quot;/&gt;&lt;property id=&quot;20300&quot; value=&quot;Slide 4 - &amp;quot;Reporting Bugs and…&amp;quot;&quot;/&gt;&lt;property id=&quot;20307&quot; value=&quot;832&quot;/&gt;&lt;/object&gt;&lt;object type=&quot;3&quot; unique_id=&quot;15700&quot;&gt;&lt;property id=&quot;20148&quot; value=&quot;5&quot;/&gt;&lt;property id=&quot;20300&quot; value=&quot;Slide 5 - &amp;quot;Reporting Bugs and…&amp;quot;&quot;/&gt;&lt;property id=&quot;20307&quot; value=&quot;833&quot;/&gt;&lt;/object&gt;&lt;object type=&quot;3&quot; unique_id=&quot;15723&quot;&gt;&lt;property id=&quot;20148&quot; value=&quot;5&quot;/&gt;&lt;property id=&quot;20300&quot; value=&quot;Slide 6 - &amp;quot;Reporting Bugs and…&amp;quot;&quot;/&gt;&lt;property id=&quot;20307&quot; value=&quot;834&quot;/&gt;&lt;/object&gt;&lt;object type=&quot;3&quot; unique_id=&quot;15745&quot;&gt;&lt;property id=&quot;20148&quot; value=&quot;5&quot;/&gt;&lt;property id=&quot;20300&quot; value=&quot;Slide 7 - &amp;quot;Reporting Bugs and…&amp;quot;&quot;/&gt;&lt;property id=&quot;20307&quot; value=&quot;835&quot;/&gt;&lt;/object&gt;&lt;object type=&quot;3&quot; unique_id=&quot;15818&quot;&gt;&lt;property id=&quot;20148&quot; value=&quot;5&quot;/&gt;&lt;property id=&quot;20300&quot; value=&quot;Slide 8 - &amp;quot;Reporting Bugs and…&amp;quot;&quot;/&gt;&lt;property id=&quot;20307&quot; value=&quot;836&quot;/&gt;&lt;/object&gt;&lt;object type=&quot;3&quot; unique_id=&quot;15846&quot;&gt;&lt;property id=&quot;20148&quot; value=&quot;5&quot;/&gt;&lt;property id=&quot;20300&quot; value=&quot;Slide 9 - &amp;quot;Working with Others&amp;quot;&quot;/&gt;&lt;property id=&quot;20307&quot; value=&quot;837&quot;/&gt;&lt;/object&gt;&lt;object type=&quot;3&quot; unique_id=&quot;15877&quot;&gt;&lt;property id=&quot;20148&quot; value=&quot;5&quot;/&gt;&lt;property id=&quot;20300&quot; value=&quot;Slide 10 - &amp;quot;Working with Others&amp;quot;&quot;/&gt;&lt;property id=&quot;20307&quot; value=&quot;838&quot;/&gt;&lt;/object&gt;&lt;object type=&quot;3&quot; unique_id=&quot;15922&quot;&gt;&lt;property id=&quot;20148&quot; value=&quot;5&quot;/&gt;&lt;property id=&quot;20300&quot; value=&quot;Slide 11 - &amp;quot;Working with Others&amp;quot;&quot;/&gt;&lt;property id=&quot;20307&quot; value=&quot;839&quot;/&gt;&lt;/object&gt;&lt;object type=&quot;3&quot; unique_id=&quot;15923&quot;&gt;&lt;property id=&quot;20148&quot; value=&quot;5&quot;/&gt;&lt;property id=&quot;20300&quot; value=&quot;Slide 12 - &amp;quot;Working with Others&amp;quot;&quot;/&gt;&lt;property id=&quot;20307&quot; value=&quot;840&quot;/&gt;&lt;/object&gt;&lt;object type=&quot;3&quot; unique_id=&quot;15963&quot;&gt;&lt;property id=&quot;20148&quot; value=&quot;5&quot;/&gt;&lt;property id=&quot;20300&quot; value=&quot;Slide 3 - &amp;quot;Reporting Bugs and…&amp;quot;&quot;/&gt;&lt;property id=&quot;20307&quot; value=&quot;841&quot;/&gt;&lt;/object&gt;&lt;object type=&quot;3&quot; unique_id=&quot;16034&quot;&gt;&lt;property id=&quot;20148&quot; value=&quot;5&quot;/&gt;&lt;property id=&quot;20300&quot; value=&quot;Slide 13 - &amp;quot;Working with Others&amp;quot;&quot;/&gt;&lt;property id=&quot;20307&quot; value=&quot;842&quot;/&gt;&lt;/object&gt;&lt;/object&gt;&lt;object type=&quot;8&quot; unique_id=&quot;11510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8,552356864,C:\Users\Alex\Desktop\ecampus\Lesson13LessonsLearnedIV_pptx\Media.ppc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9,552356864,C:\Users\Alex\Desktop\ecampus\Lesson13LessonsLearnedIV_pptx\Media.ppc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0,552356864,C:\Users\Alex\Desktop\ecampus\Lesson13LessonsLearnedIV_pptx\Media.ppc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1,552356864,C:\Users\Alex\Desktop\ecampus\Lesson13LessonsLearnedIV_pptx\Media.ppc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2,552356864,C:\Users\Alex\Desktop\ecampus\Lesson13LessonsLearnedIV_pptx\Media.ppc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0,552356864,C:\Users\Alex\Desktop\ecampus\Lesson13LessonsLearnedIV_pptx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552356864,C:\Users\Alex\Desktop\ecampus\Lesson13LessonsLearnedIV_pptx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2,552356864,C:\Users\Alex\Desktop\ecampus\Lesson13LessonsLearnedIV_pptx\Media.ppc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3,552356864,C:\Users\Alex\Desktop\ecampus\Lesson13LessonsLearnedIV_pptx\Media.ppc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4,552356864,C:\Users\Alex\Desktop\ecampus\Lesson13LessonsLearnedIV_pptx\Media.ppc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5,552356864,C:\Users\Alex\Desktop\ecampus\Lesson13LessonsLearnedIV_pptx\Media.ppc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6,552356864,C:\Users\Alex\Desktop\ecampus\Lesson13LessonsLearnedIV_pptx\Media.ppc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7,552356864,C:\Users\Alex\Desktop\ecampus\Lesson13LessonsLearnedIV_pptx\Media.ppcx"/>
</p:tagLst>
</file>

<file path=ppt/theme/theme1.xml><?xml version="1.0" encoding="utf-8"?>
<a:theme xmlns:a="http://schemas.openxmlformats.org/drawingml/2006/main" name="cmutemplat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00"/>
      </a:hlink>
      <a:folHlink>
        <a:srgbClr val="C0C0C0"/>
      </a:folHlink>
    </a:clrScheme>
    <a:fontScheme name="cmutemplat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mu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iccad-c2hdl-2004</Template>
  <TotalTime>21810</TotalTime>
  <Words>211</Words>
  <Application>Microsoft Office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2</vt:i4>
      </vt:variant>
    </vt:vector>
  </HeadingPairs>
  <TitlesOfParts>
    <vt:vector size="19" baseType="lpstr">
      <vt:lpstr>Arial</vt:lpstr>
      <vt:lpstr>Wingdings</vt:lpstr>
      <vt:lpstr>Times New Roman</vt:lpstr>
      <vt:lpstr>cmutemplate2</vt:lpstr>
      <vt:lpstr>Theme 4: Reporting Bugs and Working with Others</vt:lpstr>
      <vt:lpstr>Reporting Bugs and…</vt:lpstr>
      <vt:lpstr>Reporting Bugs and…</vt:lpstr>
      <vt:lpstr>Reporting Bugs and…</vt:lpstr>
      <vt:lpstr>Reporting Bugs and…</vt:lpstr>
      <vt:lpstr>Reporting Bugs and…</vt:lpstr>
      <vt:lpstr>Reporting Bugs and…</vt:lpstr>
      <vt:lpstr>Reporting Bugs and…</vt:lpstr>
      <vt:lpstr>Working with Others</vt:lpstr>
      <vt:lpstr>Working with Others</vt:lpstr>
      <vt:lpstr>Working with Others</vt:lpstr>
      <vt:lpstr>Working with Others</vt:lpstr>
      <vt:lpstr>Working with Others</vt:lpstr>
      <vt:lpstr>Custom Show 1</vt:lpstr>
      <vt:lpstr>Custom Show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1236</cp:revision>
  <dcterms:created xsi:type="dcterms:W3CDTF">1601-01-01T00:00:00Z</dcterms:created>
  <dcterms:modified xsi:type="dcterms:W3CDTF">2013-02-20T22:16:44Z</dcterms:modified>
</cp:coreProperties>
</file>