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52" r:id="rId1"/>
  </p:sldMasterIdLst>
  <p:notesMasterIdLst>
    <p:notesMasterId r:id="rId11"/>
  </p:notesMasterIdLst>
  <p:handoutMasterIdLst>
    <p:handoutMasterId r:id="rId12"/>
  </p:handoutMasterIdLst>
  <p:sldIdLst>
    <p:sldId id="781" r:id="rId2"/>
    <p:sldId id="782" r:id="rId3"/>
    <p:sldId id="783" r:id="rId4"/>
    <p:sldId id="784" r:id="rId5"/>
    <p:sldId id="785" r:id="rId6"/>
    <p:sldId id="786" r:id="rId7"/>
    <p:sldId id="787" r:id="rId8"/>
    <p:sldId id="788" r:id="rId9"/>
    <p:sldId id="789" r:id="rId10"/>
  </p:sldIdLst>
  <p:sldSz cx="9144000" cy="6858000" type="screen4x3"/>
  <p:notesSz cx="6858000" cy="9144000"/>
  <p:custShowLst>
    <p:custShow name="Custom Show 1" id="0">
      <p:sldLst/>
    </p:custShow>
    <p:custShow name="Custom Show 2" id="1">
      <p:sldLst/>
    </p:custShow>
  </p:custShowLst>
  <p:custDataLst>
    <p:tags r:id="rId13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b="1" i="1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1600" b="1" i="1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1600" b="1" i="1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1600" b="1" i="1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1600" b="1" i="1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600" b="1" i="1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1600" b="1" i="1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1600" b="1" i="1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1600" b="1" i="1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ECFF"/>
    <a:srgbClr val="008000"/>
    <a:srgbClr val="66CCFF"/>
    <a:srgbClr val="FFFF99"/>
    <a:srgbClr val="FFFF66"/>
    <a:srgbClr val="FFFF00"/>
    <a:srgbClr val="003399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35" autoAdjust="0"/>
    <p:restoredTop sz="81432" autoAdjust="0"/>
  </p:normalViewPr>
  <p:slideViewPr>
    <p:cSldViewPr>
      <p:cViewPr varScale="1">
        <p:scale>
          <a:sx n="69" d="100"/>
          <a:sy n="69" d="100"/>
        </p:scale>
        <p:origin x="-1184" y="-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-1956" y="-108"/>
      </p:cViewPr>
      <p:guideLst>
        <p:guide orient="horz" pos="2880"/>
        <p:guide pos="2160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8.xml"/><Relationship Id="rId3" Type="http://schemas.openxmlformats.org/officeDocument/2006/relationships/slide" Target="slides/slide3.xml"/><Relationship Id="rId7" Type="http://schemas.openxmlformats.org/officeDocument/2006/relationships/slide" Target="slides/slide7.xml"/><Relationship Id="rId2" Type="http://schemas.openxmlformats.org/officeDocument/2006/relationships/slide" Target="slides/slide2.xml"/><Relationship Id="rId1" Type="http://schemas.openxmlformats.org/officeDocument/2006/relationships/slide" Target="slides/slide1.xml"/><Relationship Id="rId6" Type="http://schemas.openxmlformats.org/officeDocument/2006/relationships/slide" Target="slides/slide6.xml"/><Relationship Id="rId5" Type="http://schemas.openxmlformats.org/officeDocument/2006/relationships/slide" Target="slides/slide5.xml"/><Relationship Id="rId4" Type="http://schemas.openxmlformats.org/officeDocument/2006/relationships/slide" Target="slides/slide4.xml"/><Relationship Id="rId9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3000"/>
              </a:lnSpc>
              <a:spcBef>
                <a:spcPct val="50000"/>
              </a:spcBef>
              <a:buClr>
                <a:schemeClr val="hlink"/>
              </a:buClr>
              <a:buFont typeface="Wingdings" pitchFamily="2" charset="2"/>
              <a:buNone/>
              <a:defRPr sz="1200" i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3000"/>
              </a:lnSpc>
              <a:spcBef>
                <a:spcPct val="50000"/>
              </a:spcBef>
              <a:buClr>
                <a:schemeClr val="hlink"/>
              </a:buClr>
              <a:buFont typeface="Wingdings" pitchFamily="2" charset="2"/>
              <a:buNone/>
              <a:defRPr sz="1200" i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3000"/>
              </a:lnSpc>
              <a:spcBef>
                <a:spcPct val="50000"/>
              </a:spcBef>
              <a:buClr>
                <a:schemeClr val="hlink"/>
              </a:buClr>
              <a:buFont typeface="Wingdings" pitchFamily="2" charset="2"/>
              <a:buNone/>
              <a:defRPr sz="1200" i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3000"/>
              </a:lnSpc>
              <a:spcBef>
                <a:spcPct val="50000"/>
              </a:spcBef>
              <a:buClr>
                <a:schemeClr val="hlink"/>
              </a:buClr>
              <a:buFont typeface="Wingdings" pitchFamily="2" charset="2"/>
              <a:buNone/>
              <a:defRPr sz="1200" i="0"/>
            </a:lvl1pPr>
          </a:lstStyle>
          <a:p>
            <a:pPr>
              <a:defRPr/>
            </a:pPr>
            <a:fld id="{B455596C-3472-4C29-B15D-74EECEECED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6053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 b="0" i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 b="0" i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60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 b="0" i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 b="0" i="0">
                <a:latin typeface="Times New Roman" pitchFamily="18" charset="0"/>
              </a:defRPr>
            </a:lvl1pPr>
          </a:lstStyle>
          <a:p>
            <a:pPr>
              <a:defRPr/>
            </a:pPr>
            <a:fld id="{EDD4004B-2AFA-4FC7-A60D-0D200C03C0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6531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6642100"/>
            <a:ext cx="9144000" cy="215900"/>
          </a:xfrm>
          <a:prstGeom prst="rect">
            <a:avLst/>
          </a:prstGeom>
          <a:gradFill rotWithShape="0">
            <a:gsLst>
              <a:gs pos="0">
                <a:srgbClr val="2A6AB3">
                  <a:gamma/>
                  <a:shade val="37647"/>
                  <a:invGamma/>
                </a:srgbClr>
              </a:gs>
              <a:gs pos="100000">
                <a:srgbClr val="2A6AB3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52ADE7"/>
              </a:buClr>
              <a:buFont typeface="Wingdings" pitchFamily="2" charset="2"/>
              <a:buNone/>
              <a:defRPr/>
            </a:pPr>
            <a:endParaRPr lang="en-US" sz="3000" b="0" i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6197600" y="6643688"/>
            <a:ext cx="245268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0" hangingPunct="0">
              <a:spcBef>
                <a:spcPct val="50000"/>
              </a:spcBef>
              <a:defRPr/>
            </a:pPr>
            <a:r>
              <a:rPr lang="de-CH" sz="900" b="0" i="0">
                <a:solidFill>
                  <a:schemeClr val="bg1"/>
                </a:solidFill>
              </a:rPr>
              <a:t>22.9.2004</a:t>
            </a:r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127500"/>
            <a:ext cx="9144000" cy="2513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0" y="0"/>
            <a:ext cx="9144000" cy="215900"/>
          </a:xfrm>
          <a:prstGeom prst="rect">
            <a:avLst/>
          </a:prstGeom>
          <a:gradFill rotWithShape="0">
            <a:gsLst>
              <a:gs pos="0">
                <a:srgbClr val="2A6AB3"/>
              </a:gs>
              <a:gs pos="100000">
                <a:srgbClr val="2A6AB3">
                  <a:gamma/>
                  <a:shade val="45490"/>
                  <a:invGamma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pic>
        <p:nvPicPr>
          <p:cNvPr id="8" name="Picture 8" descr="Logo_ETH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750" y="404813"/>
            <a:ext cx="171450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9"/>
          <p:cNvSpPr>
            <a:spLocks noChangeArrowheads="1"/>
          </p:cNvSpPr>
          <p:nvPr userDrawn="1"/>
        </p:nvSpPr>
        <p:spPr bwMode="auto">
          <a:xfrm>
            <a:off x="7816850" y="6577013"/>
            <a:ext cx="606425" cy="2254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343" tIns="44379" rIns="90343" bIns="44379">
            <a:spAutoFit/>
          </a:bodyPr>
          <a:lstStyle/>
          <a:p>
            <a:pPr algn="r" defTabSz="912813" eaLnBrk="0" hangingPunct="0">
              <a:defRPr/>
            </a:pPr>
            <a:r>
              <a:rPr lang="en-US" sz="900" b="0" i="0">
                <a:solidFill>
                  <a:schemeClr val="hlink"/>
                </a:solidFill>
              </a:rPr>
              <a:t>Slide </a:t>
            </a:r>
            <a:fld id="{6317799D-F266-493B-ABF2-8C28241EBC0F}" type="slidenum">
              <a:rPr lang="en-US" sz="900" b="0" i="0">
                <a:solidFill>
                  <a:schemeClr val="hlink"/>
                </a:solidFill>
              </a:rPr>
              <a:pPr algn="r" defTabSz="912813" eaLnBrk="0" hangingPunct="0">
                <a:defRPr/>
              </a:pPr>
              <a:t>‹#›</a:t>
            </a:fld>
            <a:endParaRPr lang="en-US" sz="900" b="0" i="0">
              <a:solidFill>
                <a:schemeClr val="hlink"/>
              </a:solidFill>
            </a:endParaRPr>
          </a:p>
        </p:txBody>
      </p:sp>
      <p:sp>
        <p:nvSpPr>
          <p:cNvPr id="870402" name="Rectangle 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2501900"/>
            <a:ext cx="6400800" cy="1503363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70403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917575"/>
            <a:ext cx="7772400" cy="1143000"/>
          </a:xfrm>
        </p:spPr>
        <p:txBody>
          <a:bodyPr lIns="92075" tIns="46038" rIns="92075" bIns="46038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 spd="med">
    <p:cut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cut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5150" y="247650"/>
            <a:ext cx="2206625" cy="6197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0513" y="247650"/>
            <a:ext cx="6472237" cy="6197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cut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813" y="247650"/>
            <a:ext cx="8716962" cy="7810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90513" y="1371600"/>
            <a:ext cx="4076700" cy="5073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19613" y="1371600"/>
            <a:ext cx="4078287" cy="5073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cut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813" y="247650"/>
            <a:ext cx="8716962" cy="7810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90513" y="1371600"/>
            <a:ext cx="4076700" cy="5073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19613" y="1371600"/>
            <a:ext cx="4078287" cy="2460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19613" y="3984625"/>
            <a:ext cx="4078287" cy="2460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cut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cut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cut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0513" y="1371600"/>
            <a:ext cx="4076700" cy="5073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19613" y="1371600"/>
            <a:ext cx="4078287" cy="5073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cut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cut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spd="med">
    <p:cut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cut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cut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cut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90513" y="1371600"/>
            <a:ext cx="8307387" cy="507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04813" y="247650"/>
            <a:ext cx="8716962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869380" name="Rectangle 4"/>
          <p:cNvSpPr>
            <a:spLocks noChangeArrowheads="1"/>
          </p:cNvSpPr>
          <p:nvPr/>
        </p:nvSpPr>
        <p:spPr bwMode="auto">
          <a:xfrm>
            <a:off x="0" y="6642100"/>
            <a:ext cx="9144000" cy="215900"/>
          </a:xfrm>
          <a:prstGeom prst="rect">
            <a:avLst/>
          </a:prstGeom>
          <a:gradFill rotWithShape="0">
            <a:gsLst>
              <a:gs pos="0">
                <a:srgbClr val="2A6AB3">
                  <a:gamma/>
                  <a:shade val="37647"/>
                  <a:invGamma/>
                </a:srgbClr>
              </a:gs>
              <a:gs pos="100000">
                <a:srgbClr val="2A6AB3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52ADE7"/>
              </a:buClr>
              <a:buFont typeface="Wingdings" pitchFamily="2" charset="2"/>
              <a:buNone/>
              <a:defRPr/>
            </a:pPr>
            <a:endParaRPr lang="en-US" sz="3000" b="0" i="0"/>
          </a:p>
        </p:txBody>
      </p:sp>
      <p:sp>
        <p:nvSpPr>
          <p:cNvPr id="869383" name="Text Box 7"/>
          <p:cNvSpPr txBox="1">
            <a:spLocks noChangeArrowheads="1"/>
          </p:cNvSpPr>
          <p:nvPr/>
        </p:nvSpPr>
        <p:spPr bwMode="auto">
          <a:xfrm>
            <a:off x="6156325" y="6643688"/>
            <a:ext cx="2452688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0" hangingPunct="0">
              <a:spcBef>
                <a:spcPct val="50000"/>
              </a:spcBef>
              <a:defRPr/>
            </a:pPr>
            <a:fld id="{4CAC24A0-1A72-446B-9987-25A40D10D74C}" type="slidenum">
              <a:rPr lang="de-CH" sz="800" b="0" i="0">
                <a:solidFill>
                  <a:schemeClr val="bg1"/>
                </a:solidFill>
              </a:rPr>
              <a:pPr algn="r" eaLnBrk="0" hangingPunct="0">
                <a:spcBef>
                  <a:spcPct val="50000"/>
                </a:spcBef>
                <a:defRPr/>
              </a:pPr>
              <a:t>‹#›</a:t>
            </a:fld>
            <a:endParaRPr lang="de-CH" sz="800" b="0" i="0">
              <a:solidFill>
                <a:schemeClr val="bg1"/>
              </a:solidFill>
            </a:endParaRPr>
          </a:p>
        </p:txBody>
      </p:sp>
      <p:sp>
        <p:nvSpPr>
          <p:cNvPr id="869384" name="Rectangle 8"/>
          <p:cNvSpPr>
            <a:spLocks noChangeArrowheads="1"/>
          </p:cNvSpPr>
          <p:nvPr/>
        </p:nvSpPr>
        <p:spPr bwMode="auto">
          <a:xfrm>
            <a:off x="0" y="0"/>
            <a:ext cx="9144000" cy="76200"/>
          </a:xfrm>
          <a:prstGeom prst="rect">
            <a:avLst/>
          </a:prstGeom>
          <a:gradFill rotWithShape="0">
            <a:gsLst>
              <a:gs pos="0">
                <a:srgbClr val="2A6AB3"/>
              </a:gs>
              <a:gs pos="100000">
                <a:srgbClr val="2A6AB3">
                  <a:gamma/>
                  <a:shade val="45490"/>
                  <a:invGamma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  <p:sldLayoutId id="2147483748" r:id="rId13"/>
  </p:sldLayoutIdLst>
  <p:transition spd="med">
    <p:cut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rgbClr val="2A6AB3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rgbClr val="2A6AB3"/>
          </a:solidFill>
          <a:latin typeface="Arial" charset="0"/>
        </a:defRPr>
      </a:lvl2pPr>
      <a:lvl3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rgbClr val="2A6AB3"/>
          </a:solidFill>
          <a:latin typeface="Arial" charset="0"/>
        </a:defRPr>
      </a:lvl3pPr>
      <a:lvl4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rgbClr val="2A6AB3"/>
          </a:solidFill>
          <a:latin typeface="Arial" charset="0"/>
        </a:defRPr>
      </a:lvl4pPr>
      <a:lvl5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rgbClr val="2A6AB3"/>
          </a:solidFill>
          <a:latin typeface="Arial" charset="0"/>
        </a:defRPr>
      </a:lvl5pPr>
      <a:lvl6pPr marL="457200" algn="l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rgbClr val="2A6AB3"/>
          </a:solidFill>
          <a:latin typeface="Arial" charset="0"/>
        </a:defRPr>
      </a:lvl6pPr>
      <a:lvl7pPr marL="914400" algn="l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rgbClr val="2A6AB3"/>
          </a:solidFill>
          <a:latin typeface="Arial" charset="0"/>
        </a:defRPr>
      </a:lvl7pPr>
      <a:lvl8pPr marL="1371600" algn="l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rgbClr val="2A6AB3"/>
          </a:solidFill>
          <a:latin typeface="Arial" charset="0"/>
        </a:defRPr>
      </a:lvl8pPr>
      <a:lvl9pPr marL="1828800" algn="l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rgbClr val="2A6AB3"/>
          </a:solidFill>
          <a:latin typeface="Arial" charset="0"/>
        </a:defRPr>
      </a:lvl9pPr>
    </p:titleStyle>
    <p:bodyStyle>
      <a:lvl1pPr marL="385763" indent="-385763" algn="l" rtl="0" eaLnBrk="0" fontAlgn="base" hangingPunct="0">
        <a:lnSpc>
          <a:spcPct val="93000"/>
        </a:lnSpc>
        <a:spcBef>
          <a:spcPct val="50000"/>
        </a:spcBef>
        <a:spcAft>
          <a:spcPct val="0"/>
        </a:spcAft>
        <a:buClr>
          <a:srgbClr val="2A6AB3"/>
        </a:buClr>
        <a:buFont typeface="Wingdings" pitchFamily="2" charset="2"/>
        <a:buChar char="l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4538" indent="-244475" algn="l" rtl="0" eaLnBrk="0" fontAlgn="base" hangingPunct="0">
        <a:lnSpc>
          <a:spcPct val="87000"/>
        </a:lnSpc>
        <a:spcBef>
          <a:spcPct val="25000"/>
        </a:spcBef>
        <a:spcAft>
          <a:spcPct val="0"/>
        </a:spcAft>
        <a:buClr>
          <a:schemeClr val="accent2"/>
        </a:buClr>
        <a:buSzPct val="75000"/>
        <a:buChar char="•"/>
        <a:defRPr sz="2200" b="1">
          <a:solidFill>
            <a:schemeClr val="tx1"/>
          </a:solidFill>
          <a:latin typeface="+mn-lt"/>
        </a:defRPr>
      </a:lvl2pPr>
      <a:lvl3pPr marL="1146175" indent="-238125" algn="l" rtl="0" eaLnBrk="0" fontAlgn="base" hangingPunct="0">
        <a:lnSpc>
          <a:spcPct val="87000"/>
        </a:lnSpc>
        <a:spcBef>
          <a:spcPct val="10000"/>
        </a:spcBef>
        <a:spcAft>
          <a:spcPct val="0"/>
        </a:spcAft>
        <a:buClr>
          <a:schemeClr val="tx2"/>
        </a:buClr>
        <a:buSzPct val="68000"/>
        <a:buChar char="•"/>
        <a:defRPr sz="2000" b="1">
          <a:solidFill>
            <a:schemeClr val="tx1"/>
          </a:solidFill>
          <a:latin typeface="+mn-lt"/>
        </a:defRPr>
      </a:lvl3pPr>
      <a:lvl4pPr marL="2032000" indent="-228600" algn="l" rtl="0" eaLnBrk="0" fontAlgn="base" hangingPunct="0">
        <a:spcBef>
          <a:spcPct val="20000"/>
        </a:spcBef>
        <a:spcAft>
          <a:spcPct val="0"/>
        </a:spcAft>
        <a:buSzPct val="45000"/>
        <a:buChar char="•"/>
        <a:defRPr b="1">
          <a:solidFill>
            <a:schemeClr val="tx1"/>
          </a:solidFill>
          <a:latin typeface="+mn-lt"/>
        </a:defRPr>
      </a:lvl4pPr>
      <a:lvl5pPr marL="24511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5pPr>
      <a:lvl6pPr marL="29083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6pPr>
      <a:lvl7pPr marL="33655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7pPr>
      <a:lvl8pPr marL="38227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8pPr>
      <a:lvl9pPr marL="42799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4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6.xml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C:\Users\Alex\AppData\Local\Microsoft\Windows\Temporary Internet Files\Content.IE5\4O11Q41U\MP900402892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60" y="1340710"/>
            <a:ext cx="2531100" cy="189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Debugging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90513" y="1268413"/>
            <a:ext cx="7634287" cy="5256212"/>
          </a:xfrm>
        </p:spPr>
        <p:txBody>
          <a:bodyPr/>
          <a:lstStyle/>
          <a:p>
            <a:pPr lvl="1" eaLnBrk="1" hangingPunct="1"/>
            <a:endParaRPr lang="en-US" sz="2000" b="0" smtClean="0"/>
          </a:p>
          <a:p>
            <a:pPr lvl="1" eaLnBrk="1" hangingPunct="1">
              <a:buFontTx/>
              <a:buNone/>
            </a:pPr>
            <a:endParaRPr lang="en-US" sz="3200" b="0" smtClean="0"/>
          </a:p>
        </p:txBody>
      </p:sp>
      <p:pic>
        <p:nvPicPr>
          <p:cNvPr id="12295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9712" y="1268413"/>
            <a:ext cx="2881313" cy="2276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1028" name="Picture 4" descr="File:The Scientific Method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20" y="3239035"/>
            <a:ext cx="3467100" cy="2800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Alex\AppData\Local\Microsoft\Windows\Temporary Internet Files\Content.IE5\OIVDGOMO\MC900441714[3]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70" y="546975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7515032"/>
      </p:ext>
    </p:extLst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Debugging, in the Trenches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90513" y="1268413"/>
            <a:ext cx="7634287" cy="5256212"/>
          </a:xfrm>
        </p:spPr>
        <p:txBody>
          <a:bodyPr/>
          <a:lstStyle/>
          <a:p>
            <a:pPr lvl="1" eaLnBrk="1" hangingPunct="1"/>
            <a:endParaRPr lang="en-US" sz="2000" b="0" smtClean="0"/>
          </a:p>
          <a:p>
            <a:pPr lvl="1" eaLnBrk="1" hangingPunct="1">
              <a:buFontTx/>
              <a:buNone/>
            </a:pPr>
            <a:endParaRPr lang="en-US" sz="3200" b="0" smtClean="0"/>
          </a:p>
        </p:txBody>
      </p:sp>
      <p:sp>
        <p:nvSpPr>
          <p:cNvPr id="1452043" name="Text Box 11"/>
          <p:cNvSpPr txBox="1">
            <a:spLocks noChangeArrowheads="1"/>
          </p:cNvSpPr>
          <p:nvPr/>
        </p:nvSpPr>
        <p:spPr bwMode="auto">
          <a:xfrm>
            <a:off x="323850" y="1268413"/>
            <a:ext cx="4319588" cy="1463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i="1">
                <a:latin typeface="Times New Roman" pitchFamily="18" charset="0"/>
              </a:rPr>
              <a:t>Rasala put his hands on his desk and buried his face in them.</a:t>
            </a:r>
          </a:p>
          <a:p>
            <a:r>
              <a:rPr lang="en-US" sz="2000" i="1">
                <a:latin typeface="Times New Roman" pitchFamily="18" charset="0"/>
              </a:rPr>
              <a:t>It was just another routine day down at debugging headquarters.</a:t>
            </a:r>
            <a:endParaRPr lang="en-US" sz="2000" b="0" i="1">
              <a:latin typeface="Times New Roman" pitchFamily="18" charset="0"/>
            </a:endParaRPr>
          </a:p>
        </p:txBody>
      </p:sp>
      <p:sp>
        <p:nvSpPr>
          <p:cNvPr id="1452047" name="Text Box 15"/>
          <p:cNvSpPr txBox="1">
            <a:spLocks noChangeArrowheads="1"/>
          </p:cNvSpPr>
          <p:nvPr/>
        </p:nvSpPr>
        <p:spPr bwMode="auto">
          <a:xfrm>
            <a:off x="827088" y="2924175"/>
            <a:ext cx="6553200" cy="2530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i="1">
                <a:latin typeface="Times New Roman" pitchFamily="18" charset="0"/>
              </a:rPr>
              <a:t>In the back of Veres’s mind still lies a small suspicion that the problem might after all be noise.  And now – much to Guyer’s delight, when he finds out later on – it is Veres himself who disconnects the I-cache.  Then he runs the program past the point of failure, and everything works.  He puts the I-cache back in and once again Gollum fails.  This doesn’t prove the IP is to blame, but it does tend to eliminate noise as a suspect, once and for all. . .</a:t>
            </a:r>
            <a:endParaRPr lang="en-US" sz="2000" b="0" i="1">
              <a:latin typeface="Times New Roman" pitchFamily="18" charset="0"/>
            </a:endParaRPr>
          </a:p>
        </p:txBody>
      </p:sp>
      <p:sp>
        <p:nvSpPr>
          <p:cNvPr id="1452048" name="Text Box 16"/>
          <p:cNvSpPr txBox="1">
            <a:spLocks noChangeArrowheads="1"/>
          </p:cNvSpPr>
          <p:nvPr/>
        </p:nvSpPr>
        <p:spPr bwMode="auto">
          <a:xfrm>
            <a:off x="1476375" y="5734050"/>
            <a:ext cx="6553200" cy="581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Times New Roman" pitchFamily="18" charset="0"/>
              </a:rPr>
              <a:t>from THE CASE OF THE MISSING NAND GATE (Chapter 10 of Kidder’s </a:t>
            </a:r>
            <a:r>
              <a:rPr lang="en-US" i="1">
                <a:latin typeface="Times New Roman" pitchFamily="18" charset="0"/>
              </a:rPr>
              <a:t>The Soul of a New Machine</a:t>
            </a:r>
            <a:r>
              <a:rPr lang="en-US">
                <a:latin typeface="Times New Roman" pitchFamily="18" charset="0"/>
              </a:rPr>
              <a:t>)</a:t>
            </a:r>
            <a:endParaRPr lang="en-US" b="0">
              <a:latin typeface="Times New Roman" pitchFamily="18" charset="0"/>
            </a:endParaRPr>
          </a:p>
        </p:txBody>
      </p:sp>
      <p:pic>
        <p:nvPicPr>
          <p:cNvPr id="1452049" name="Picture 1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7625" y="5013325"/>
            <a:ext cx="1023938" cy="13684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1452052" name="Line 20"/>
          <p:cNvSpPr>
            <a:spLocks noChangeShapeType="1"/>
          </p:cNvSpPr>
          <p:nvPr/>
        </p:nvSpPr>
        <p:spPr bwMode="auto">
          <a:xfrm>
            <a:off x="144463" y="2781300"/>
            <a:ext cx="75961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452053" name="Line 21"/>
          <p:cNvSpPr>
            <a:spLocks noChangeShapeType="1"/>
          </p:cNvSpPr>
          <p:nvPr/>
        </p:nvSpPr>
        <p:spPr bwMode="auto">
          <a:xfrm>
            <a:off x="250825" y="5516563"/>
            <a:ext cx="71294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2050" name="Picture 2" descr="C:\Users\Alex\AppData\Local\Microsoft\Windows\Temporary Internet Files\Content.IE5\OIVDGOMO\MC900441714[4]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90" y="354012"/>
            <a:ext cx="2283685" cy="2283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66620214"/>
      </p:ext>
    </p:extLst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2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2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2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2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2043" grpId="0"/>
      <p:bldP spid="1452047" grpId="0"/>
      <p:bldP spid="1452048" grpId="0"/>
      <p:bldP spid="1452052" grpId="0" animBg="1"/>
      <p:bldP spid="145205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(The Soul of a New Machine)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90513" y="1268413"/>
            <a:ext cx="7634287" cy="5256212"/>
          </a:xfrm>
        </p:spPr>
        <p:txBody>
          <a:bodyPr/>
          <a:lstStyle/>
          <a:p>
            <a:pPr lvl="1" eaLnBrk="1" hangingPunct="1"/>
            <a:endParaRPr lang="en-US" sz="2000" b="0" smtClean="0"/>
          </a:p>
          <a:p>
            <a:pPr lvl="1" eaLnBrk="1" hangingPunct="1">
              <a:buFontTx/>
              <a:buNone/>
            </a:pPr>
            <a:endParaRPr lang="en-US" sz="3200" b="0" smtClean="0"/>
          </a:p>
        </p:txBody>
      </p:sp>
      <p:pic>
        <p:nvPicPr>
          <p:cNvPr id="14343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288" y="1196975"/>
            <a:ext cx="2012950" cy="30241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14344" name="Text Box 11"/>
          <p:cNvSpPr txBox="1">
            <a:spLocks noChangeArrowheads="1"/>
          </p:cNvSpPr>
          <p:nvPr/>
        </p:nvSpPr>
        <p:spPr bwMode="auto">
          <a:xfrm>
            <a:off x="2627313" y="1003300"/>
            <a:ext cx="4106862" cy="51212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Kidder’s book tells the story</a:t>
            </a:r>
            <a:br>
              <a:rPr lang="en-US" sz="2000"/>
            </a:br>
            <a:r>
              <a:rPr lang="en-US" sz="2000"/>
              <a:t>of the development of a micro-</a:t>
            </a:r>
            <a:br>
              <a:rPr lang="en-US" sz="2000"/>
            </a:br>
            <a:r>
              <a:rPr lang="en-US" sz="2000"/>
              <a:t>computer in the early 80s.</a:t>
            </a:r>
          </a:p>
          <a:p>
            <a:r>
              <a:rPr lang="en-US" sz="2000"/>
              <a:t>The book’s a classic – won the</a:t>
            </a:r>
            <a:br>
              <a:rPr lang="en-US" sz="2000"/>
            </a:br>
            <a:r>
              <a:rPr lang="en-US" sz="2000"/>
              <a:t>American Book Award for non-</a:t>
            </a:r>
            <a:br>
              <a:rPr lang="en-US" sz="2000"/>
            </a:br>
            <a:r>
              <a:rPr lang="en-US" sz="2000"/>
              <a:t>fiction.  Anyone who cares how</a:t>
            </a:r>
            <a:br>
              <a:rPr lang="en-US" sz="2000"/>
            </a:br>
            <a:r>
              <a:rPr lang="en-US" sz="2000"/>
              <a:t>computers are made (or how</a:t>
            </a:r>
            <a:br>
              <a:rPr lang="en-US" sz="2000"/>
            </a:br>
            <a:r>
              <a:rPr lang="en-US" sz="2000"/>
              <a:t>people work) should read it.</a:t>
            </a:r>
          </a:p>
          <a:p>
            <a:endParaRPr lang="en-US" sz="2000"/>
          </a:p>
          <a:p>
            <a:r>
              <a:rPr lang="en-US" sz="2000"/>
              <a:t>Chapter 10 is a classic story of</a:t>
            </a:r>
            <a:br>
              <a:rPr lang="en-US" sz="2000"/>
            </a:br>
            <a:r>
              <a:rPr lang="en-US" sz="2000"/>
              <a:t>debugging a hardware problem.</a:t>
            </a:r>
            <a:br>
              <a:rPr lang="en-US" sz="2000"/>
            </a:br>
            <a:r>
              <a:rPr lang="en-US" sz="2000"/>
              <a:t>The ideas apply just as well to</a:t>
            </a:r>
            <a:br>
              <a:rPr lang="en-US" sz="2000"/>
            </a:br>
            <a:r>
              <a:rPr lang="en-US" sz="2000"/>
              <a:t>software, and this is the best</a:t>
            </a:r>
            <a:br>
              <a:rPr lang="en-US" sz="2000"/>
            </a:br>
            <a:r>
              <a:rPr lang="en-US" sz="2000"/>
              <a:t>description of heavy-duty debug</a:t>
            </a:r>
            <a:br>
              <a:rPr lang="en-US" sz="2000"/>
            </a:br>
            <a:r>
              <a:rPr lang="en-US" sz="2000"/>
              <a:t>I’ve ever seen.</a:t>
            </a:r>
          </a:p>
        </p:txBody>
      </p:sp>
      <p:pic>
        <p:nvPicPr>
          <p:cNvPr id="3074" name="Picture 2" descr="C:\Users\Alex\AppData\Local\Microsoft\Windows\Temporary Internet Files\Content.IE5\OIVDGOMO\MC900441714[4]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320" y="1720686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71416879"/>
      </p:ext>
    </p:extLst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Debugging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90513" y="1268413"/>
            <a:ext cx="7634287" cy="5256212"/>
          </a:xfrm>
        </p:spPr>
        <p:txBody>
          <a:bodyPr/>
          <a:lstStyle/>
          <a:p>
            <a:pPr eaLnBrk="1" hangingPunct="1"/>
            <a:r>
              <a:rPr lang="en-US" sz="3200" b="0" dirty="0" smtClean="0"/>
              <a:t>Debugging is really hard – even with a good failing test case in hand</a:t>
            </a:r>
          </a:p>
          <a:p>
            <a:pPr eaLnBrk="1" hangingPunct="1"/>
            <a:endParaRPr lang="en-US" sz="3200" b="0" dirty="0" smtClean="0"/>
          </a:p>
          <a:p>
            <a:pPr eaLnBrk="1" hangingPunct="1"/>
            <a:r>
              <a:rPr lang="en-US" sz="3200" b="0" dirty="0" smtClean="0"/>
              <a:t>One of the most time-consuming tasks in software development</a:t>
            </a:r>
            <a:endParaRPr lang="en-US" sz="2000" b="0" dirty="0" smtClean="0"/>
          </a:p>
          <a:p>
            <a:pPr eaLnBrk="1" hangingPunct="1"/>
            <a:r>
              <a:rPr lang="en-US" sz="3200" b="0" dirty="0" smtClean="0"/>
              <a:t>Locating the fault is the most time-consuming part of debugging</a:t>
            </a:r>
            <a:endParaRPr lang="en-US" sz="2000" b="0" dirty="0" smtClean="0"/>
          </a:p>
          <a:p>
            <a:pPr eaLnBrk="1" hangingPunct="1">
              <a:buFont typeface="Wingdings" pitchFamily="2" charset="2"/>
              <a:buNone/>
            </a:pPr>
            <a:endParaRPr lang="en-US" sz="2000" b="0" dirty="0" smtClean="0"/>
          </a:p>
          <a:p>
            <a:pPr lvl="1" eaLnBrk="1" hangingPunct="1"/>
            <a:endParaRPr lang="en-US" sz="2000" b="0" dirty="0" smtClean="0"/>
          </a:p>
          <a:p>
            <a:pPr lvl="1" eaLnBrk="1" hangingPunct="1">
              <a:buFontTx/>
              <a:buNone/>
            </a:pPr>
            <a:endParaRPr lang="en-US" sz="3200" b="0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36952415"/>
      </p:ext>
    </p:extLst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Debugging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90513" y="1268413"/>
            <a:ext cx="7634287" cy="5256212"/>
          </a:xfrm>
        </p:spPr>
        <p:txBody>
          <a:bodyPr/>
          <a:lstStyle/>
          <a:p>
            <a:pPr eaLnBrk="1" hangingPunct="1"/>
            <a:r>
              <a:rPr lang="en-US" sz="3200" b="0" smtClean="0"/>
              <a:t>Takes as much as 50% of development time on some projects</a:t>
            </a:r>
          </a:p>
          <a:p>
            <a:pPr eaLnBrk="1" hangingPunct="1"/>
            <a:r>
              <a:rPr lang="en-US" sz="3200" b="0" smtClean="0"/>
              <a:t>Arguably the most scientific part of “computer science” practice</a:t>
            </a:r>
          </a:p>
          <a:p>
            <a:pPr lvl="1" eaLnBrk="1" hangingPunct="1"/>
            <a:r>
              <a:rPr lang="en-US" sz="2800" b="0" smtClean="0"/>
              <a:t>Even though it’s </a:t>
            </a:r>
            <a:r>
              <a:rPr lang="en-US" sz="2800" b="0" i="1" smtClean="0"/>
              <a:t>usually</a:t>
            </a:r>
            <a:r>
              <a:rPr lang="en-US" sz="2800" b="0" smtClean="0"/>
              <a:t> done in a totally </a:t>
            </a:r>
            <a:r>
              <a:rPr lang="en-US" sz="2800" b="0" i="1" smtClean="0"/>
              <a:t>ad hoc</a:t>
            </a:r>
            <a:r>
              <a:rPr lang="en-US" sz="2800" b="0" smtClean="0"/>
              <a:t>, haphazard way!</a:t>
            </a:r>
          </a:p>
          <a:p>
            <a:pPr eaLnBrk="1" hangingPunct="1">
              <a:buFont typeface="Wingdings" pitchFamily="2" charset="2"/>
              <a:buNone/>
            </a:pPr>
            <a:endParaRPr lang="en-US" sz="2800" b="0" smtClean="0"/>
          </a:p>
          <a:p>
            <a:pPr lvl="1" eaLnBrk="1" hangingPunct="1"/>
            <a:endParaRPr lang="en-US" sz="2000" b="0" smtClean="0"/>
          </a:p>
          <a:p>
            <a:pPr lvl="1" eaLnBrk="1" hangingPunct="1">
              <a:buFontTx/>
              <a:buNone/>
            </a:pPr>
            <a:endParaRPr lang="en-US" sz="3200" b="0" smtClean="0"/>
          </a:p>
        </p:txBody>
      </p:sp>
      <p:sp>
        <p:nvSpPr>
          <p:cNvPr id="1448968" name="Text Box 8"/>
          <p:cNvSpPr txBox="1">
            <a:spLocks noChangeArrowheads="1"/>
          </p:cNvSpPr>
          <p:nvPr/>
        </p:nvSpPr>
        <p:spPr bwMode="auto">
          <a:xfrm>
            <a:off x="908050" y="4652963"/>
            <a:ext cx="5538788" cy="13112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Times New Roman" pitchFamily="18" charset="0"/>
              </a:rPr>
              <a:t>“Debugging is twice as hard as writing the code</a:t>
            </a:r>
            <a:br>
              <a:rPr lang="en-US" sz="2000">
                <a:latin typeface="Times New Roman" pitchFamily="18" charset="0"/>
              </a:rPr>
            </a:br>
            <a:r>
              <a:rPr lang="en-US" sz="2000">
                <a:latin typeface="Times New Roman" pitchFamily="18" charset="0"/>
              </a:rPr>
              <a:t>in the first place.  Therefore, if you write the code</a:t>
            </a:r>
            <a:br>
              <a:rPr lang="en-US" sz="2000">
                <a:latin typeface="Times New Roman" pitchFamily="18" charset="0"/>
              </a:rPr>
            </a:br>
            <a:r>
              <a:rPr lang="en-US" sz="2000">
                <a:latin typeface="Times New Roman" pitchFamily="18" charset="0"/>
              </a:rPr>
              <a:t>as cleverly as possible, you are, by definition, not</a:t>
            </a:r>
            <a:br>
              <a:rPr lang="en-US" sz="2000">
                <a:latin typeface="Times New Roman" pitchFamily="18" charset="0"/>
              </a:rPr>
            </a:br>
            <a:r>
              <a:rPr lang="en-US" sz="2000">
                <a:latin typeface="Times New Roman" pitchFamily="18" charset="0"/>
              </a:rPr>
              <a:t>smart enough to debug it.”  </a:t>
            </a:r>
            <a:r>
              <a:rPr lang="en-US" sz="2000" b="0">
                <a:latin typeface="Times New Roman" pitchFamily="18" charset="0"/>
              </a:rPr>
              <a:t>- Brian Kernighan</a:t>
            </a:r>
          </a:p>
        </p:txBody>
      </p:sp>
      <p:sp>
        <p:nvSpPr>
          <p:cNvPr id="1448969" name="AutoShape 9"/>
          <p:cNvSpPr>
            <a:spLocks noChangeArrowheads="1"/>
          </p:cNvSpPr>
          <p:nvPr/>
        </p:nvSpPr>
        <p:spPr bwMode="auto">
          <a:xfrm>
            <a:off x="7891463" y="582613"/>
            <a:ext cx="854075" cy="896937"/>
          </a:xfrm>
          <a:prstGeom prst="foldedCorner">
            <a:avLst>
              <a:gd name="adj" fmla="val 9954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/>
          </a:p>
        </p:txBody>
      </p:sp>
      <p:pic>
        <p:nvPicPr>
          <p:cNvPr id="16390" name="Picture 10" descr="bug_anim_code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35913" y="654050"/>
            <a:ext cx="798512" cy="798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91" name="Picture 11" descr="Magnifying_Glass_greyscal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786688" y="609600"/>
            <a:ext cx="1038225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48972" name="Picture 1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596063" y="4652963"/>
            <a:ext cx="1289050" cy="1512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38974190"/>
      </p:ext>
    </p:extLst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8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8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896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Debugging and Testing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90513" y="1371600"/>
            <a:ext cx="8026400" cy="5073650"/>
          </a:xfrm>
        </p:spPr>
        <p:txBody>
          <a:bodyPr/>
          <a:lstStyle/>
          <a:p>
            <a:pPr eaLnBrk="1" hangingPunct="1"/>
            <a:r>
              <a:rPr lang="en-US" sz="3200" b="0" smtClean="0"/>
              <a:t>What are test cases </a:t>
            </a:r>
            <a:r>
              <a:rPr lang="en-US" sz="3200" b="0" i="1" smtClean="0"/>
              <a:t>for</a:t>
            </a:r>
            <a:r>
              <a:rPr lang="en-US" sz="3200" b="0" smtClean="0"/>
              <a:t>, anyway?</a:t>
            </a:r>
          </a:p>
          <a:p>
            <a:pPr lvl="1" eaLnBrk="1" hangingPunct="1"/>
            <a:r>
              <a:rPr lang="en-US" sz="2800" b="0" smtClean="0"/>
              <a:t>Often:  so we can locate and fix a fault</a:t>
            </a:r>
          </a:p>
          <a:p>
            <a:pPr lvl="1" eaLnBrk="1" hangingPunct="1"/>
            <a:r>
              <a:rPr lang="en-US" sz="2800" b="0" smtClean="0"/>
              <a:t>Or:  so we can understand how serious the failure is, and triage / “flight rule” it away</a:t>
            </a:r>
          </a:p>
          <a:p>
            <a:pPr lvl="2" eaLnBrk="1" hangingPunct="1"/>
            <a:r>
              <a:rPr lang="en-US" sz="2400" b="0" smtClean="0"/>
              <a:t>If we have many bugs, and some may not be important enough to merit resources</a:t>
            </a:r>
          </a:p>
          <a:p>
            <a:pPr lvl="2" eaLnBrk="1" hangingPunct="1"/>
            <a:r>
              <a:rPr lang="en-US" sz="2400" b="0" smtClean="0"/>
              <a:t>Or if there is a reason we </a:t>
            </a:r>
            <a:r>
              <a:rPr lang="en-US" sz="2400" b="0" i="1" smtClean="0"/>
              <a:t>can’t</a:t>
            </a:r>
            <a:r>
              <a:rPr lang="en-US" sz="2400" b="0" smtClean="0"/>
              <a:t> change the code and have to work around the problem</a:t>
            </a:r>
          </a:p>
          <a:p>
            <a:pPr eaLnBrk="1" hangingPunct="1"/>
            <a:r>
              <a:rPr lang="en-US" sz="3200" b="0" smtClean="0"/>
              <a:t>In either case, we have a “debugging” task at hand – must at least </a:t>
            </a:r>
            <a:r>
              <a:rPr lang="en-US" sz="3200" b="0" i="1" smtClean="0"/>
              <a:t>understand the failure</a:t>
            </a:r>
            <a:r>
              <a:rPr lang="en-US" sz="3200" b="0" smtClean="0"/>
              <a:t>, even if only to triage</a:t>
            </a:r>
          </a:p>
        </p:txBody>
      </p:sp>
      <p:sp>
        <p:nvSpPr>
          <p:cNvPr id="1445892" name="AutoShape 4"/>
          <p:cNvSpPr>
            <a:spLocks noChangeArrowheads="1"/>
          </p:cNvSpPr>
          <p:nvPr/>
        </p:nvSpPr>
        <p:spPr bwMode="auto">
          <a:xfrm>
            <a:off x="7891463" y="582613"/>
            <a:ext cx="854075" cy="896937"/>
          </a:xfrm>
          <a:prstGeom prst="foldedCorner">
            <a:avLst>
              <a:gd name="adj" fmla="val 9954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/>
          </a:p>
        </p:txBody>
      </p:sp>
      <p:pic>
        <p:nvPicPr>
          <p:cNvPr id="17413" name="Picture 5" descr="bug_anim_code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35913" y="654050"/>
            <a:ext cx="798512" cy="798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4" name="Picture 6" descr="Magnifying_Glass_greyscal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786688" y="609600"/>
            <a:ext cx="1038225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6235062"/>
      </p:ext>
    </p:extLst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Scientific Debugging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90513" y="1371600"/>
            <a:ext cx="7953997" cy="5073650"/>
          </a:xfrm>
        </p:spPr>
        <p:txBody>
          <a:bodyPr/>
          <a:lstStyle/>
          <a:p>
            <a:pPr eaLnBrk="1" hangingPunct="1"/>
            <a:r>
              <a:rPr lang="en-US" sz="3200" b="0" dirty="0" smtClean="0"/>
              <a:t>Test cases (ones that fail and ones that succeed) can be the experiments we perform to verify our hypotheses</a:t>
            </a:r>
          </a:p>
          <a:p>
            <a:pPr lvl="1" eaLnBrk="1" hangingPunct="1"/>
            <a:r>
              <a:rPr lang="en-US" sz="2800" b="0" dirty="0" smtClean="0"/>
              <a:t>The failing test case informs us that there is a phenomenon to explain (apple on the head)</a:t>
            </a:r>
          </a:p>
          <a:p>
            <a:pPr lvl="1" eaLnBrk="1" hangingPunct="1"/>
            <a:r>
              <a:rPr lang="en-US" sz="2800" b="0" dirty="0" smtClean="0"/>
              <a:t>Generate (or examine) more test cases to find out more about what is going on in the program</a:t>
            </a:r>
          </a:p>
          <a:p>
            <a:pPr lvl="1" eaLnBrk="1" hangingPunct="1"/>
            <a:endParaRPr lang="en-US" sz="2800" b="0" dirty="0" smtClean="0"/>
          </a:p>
        </p:txBody>
      </p:sp>
      <p:pic>
        <p:nvPicPr>
          <p:cNvPr id="4098" name="Picture 2" descr="C:\Users\Alex\AppData\Local\Microsoft\Windows\Temporary Internet Files\Content.IE5\OIVDGOMO\MC900441714[4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430" y="188550"/>
            <a:ext cx="1225852" cy="1225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87788087"/>
      </p:ext>
    </p:extLst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Scientific Debugging</a:t>
            </a:r>
          </a:p>
        </p:txBody>
      </p:sp>
      <p:pic>
        <p:nvPicPr>
          <p:cNvPr id="19459" name="Picture 195" descr="zellerscienc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8438" y="1268413"/>
            <a:ext cx="8945562" cy="467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47455392"/>
      </p:ext>
    </p:extLst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Alex\AppData\Local\Microsoft\Windows\Temporary Internet Files\Content.IE5\4O11Q41U\MP900431001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9990" y="4293120"/>
            <a:ext cx="1139798" cy="1440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Testing for Debugging</a:t>
            </a:r>
          </a:p>
        </p:txBody>
      </p:sp>
      <p:sp>
        <p:nvSpPr>
          <p:cNvPr id="14469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90513" y="1371600"/>
            <a:ext cx="8026400" cy="5073650"/>
          </a:xfrm>
        </p:spPr>
        <p:txBody>
          <a:bodyPr/>
          <a:lstStyle/>
          <a:p>
            <a:pPr eaLnBrk="1" hangingPunct="1"/>
            <a:r>
              <a:rPr lang="en-US" sz="2800" b="0" dirty="0" smtClean="0"/>
              <a:t>Several ways to use test cases in debugging:</a:t>
            </a:r>
          </a:p>
          <a:p>
            <a:pPr lvl="1" eaLnBrk="1" hangingPunct="1"/>
            <a:r>
              <a:rPr lang="en-US" sz="2800" b="0" dirty="0" smtClean="0"/>
              <a:t>Test case minimization </a:t>
            </a:r>
          </a:p>
          <a:p>
            <a:pPr lvl="1" eaLnBrk="1" hangingPunct="1"/>
            <a:r>
              <a:rPr lang="en-US" sz="2400" b="0" dirty="0" smtClean="0"/>
              <a:t>Shrink the test case so we don’t have to look at lots of irrelevant or redundant operations</a:t>
            </a:r>
          </a:p>
          <a:p>
            <a:pPr lvl="1" eaLnBrk="1" hangingPunct="1"/>
            <a:r>
              <a:rPr lang="en-US" sz="2800" b="0" dirty="0" smtClean="0"/>
              <a:t>Fault localization</a:t>
            </a:r>
          </a:p>
          <a:p>
            <a:pPr lvl="2" eaLnBrk="1" hangingPunct="1"/>
            <a:r>
              <a:rPr lang="en-US" sz="2400" b="0" dirty="0" smtClean="0"/>
              <a:t>Give suggestions about where the </a:t>
            </a:r>
            <a:r>
              <a:rPr lang="en-US" sz="2400" b="0" i="1" dirty="0" smtClean="0"/>
              <a:t>fault</a:t>
            </a:r>
            <a:r>
              <a:rPr lang="en-US" sz="2400" b="0" dirty="0" smtClean="0"/>
              <a:t> may be (based on test case executions)</a:t>
            </a:r>
          </a:p>
          <a:p>
            <a:pPr lvl="1" eaLnBrk="1" hangingPunct="1"/>
            <a:r>
              <a:rPr lang="en-US" sz="2800" b="0" dirty="0" smtClean="0"/>
              <a:t>Error explanation</a:t>
            </a:r>
          </a:p>
          <a:p>
            <a:pPr lvl="2" eaLnBrk="1" hangingPunct="1"/>
            <a:r>
              <a:rPr lang="en-US" sz="2400" b="0" dirty="0" smtClean="0"/>
              <a:t>Give a “story” of </a:t>
            </a:r>
            <a:r>
              <a:rPr lang="en-US" sz="2400" b="0" i="1" dirty="0" smtClean="0"/>
              <a:t>causality</a:t>
            </a:r>
          </a:p>
          <a:p>
            <a:pPr lvl="3" eaLnBrk="1" hangingPunct="1"/>
            <a:r>
              <a:rPr lang="en-US" sz="2000" b="0" i="1" dirty="0" smtClean="0"/>
              <a:t>(A causes B; B causes C; C causes failure)</a:t>
            </a:r>
          </a:p>
        </p:txBody>
      </p:sp>
      <p:sp>
        <p:nvSpPr>
          <p:cNvPr id="1446921" name="Rectangle 9"/>
          <p:cNvSpPr>
            <a:spLocks noChangeArrowheads="1"/>
          </p:cNvSpPr>
          <p:nvPr/>
        </p:nvSpPr>
        <p:spPr bwMode="auto">
          <a:xfrm>
            <a:off x="684213" y="2997200"/>
            <a:ext cx="7775575" cy="2736850"/>
          </a:xfrm>
          <a:prstGeom prst="rect">
            <a:avLst/>
          </a:prstGeom>
          <a:noFill/>
          <a:ln w="38100" cmpd="dbl" algn="ctr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46922" name="Text Box 10"/>
          <p:cNvSpPr txBox="1">
            <a:spLocks noChangeArrowheads="1"/>
          </p:cNvSpPr>
          <p:nvPr/>
        </p:nvSpPr>
        <p:spPr bwMode="auto">
          <a:xfrm>
            <a:off x="3059113" y="5876925"/>
            <a:ext cx="4852987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attempt to automate part of scientific debugging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71268248"/>
      </p:ext>
    </p:extLst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6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6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6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6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6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6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6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6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6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6921" grpId="0" animBg="1"/>
      <p:bldP spid="144692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  <p:tag name="DEFAULTWIDTH" val="482"/>
  <p:tag name="DEFAULTHEIGHT" val="304"/>
  <p:tag name="MMPROD_NEXTUNIQUEID" val="10010"/>
  <p:tag name="MMPROD_UIDATA" val="&lt;database version=&quot;8.0&quot;&gt;&lt;object type=&quot;1&quot; unique_id=&quot;10001&quot;&gt;&lt;property id=&quot;20227&quot; value=&quot;C:\Users\Alex\Desktop\ecampus\Lesson15IntroDebugging_Package.prpkg&quot;/&gt;&lt;object type=&quot;2&quot; unique_id=&quot;11398&quot;&gt;&lt;object type=&quot;3&quot; unique_id=&quot;12648&quot;&gt;&lt;property id=&quot;20148&quot; value=&quot;5&quot;/&gt;&lt;property id=&quot;20300&quot; value=&quot;Slide 1 - &amp;quot;Debugging&amp;quot;&quot;/&gt;&lt;property id=&quot;20307&quot; value=&quot;781&quot;/&gt;&lt;/object&gt;&lt;object type=&quot;3&quot; unique_id=&quot;12649&quot;&gt;&lt;property id=&quot;20148&quot; value=&quot;5&quot;/&gt;&lt;property id=&quot;20300&quot; value=&quot;Slide 2 - &amp;quot;Debugging, in the Trenches&amp;quot;&quot;/&gt;&lt;property id=&quot;20307&quot; value=&quot;782&quot;/&gt;&lt;/object&gt;&lt;object type=&quot;3&quot; unique_id=&quot;12650&quot;&gt;&lt;property id=&quot;20148&quot; value=&quot;5&quot;/&gt;&lt;property id=&quot;20300&quot; value=&quot;Slide 3 - &amp;quot;(The Soul of a New Machine)&amp;quot;&quot;/&gt;&lt;property id=&quot;20307&quot; value=&quot;783&quot;/&gt;&lt;/object&gt;&lt;object type=&quot;3&quot; unique_id=&quot;12651&quot;&gt;&lt;property id=&quot;20148&quot; value=&quot;5&quot;/&gt;&lt;property id=&quot;20300&quot; value=&quot;Slide 4 - &amp;quot;Debugging&amp;quot;&quot;/&gt;&lt;property id=&quot;20307&quot; value=&quot;784&quot;/&gt;&lt;/object&gt;&lt;object type=&quot;3&quot; unique_id=&quot;12652&quot;&gt;&lt;property id=&quot;20148&quot; value=&quot;5&quot;/&gt;&lt;property id=&quot;20300&quot; value=&quot;Slide 5 - &amp;quot;Debugging&amp;quot;&quot;/&gt;&lt;property id=&quot;20307&quot; value=&quot;785&quot;/&gt;&lt;/object&gt;&lt;object type=&quot;3&quot; unique_id=&quot;12653&quot;&gt;&lt;property id=&quot;20148&quot; value=&quot;5&quot;/&gt;&lt;property id=&quot;20300&quot; value=&quot;Slide 6 - &amp;quot;Debugging and Testing&amp;quot;&quot;/&gt;&lt;property id=&quot;20307&quot; value=&quot;786&quot;/&gt;&lt;/object&gt;&lt;object type=&quot;3&quot; unique_id=&quot;12654&quot;&gt;&lt;property id=&quot;20148&quot; value=&quot;5&quot;/&gt;&lt;property id=&quot;20300&quot; value=&quot;Slide 7 - &amp;quot;Scientific Debugging&amp;quot;&quot;/&gt;&lt;property id=&quot;20307&quot; value=&quot;787&quot;/&gt;&lt;/object&gt;&lt;object type=&quot;3&quot; unique_id=&quot;12655&quot;&gt;&lt;property id=&quot;20148&quot; value=&quot;5&quot;/&gt;&lt;property id=&quot;20300&quot; value=&quot;Slide 8 - &amp;quot;Scientific Debugging&amp;quot;&quot;/&gt;&lt;property id=&quot;20307&quot; value=&quot;788&quot;/&gt;&lt;/object&gt;&lt;object type=&quot;3&quot; unique_id=&quot;12656&quot;&gt;&lt;property id=&quot;20148&quot; value=&quot;5&quot;/&gt;&lt;property id=&quot;20300&quot; value=&quot;Slide 9 - &amp;quot;Testing for Debugging&amp;quot;&quot;/&gt;&lt;property id=&quot;20307&quot; value=&quot;789&quot;/&gt;&lt;/object&gt;&lt;/object&gt;&lt;object type=&quot;8&quot; unique_id=&quot;11510&quot;&gt;&lt;/object&gt;&lt;/object&gt;&lt;/database&gt;"/>
  <p:tag name="SECTOMILLISECCONVERTED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9,241560006,C:\Users\Alex\Desktop\ecampus\Lesson15IntroDebugging_pptx\Media.ppcx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1,241560006,C:\Users\Alex\Desktop\ecampus\Lesson15IntroDebugging_pptx\Media.ppcx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2,241560006,C:\Users\Alex\Desktop\ecampus\Lesson15IntroDebugging_pptx\Media.ppcx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3,241560006,C:\Users\Alex\Desktop\ecampus\Lesson15IntroDebugging_pptx\Media.ppcx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4,241560006,C:\Users\Alex\Desktop\ecampus\Lesson15IntroDebugging_pptx\Media.ppcx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5,241560006,C:\Users\Alex\Desktop\ecampus\Lesson15IntroDebugging_pptx\Media.ppcx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6,241560006,C:\Users\Alex\Desktop\ecampus\Lesson15IntroDebugging_pptx\Media.ppcx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7,241560006,C:\Users\Alex\Desktop\ecampus\Lesson15IntroDebugging_pptx\Media.ppcx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8,241560006,C:\Users\Alex\Desktop\ecampus\Lesson15IntroDebugging_pptx\Media.ppcx"/>
</p:tagLst>
</file>

<file path=ppt/theme/theme1.xml><?xml version="1.0" encoding="utf-8"?>
<a:theme xmlns:a="http://schemas.openxmlformats.org/drawingml/2006/main" name="cmutemplate2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CC66"/>
      </a:accent1>
      <a:accent2>
        <a:srgbClr val="0000FF"/>
      </a:accent2>
      <a:accent3>
        <a:srgbClr val="FFFFFF"/>
      </a:accent3>
      <a:accent4>
        <a:srgbClr val="000000"/>
      </a:accent4>
      <a:accent5>
        <a:srgbClr val="FFE2B8"/>
      </a:accent5>
      <a:accent6>
        <a:srgbClr val="0000E7"/>
      </a:accent6>
      <a:hlink>
        <a:srgbClr val="CC0000"/>
      </a:hlink>
      <a:folHlink>
        <a:srgbClr val="C0C0C0"/>
      </a:folHlink>
    </a:clrScheme>
    <a:fontScheme name="cmutemplate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cmutemplate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mutemplate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mutemplate2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mutemplate2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mutemplate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mutemplate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mutemplate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mutemplate2 8">
        <a:dk1>
          <a:srgbClr val="000000"/>
        </a:dk1>
        <a:lt1>
          <a:srgbClr val="FFFFFF"/>
        </a:lt1>
        <a:dk2>
          <a:srgbClr val="002396"/>
        </a:dk2>
        <a:lt2>
          <a:srgbClr val="00FF64"/>
        </a:lt2>
        <a:accent1>
          <a:srgbClr val="DC0A00"/>
        </a:accent1>
        <a:accent2>
          <a:srgbClr val="00FFFF"/>
        </a:accent2>
        <a:accent3>
          <a:srgbClr val="AAACC9"/>
        </a:accent3>
        <a:accent4>
          <a:srgbClr val="DADADA"/>
        </a:accent4>
        <a:accent5>
          <a:srgbClr val="EBAAAA"/>
        </a:accent5>
        <a:accent6>
          <a:srgbClr val="00E7E7"/>
        </a:accent6>
        <a:hlink>
          <a:srgbClr val="E1E100"/>
        </a:hlink>
        <a:folHlink>
          <a:srgbClr val="FF963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iccad-c2hdl-2004</Template>
  <TotalTime>21733</TotalTime>
  <Words>488</Words>
  <Application>Microsoft Office PowerPoint</Application>
  <PresentationFormat>On-screen Show (4:3)</PresentationFormat>
  <Paragraphs>45</Paragraphs>
  <Slides>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  <vt:variant>
        <vt:lpstr>Custom Shows</vt:lpstr>
      </vt:variant>
      <vt:variant>
        <vt:i4>2</vt:i4>
      </vt:variant>
    </vt:vector>
  </HeadingPairs>
  <TitlesOfParts>
    <vt:vector size="15" baseType="lpstr">
      <vt:lpstr>Arial</vt:lpstr>
      <vt:lpstr>Times New Roman</vt:lpstr>
      <vt:lpstr>Wingdings</vt:lpstr>
      <vt:lpstr>cmutemplate2</vt:lpstr>
      <vt:lpstr>Debugging</vt:lpstr>
      <vt:lpstr>Debugging, in the Trenches</vt:lpstr>
      <vt:lpstr>(The Soul of a New Machine)</vt:lpstr>
      <vt:lpstr>Debugging</vt:lpstr>
      <vt:lpstr>Debugging</vt:lpstr>
      <vt:lpstr>Debugging and Testing</vt:lpstr>
      <vt:lpstr>Scientific Debugging</vt:lpstr>
      <vt:lpstr>Scientific Debugging</vt:lpstr>
      <vt:lpstr>Testing for Debugging</vt:lpstr>
      <vt:lpstr>Custom Show 1</vt:lpstr>
      <vt:lpstr>Custom Show 2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</dc:creator>
  <cp:lastModifiedBy>Alex</cp:lastModifiedBy>
  <cp:revision>1139</cp:revision>
  <dcterms:created xsi:type="dcterms:W3CDTF">1601-01-01T00:00:00Z</dcterms:created>
  <dcterms:modified xsi:type="dcterms:W3CDTF">2013-02-22T18:24:59Z</dcterms:modified>
</cp:coreProperties>
</file>