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2" r:id="rId1"/>
  </p:sldMasterIdLst>
  <p:notesMasterIdLst>
    <p:notesMasterId r:id="rId8"/>
  </p:notesMasterIdLst>
  <p:handoutMasterIdLst>
    <p:handoutMasterId r:id="rId9"/>
  </p:handoutMasterIdLst>
  <p:sldIdLst>
    <p:sldId id="722" r:id="rId2"/>
    <p:sldId id="781" r:id="rId3"/>
    <p:sldId id="783" r:id="rId4"/>
    <p:sldId id="782" r:id="rId5"/>
    <p:sldId id="784" r:id="rId6"/>
    <p:sldId id="775" r:id="rId7"/>
  </p:sldIdLst>
  <p:sldSz cx="9144000" cy="6858000" type="screen4x3"/>
  <p:notesSz cx="6858000" cy="9144000"/>
  <p:custShowLst>
    <p:custShow name="Custom Show 1" id="0">
      <p:sldLst/>
    </p:custShow>
    <p:custShow name="Custom Show 2" id="1">
      <p:sldLst/>
    </p:custShow>
  </p:custShowLst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CCECFF"/>
    <a:srgbClr val="008000"/>
    <a:srgbClr val="66CCFF"/>
    <a:srgbClr val="FFFF99"/>
    <a:srgbClr val="FFFF66"/>
    <a:srgbClr val="FFFF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1432" autoAdjust="0"/>
  </p:normalViewPr>
  <p:slideViewPr>
    <p:cSldViewPr>
      <p:cViewPr varScale="1">
        <p:scale>
          <a:sx n="69" d="100"/>
          <a:sy n="69" d="100"/>
        </p:scale>
        <p:origin x="-632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956" y="-108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fld id="{B455596C-3472-4C29-B15D-74EECEECED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05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fld id="{EDD4004B-2AFA-4FC7-A60D-0D200C03C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53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97600" y="6643688"/>
            <a:ext cx="2452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CH" sz="900" b="0" i="0">
                <a:solidFill>
                  <a:schemeClr val="bg1"/>
                </a:solidFill>
              </a:rPr>
              <a:t>22.9.2004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27500"/>
            <a:ext cx="9144000" cy="251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8" name="Picture 8" descr="Logo_ET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17145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7816850" y="6577013"/>
            <a:ext cx="60642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343" tIns="44379" rIns="90343" bIns="44379">
            <a:spAutoFit/>
          </a:bodyPr>
          <a:lstStyle/>
          <a:p>
            <a:pPr algn="r" defTabSz="912813" eaLnBrk="0" hangingPunct="0">
              <a:defRPr/>
            </a:pPr>
            <a:r>
              <a:rPr lang="en-US" sz="900" b="0" i="0">
                <a:solidFill>
                  <a:schemeClr val="hlink"/>
                </a:solidFill>
              </a:rPr>
              <a:t>Slide </a:t>
            </a:r>
            <a:fld id="{6317799D-F266-493B-ABF2-8C28241EBC0F}" type="slidenum">
              <a:rPr lang="en-US" sz="900" b="0" i="0">
                <a:solidFill>
                  <a:schemeClr val="hlink"/>
                </a:solidFill>
              </a:rPr>
              <a:pPr algn="r" defTabSz="912813" eaLnBrk="0" hangingPunct="0">
                <a:defRPr/>
              </a:pPr>
              <a:t>‹#›</a:t>
            </a:fld>
            <a:endParaRPr lang="en-US" sz="900" b="0" i="0">
              <a:solidFill>
                <a:schemeClr val="hlink"/>
              </a:solidFill>
            </a:endParaRPr>
          </a:p>
        </p:txBody>
      </p:sp>
      <p:sp>
        <p:nvSpPr>
          <p:cNvPr id="87040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5033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7575"/>
            <a:ext cx="7772400" cy="1143000"/>
          </a:xfrm>
        </p:spPr>
        <p:txBody>
          <a:bodyPr lIns="92075" tIns="46038" rIns="92075" bIns="46038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19613" y="1371600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19613" y="3984625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371600"/>
            <a:ext cx="8307387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869383" name="Text Box 7"/>
          <p:cNvSpPr txBox="1">
            <a:spLocks noChangeArrowheads="1"/>
          </p:cNvSpPr>
          <p:nvPr/>
        </p:nvSpPr>
        <p:spPr bwMode="auto">
          <a:xfrm>
            <a:off x="6156325" y="6643688"/>
            <a:ext cx="24526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fld id="{4CAC24A0-1A72-446B-9987-25A40D10D74C}" type="slidenum">
              <a:rPr lang="de-CH" sz="800" b="0" i="0">
                <a:solidFill>
                  <a:schemeClr val="bg1"/>
                </a:solidFill>
              </a:rPr>
              <a:pPr algn="r" eaLnBrk="0" hangingPunct="0">
                <a:spcBef>
                  <a:spcPct val="50000"/>
                </a:spcBef>
                <a:defRPr/>
              </a:pPr>
              <a:t>‹#›</a:t>
            </a:fld>
            <a:endParaRPr lang="de-CH" sz="800" b="0" i="0">
              <a:solidFill>
                <a:schemeClr val="bg1"/>
              </a:solidFill>
            </a:endParaRPr>
          </a:p>
        </p:txBody>
      </p:sp>
      <p:sp>
        <p:nvSpPr>
          <p:cNvPr id="869384" name="Rectangle 8"/>
          <p:cNvSpPr>
            <a:spLocks noChangeArrowheads="1"/>
          </p:cNvSpPr>
          <p:nvPr/>
        </p:nvSpPr>
        <p:spPr bwMode="auto">
          <a:xfrm>
            <a:off x="0" y="0"/>
            <a:ext cx="9144000" cy="762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ransition spd="med">
    <p:cut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rgbClr val="2A6AB3"/>
        </a:buClr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44475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accent2"/>
        </a:buClr>
        <a:buSzPct val="75000"/>
        <a:buChar char="•"/>
        <a:defRPr sz="2200" b="1">
          <a:solidFill>
            <a:schemeClr val="tx1"/>
          </a:solidFill>
          <a:latin typeface="+mn-lt"/>
        </a:defRPr>
      </a:lvl2pPr>
      <a:lvl3pPr marL="11461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tx2"/>
        </a:buClr>
        <a:buSzPct val="68000"/>
        <a:buChar char="•"/>
        <a:defRPr sz="2000" b="1"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SzPct val="45000"/>
        <a:buChar char="•"/>
        <a:defRPr b="1">
          <a:solidFill>
            <a:schemeClr val="tx1"/>
          </a:solidFill>
          <a:latin typeface="+mn-lt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Popular Ways to Debug</a:t>
            </a:r>
            <a:endParaRPr lang="en-US" dirty="0" smtClean="0"/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Using “</a:t>
            </a:r>
            <a:r>
              <a:rPr lang="en-US" sz="3200" b="0" dirty="0" err="1" smtClean="0"/>
              <a:t>printf</a:t>
            </a:r>
            <a:r>
              <a:rPr lang="en-US" sz="3200" b="0" dirty="0" smtClean="0"/>
              <a:t>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3000" b="0" dirty="0" smtClean="0"/>
              <a:t>Often mocked, viewed as unscientific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3000" b="0" dirty="0" smtClean="0"/>
              <a:t>In fact, just an easy way to apply dynamic/log analysis and perform experiments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3000" b="0" dirty="0" smtClean="0"/>
              <a:t>If you ask the right questions, </a:t>
            </a:r>
            <a:r>
              <a:rPr lang="en-US" sz="3000" b="0" i="1" dirty="0" smtClean="0"/>
              <a:t>print</a:t>
            </a:r>
            <a:r>
              <a:rPr lang="en-US" sz="3000" b="0" dirty="0"/>
              <a:t/>
            </a:r>
            <a:br>
              <a:rPr lang="en-US" sz="3000" b="0" dirty="0"/>
            </a:br>
            <a:r>
              <a:rPr lang="en-US" sz="3000" b="0" dirty="0" smtClean="0"/>
              <a:t>can be a great debugging tool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800" b="0" dirty="0" smtClean="0"/>
              <a:t>Supports scientific debugging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800" b="0" dirty="0" smtClean="0"/>
              <a:t>I have no lessons here, other</a:t>
            </a:r>
            <a:br>
              <a:rPr lang="en-US" sz="2800" b="0" dirty="0" smtClean="0"/>
            </a:br>
            <a:r>
              <a:rPr lang="en-US" sz="2800" b="0" dirty="0" smtClean="0"/>
              <a:t>than to print intelligently, not</a:t>
            </a:r>
            <a:br>
              <a:rPr lang="en-US" sz="2800" b="0" dirty="0" smtClean="0"/>
            </a:br>
            <a:r>
              <a:rPr lang="en-US" sz="2800" b="0" dirty="0" smtClean="0"/>
              <a:t>blindly grope around</a:t>
            </a:r>
            <a:endParaRPr lang="en-US" sz="2800" b="0" dirty="0" smtClean="0"/>
          </a:p>
          <a:p>
            <a:pPr lvl="1" eaLnBrk="1" hangingPunct="1">
              <a:lnSpc>
                <a:spcPct val="83000"/>
              </a:lnSpc>
            </a:pPr>
            <a:endParaRPr lang="en-US" sz="3000" b="0" dirty="0" smtClean="0"/>
          </a:p>
          <a:p>
            <a:pPr lvl="1" eaLnBrk="1" hangingPunct="1">
              <a:lnSpc>
                <a:spcPct val="83000"/>
              </a:lnSpc>
            </a:pPr>
            <a:endParaRPr lang="en-US" sz="2200" b="0" dirty="0" smtClean="0"/>
          </a:p>
        </p:txBody>
      </p:sp>
      <p:pic>
        <p:nvPicPr>
          <p:cNvPr id="1026" name="Picture 2" descr="C:\Users\Alex\AppData\Local\Microsoft\Windows\Temporary Internet Files\Content.IE5\DX3TJB8O\MC900441714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210" y="3429000"/>
            <a:ext cx="3168440" cy="316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Popular Ways to Debug</a:t>
            </a:r>
            <a:endParaRPr lang="en-US" dirty="0" smtClean="0"/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Using a debugger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3000" b="0" dirty="0" smtClean="0"/>
              <a:t>Usually thought of as “more scientific”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3000" b="0" dirty="0" smtClean="0"/>
              <a:t>It can be!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3000" b="0" dirty="0" smtClean="0"/>
              <a:t>A debugger is good when you want to: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600" b="0" dirty="0" smtClean="0"/>
              <a:t>Inspect closely what happens to some values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600" b="0" dirty="0" smtClean="0"/>
              <a:t>Slow down and carefully watch things</a:t>
            </a:r>
            <a:br>
              <a:rPr lang="en-US" sz="2600" b="0" dirty="0" smtClean="0"/>
            </a:br>
            <a:r>
              <a:rPr lang="en-US" sz="2600" b="0" dirty="0" smtClean="0"/>
              <a:t>during one part of a run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600" b="0" dirty="0" smtClean="0"/>
              <a:t>Get information across a lot of</a:t>
            </a:r>
            <a:br>
              <a:rPr lang="en-US" sz="2600" b="0" dirty="0" smtClean="0"/>
            </a:br>
            <a:r>
              <a:rPr lang="en-US" sz="2600" b="0" dirty="0" smtClean="0"/>
              <a:t>state at once</a:t>
            </a:r>
          </a:p>
          <a:p>
            <a:pPr lvl="2" eaLnBrk="1" hangingPunct="1">
              <a:lnSpc>
                <a:spcPct val="83000"/>
              </a:lnSpc>
            </a:pPr>
            <a:endParaRPr lang="en-US" sz="2600" b="0" dirty="0"/>
          </a:p>
          <a:p>
            <a:pPr lvl="1" eaLnBrk="1" hangingPunct="1">
              <a:lnSpc>
                <a:spcPct val="83000"/>
              </a:lnSpc>
            </a:pPr>
            <a:r>
              <a:rPr lang="en-US" sz="2800" b="0" dirty="0" smtClean="0"/>
              <a:t>Hard to make guidelines, but in</a:t>
            </a:r>
            <a:br>
              <a:rPr lang="en-US" sz="2800" b="0" dirty="0" smtClean="0"/>
            </a:br>
            <a:r>
              <a:rPr lang="en-US" sz="2800" b="0" dirty="0" smtClean="0"/>
              <a:t>general </a:t>
            </a:r>
            <a:r>
              <a:rPr lang="en-US" sz="2800" b="0" dirty="0" err="1" smtClean="0"/>
              <a:t>printf</a:t>
            </a:r>
            <a:r>
              <a:rPr lang="en-US" sz="2800" b="0" dirty="0" smtClean="0"/>
              <a:t> is for “across time”</a:t>
            </a:r>
            <a:br>
              <a:rPr lang="en-US" sz="2800" b="0" dirty="0" smtClean="0"/>
            </a:br>
            <a:r>
              <a:rPr lang="en-US" sz="2800" b="0" dirty="0" smtClean="0"/>
              <a:t>and debuggers are for “across state”</a:t>
            </a:r>
            <a:endParaRPr lang="en-US" sz="2800" b="0" dirty="0" smtClean="0"/>
          </a:p>
          <a:p>
            <a:pPr lvl="1" eaLnBrk="1" hangingPunct="1">
              <a:lnSpc>
                <a:spcPct val="83000"/>
              </a:lnSpc>
            </a:pPr>
            <a:endParaRPr lang="en-US" sz="3000" b="0" dirty="0" smtClean="0"/>
          </a:p>
          <a:p>
            <a:pPr lvl="1" eaLnBrk="1" hangingPunct="1">
              <a:lnSpc>
                <a:spcPct val="83000"/>
              </a:lnSpc>
            </a:pPr>
            <a:endParaRPr lang="en-US" sz="2200" b="0" dirty="0" smtClean="0"/>
          </a:p>
        </p:txBody>
      </p:sp>
      <p:pic>
        <p:nvPicPr>
          <p:cNvPr id="1026" name="Picture 2" descr="C:\Users\Alex\AppData\Local\Microsoft\Windows\Temporary Internet Files\Content.IE5\DX3TJB8O\MC900441714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210" y="3429000"/>
            <a:ext cx="3168440" cy="316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69507722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Debuggers</a:t>
            </a:r>
            <a:endParaRPr lang="en-US" dirty="0" smtClean="0"/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Let you “take over” a program and run it under more control than usual</a:t>
            </a:r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Command line (</a:t>
            </a:r>
            <a:r>
              <a:rPr lang="en-US" sz="3200" b="0" dirty="0" err="1" smtClean="0"/>
              <a:t>gdb</a:t>
            </a:r>
            <a:r>
              <a:rPr lang="en-US" sz="3200" b="0" dirty="0" smtClean="0"/>
              <a:t>) and visual debuggers are both popular and widely used</a:t>
            </a:r>
            <a:endParaRPr lang="en-US" sz="2800" b="0" dirty="0" smtClean="0"/>
          </a:p>
          <a:p>
            <a:pPr lvl="1" eaLnBrk="1" hangingPunct="1">
              <a:lnSpc>
                <a:spcPct val="83000"/>
              </a:lnSpc>
            </a:pPr>
            <a:endParaRPr lang="en-US" sz="3000" b="0" dirty="0" smtClean="0"/>
          </a:p>
          <a:p>
            <a:pPr lvl="1" eaLnBrk="1" hangingPunct="1">
              <a:lnSpc>
                <a:spcPct val="83000"/>
              </a:lnSpc>
            </a:pPr>
            <a:endParaRPr lang="en-US" sz="2200" b="0" dirty="0" smtClean="0"/>
          </a:p>
        </p:txBody>
      </p:sp>
      <p:pic>
        <p:nvPicPr>
          <p:cNvPr id="2050" name="Picture 2" descr="Screen shot of source code in the Visual Studio debugg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0" y="3501010"/>
            <a:ext cx="4553191" cy="291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324798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GDB</a:t>
            </a:r>
            <a:endParaRPr lang="en-US" dirty="0" smtClean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There are many other debuggers out there</a:t>
            </a:r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Won’t spend a lot of time on GDB specifics</a:t>
            </a:r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Major features (common to many debuggers or becoming more common)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400" b="0" dirty="0" smtClean="0"/>
              <a:t>Single step through a program line at a time</a:t>
            </a:r>
          </a:p>
          <a:p>
            <a:pPr lvl="2" eaLnBrk="1" hangingPunct="1">
              <a:lnSpc>
                <a:spcPct val="83000"/>
              </a:lnSpc>
            </a:pPr>
            <a:r>
              <a:rPr lang="en-US" b="0" dirty="0" smtClean="0"/>
              <a:t>GDB: </a:t>
            </a:r>
            <a:r>
              <a:rPr lang="en-US" dirty="0" smtClean="0"/>
              <a:t>step</a:t>
            </a:r>
            <a:r>
              <a:rPr lang="en-US" b="0" dirty="0" smtClean="0"/>
              <a:t> and </a:t>
            </a:r>
            <a:r>
              <a:rPr lang="en-US" dirty="0" smtClean="0"/>
              <a:t>next</a:t>
            </a:r>
            <a:endParaRPr lang="en-US" b="0" dirty="0" smtClean="0"/>
          </a:p>
          <a:p>
            <a:pPr lvl="3" eaLnBrk="1" hangingPunct="1">
              <a:lnSpc>
                <a:spcPct val="83000"/>
              </a:lnSpc>
            </a:pPr>
            <a:r>
              <a:rPr lang="en-US" dirty="0" smtClean="0"/>
              <a:t>next</a:t>
            </a:r>
            <a:r>
              <a:rPr lang="en-US" b="0" dirty="0" smtClean="0"/>
              <a:t> skips over functions called in a line</a:t>
            </a:r>
          </a:p>
          <a:p>
            <a:pPr lvl="1" eaLnBrk="1" hangingPunct="1">
              <a:lnSpc>
                <a:spcPct val="83000"/>
              </a:lnSpc>
            </a:pPr>
            <a:r>
              <a:rPr lang="en-US" b="0" dirty="0" smtClean="0"/>
              <a:t>Inspect memory locations/values</a:t>
            </a:r>
          </a:p>
          <a:p>
            <a:pPr lvl="1" eaLnBrk="1" hangingPunct="1">
              <a:lnSpc>
                <a:spcPct val="83000"/>
              </a:lnSpc>
            </a:pPr>
            <a:r>
              <a:rPr lang="en-US" b="0" dirty="0" smtClean="0"/>
              <a:t>Set breakpoints – places to stop execution</a:t>
            </a:r>
          </a:p>
          <a:p>
            <a:pPr lvl="2" eaLnBrk="1" hangingPunct="1">
              <a:lnSpc>
                <a:spcPct val="83000"/>
              </a:lnSpc>
            </a:pPr>
            <a:r>
              <a:rPr lang="en-US" b="0" dirty="0" smtClean="0"/>
              <a:t>Can be conditional (break at line XX if y &gt; z)</a:t>
            </a:r>
          </a:p>
          <a:p>
            <a:pPr lvl="1" eaLnBrk="1" hangingPunct="1">
              <a:lnSpc>
                <a:spcPct val="83000"/>
              </a:lnSpc>
            </a:pPr>
            <a:r>
              <a:rPr lang="en-US" b="0" dirty="0" smtClean="0"/>
              <a:t>Set </a:t>
            </a:r>
            <a:r>
              <a:rPr lang="en-US" b="0" dirty="0" err="1" smtClean="0"/>
              <a:t>watchpoints</a:t>
            </a:r>
            <a:r>
              <a:rPr lang="en-US" b="0" dirty="0" smtClean="0"/>
              <a:t> – events to watch for in execution</a:t>
            </a:r>
          </a:p>
          <a:p>
            <a:pPr lvl="1" eaLnBrk="1" hangingPunct="1">
              <a:lnSpc>
                <a:spcPct val="83000"/>
              </a:lnSpc>
            </a:pPr>
            <a:r>
              <a:rPr lang="en-US" b="0" dirty="0" smtClean="0"/>
              <a:t>Change values in memory</a:t>
            </a:r>
          </a:p>
          <a:p>
            <a:pPr lvl="1" eaLnBrk="1" hangingPunct="1">
              <a:lnSpc>
                <a:spcPct val="83000"/>
              </a:lnSpc>
            </a:pPr>
            <a:r>
              <a:rPr lang="en-US" b="0" dirty="0" smtClean="0"/>
              <a:t>GDB can also “run a program backwards” a little bit now!</a:t>
            </a:r>
          </a:p>
          <a:p>
            <a:pPr lvl="1" eaLnBrk="1" hangingPunct="1">
              <a:lnSpc>
                <a:spcPct val="83000"/>
              </a:lnSpc>
            </a:pPr>
            <a:endParaRPr lang="en-US" b="0" dirty="0" smtClean="0"/>
          </a:p>
          <a:p>
            <a:pPr lvl="1" eaLnBrk="1" hangingPunct="1">
              <a:lnSpc>
                <a:spcPct val="83000"/>
              </a:lnSpc>
            </a:pPr>
            <a:endParaRPr lang="en-US" b="0" dirty="0" smtClean="0"/>
          </a:p>
          <a:p>
            <a:pPr lvl="1" eaLnBrk="1" hangingPunct="1">
              <a:lnSpc>
                <a:spcPct val="83000"/>
              </a:lnSpc>
            </a:pPr>
            <a:endParaRPr lang="en-US" b="0" dirty="0" smtClean="0"/>
          </a:p>
          <a:p>
            <a:pPr lvl="1" eaLnBrk="1" hangingPunct="1">
              <a:lnSpc>
                <a:spcPct val="83000"/>
              </a:lnSpc>
            </a:pPr>
            <a:endParaRPr lang="en-US" dirty="0" smtClean="0"/>
          </a:p>
          <a:p>
            <a:pPr lvl="1" eaLnBrk="1" hangingPunct="1">
              <a:lnSpc>
                <a:spcPct val="83000"/>
              </a:lnSpc>
            </a:pPr>
            <a:endParaRPr lang="en-US" sz="3000" b="0" dirty="0" smtClean="0"/>
          </a:p>
          <a:p>
            <a:pPr lvl="1" eaLnBrk="1" hangingPunct="1">
              <a:lnSpc>
                <a:spcPct val="83000"/>
              </a:lnSpc>
            </a:pPr>
            <a:endParaRPr lang="en-US" sz="2200" b="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1028543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GDB</a:t>
            </a:r>
            <a:endParaRPr lang="en-US" dirty="0" smtClean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Single most popular GDB or other debugger feature, in C?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dirty="0" smtClean="0"/>
              <a:t>Ability to tell you where a segmentation fault took place in a program!</a:t>
            </a:r>
          </a:p>
          <a:p>
            <a:pPr lvl="1" eaLnBrk="1" hangingPunct="1">
              <a:lnSpc>
                <a:spcPct val="83000"/>
              </a:lnSpc>
            </a:pPr>
            <a:endParaRPr lang="en-US" sz="2800" b="0" dirty="0"/>
          </a:p>
          <a:p>
            <a:pPr lvl="1" eaLnBrk="1" hangingPunct="1">
              <a:lnSpc>
                <a:spcPct val="83000"/>
              </a:lnSpc>
            </a:pPr>
            <a:r>
              <a:rPr lang="en-US" sz="2800" b="0" dirty="0" smtClean="0"/>
              <a:t>Can also do this with </a:t>
            </a:r>
            <a:r>
              <a:rPr lang="en-US" sz="2800" b="0" dirty="0" err="1" smtClean="0"/>
              <a:t>valgrind</a:t>
            </a:r>
            <a:r>
              <a:rPr lang="en-US" sz="2800" b="0" dirty="0" smtClean="0"/>
              <a:t> on </a:t>
            </a:r>
            <a:r>
              <a:rPr lang="en-US" sz="2800" b="0" dirty="0" err="1" smtClean="0"/>
              <a:t>linux</a:t>
            </a:r>
            <a:r>
              <a:rPr lang="en-US" sz="2800" b="0" dirty="0" smtClean="0"/>
              <a:t>, rather than a debugger</a:t>
            </a:r>
          </a:p>
          <a:p>
            <a:pPr lvl="1" eaLnBrk="1" hangingPunct="1">
              <a:lnSpc>
                <a:spcPct val="83000"/>
              </a:lnSpc>
            </a:pPr>
            <a:endParaRPr lang="en-US" sz="2800" b="0" dirty="0"/>
          </a:p>
          <a:p>
            <a:pPr lvl="1" eaLnBrk="1" hangingPunct="1">
              <a:lnSpc>
                <a:spcPct val="83000"/>
              </a:lnSpc>
            </a:pPr>
            <a:endParaRPr lang="en-US" sz="2800" b="0" dirty="0" smtClean="0"/>
          </a:p>
          <a:p>
            <a:pPr lvl="1" eaLnBrk="1" hangingPunct="1">
              <a:lnSpc>
                <a:spcPct val="83000"/>
              </a:lnSpc>
            </a:pPr>
            <a:endParaRPr lang="en-US" b="0" dirty="0" smtClean="0"/>
          </a:p>
          <a:p>
            <a:pPr lvl="1" eaLnBrk="1" hangingPunct="1">
              <a:lnSpc>
                <a:spcPct val="83000"/>
              </a:lnSpc>
            </a:pPr>
            <a:endParaRPr lang="en-US" b="0" dirty="0" smtClean="0"/>
          </a:p>
          <a:p>
            <a:pPr lvl="1" eaLnBrk="1" hangingPunct="1">
              <a:lnSpc>
                <a:spcPct val="83000"/>
              </a:lnSpc>
            </a:pPr>
            <a:endParaRPr lang="en-US" dirty="0" smtClean="0"/>
          </a:p>
          <a:p>
            <a:pPr lvl="1" eaLnBrk="1" hangingPunct="1">
              <a:lnSpc>
                <a:spcPct val="83000"/>
              </a:lnSpc>
            </a:pPr>
            <a:endParaRPr lang="en-US" sz="3000" b="0" dirty="0" smtClean="0"/>
          </a:p>
          <a:p>
            <a:pPr lvl="1" eaLnBrk="1" hangingPunct="1">
              <a:lnSpc>
                <a:spcPct val="83000"/>
              </a:lnSpc>
            </a:pPr>
            <a:endParaRPr lang="en-US" sz="2200" b="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20" y="1196690"/>
            <a:ext cx="64643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74641997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GDB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015" y="7416"/>
            <a:ext cx="7101250" cy="6745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1619589" y="188550"/>
            <a:ext cx="7188675" cy="216030"/>
          </a:xfrm>
          <a:prstGeom prst="rect">
            <a:avLst/>
          </a:prstGeom>
          <a:noFill/>
          <a:ln w="34925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619590" y="1484730"/>
            <a:ext cx="7188675" cy="216030"/>
          </a:xfrm>
          <a:prstGeom prst="rect">
            <a:avLst/>
          </a:prstGeom>
          <a:noFill/>
          <a:ln w="34925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619590" y="1700760"/>
            <a:ext cx="7188675" cy="216030"/>
          </a:xfrm>
          <a:prstGeom prst="rect">
            <a:avLst/>
          </a:prstGeom>
          <a:noFill/>
          <a:ln w="34925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691600" y="2852920"/>
            <a:ext cx="7188675" cy="216030"/>
          </a:xfrm>
          <a:prstGeom prst="rect">
            <a:avLst/>
          </a:prstGeom>
          <a:noFill/>
          <a:ln w="34925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691600" y="3284980"/>
            <a:ext cx="7188675" cy="216030"/>
          </a:xfrm>
          <a:prstGeom prst="rect">
            <a:avLst/>
          </a:prstGeom>
          <a:noFill/>
          <a:ln w="34925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691600" y="4077090"/>
            <a:ext cx="7188675" cy="216030"/>
          </a:xfrm>
          <a:prstGeom prst="rect">
            <a:avLst/>
          </a:prstGeom>
          <a:noFill/>
          <a:ln w="34925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691600" y="4293120"/>
            <a:ext cx="7188675" cy="216030"/>
          </a:xfrm>
          <a:prstGeom prst="rect">
            <a:avLst/>
          </a:prstGeom>
          <a:noFill/>
          <a:ln w="34925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691600" y="5373270"/>
            <a:ext cx="7188675" cy="216030"/>
          </a:xfrm>
          <a:prstGeom prst="rect">
            <a:avLst/>
          </a:prstGeom>
          <a:noFill/>
          <a:ln w="34925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82"/>
  <p:tag name="DEFAULTHEIGHT" val="304"/>
  <p:tag name="MMPROD_NEXTUNIQUEID" val="10010"/>
  <p:tag name="MMPROD_UIDATA" val="&lt;database version=&quot;8.0&quot;&gt;&lt;object type=&quot;1&quot; unique_id=&quot;10001&quot;&gt;&lt;property id=&quot;20227&quot; value=&quot;C:\Users\Alex\Desktop\ecampus\Lesson16GDB_Package.prpkg&quot;/&gt;&lt;object type=&quot;2&quot; unique_id=&quot;11398&quot;&gt;&lt;object type=&quot;3&quot; unique_id=&quot;11414&quot;&gt;&lt;property id=&quot;20148&quot; value=&quot;5&quot;/&gt;&lt;property id=&quot;20300&quot; value=&quot;Slide 1 - &amp;quot;Popular Ways to Debug&amp;quot;&quot;/&gt;&lt;property id=&quot;20307&quot; value=&quot;722&quot;/&gt;&lt;/object&gt;&lt;object type=&quot;3&quot; unique_id=&quot;11415&quot;&gt;&lt;property id=&quot;20148&quot; value=&quot;5&quot;/&gt;&lt;property id=&quot;20300&quot; value=&quot;Slide 6 - &amp;quot;GDB&amp;quot;&quot;/&gt;&lt;property id=&quot;20307&quot; value=&quot;775&quot;/&gt;&lt;/object&gt;&lt;object type=&quot;3&quot; unique_id=&quot;12847&quot;&gt;&lt;property id=&quot;20148&quot; value=&quot;5&quot;/&gt;&lt;property id=&quot;20300&quot; value=&quot;Slide 2 - &amp;quot;Popular Ways to Debug&amp;quot;&quot;/&gt;&lt;property id=&quot;20307&quot; value=&quot;781&quot;/&gt;&lt;/object&gt;&lt;object type=&quot;3&quot; unique_id=&quot;12922&quot;&gt;&lt;property id=&quot;20148&quot; value=&quot;5&quot;/&gt;&lt;property id=&quot;20300&quot; value=&quot;Slide 4 - &amp;quot;GDB&amp;quot;&quot;/&gt;&lt;property id=&quot;20307&quot; value=&quot;782&quot;/&gt;&lt;/object&gt;&lt;object type=&quot;3&quot; unique_id=&quot;12953&quot;&gt;&lt;property id=&quot;20148&quot; value=&quot;5&quot;/&gt;&lt;property id=&quot;20300&quot; value=&quot;Slide 3 - &amp;quot;Debuggers&amp;quot;&quot;/&gt;&lt;property id=&quot;20307&quot; value=&quot;783&quot;/&gt;&lt;/object&gt;&lt;object type=&quot;3&quot; unique_id=&quot;12954&quot;&gt;&lt;property id=&quot;20148&quot; value=&quot;5&quot;/&gt;&lt;property id=&quot;20300&quot; value=&quot;Slide 5 - &amp;quot;GDB&amp;quot;&quot;/&gt;&lt;property id=&quot;20307&quot; value=&quot;784&quot;/&gt;&lt;/object&gt;&lt;/object&gt;&lt;object type=&quot;8&quot; unique_id=&quot;11510&quot;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890241737,C:\Users\Alex\Desktop\ecampus\Lesson16GDB_pptx\Media.ppc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,1890241737,C:\Users\Alex\Desktop\ecampus\Lesson16GDB_pptx\Media.ppc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,1890241737,C:\Users\Alex\Desktop\ecampus\Lesson16GDB_pptx\Media.ppc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,1890241737,C:\Users\Alex\Desktop\ecampus\Lesson16GDB_pptx\Media.ppc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1890241737,C:\Users\Alex\Desktop\ecampus\Lesson16GDB_pptx\Media.ppc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,1890241737,C:\Users\Alex\Desktop\ecampus\Lesson16GDB_pptx\Media.ppcx"/>
</p:tagLst>
</file>

<file path=ppt/theme/theme1.xml><?xml version="1.0" encoding="utf-8"?>
<a:theme xmlns:a="http://schemas.openxmlformats.org/drawingml/2006/main" name="cmutemplate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00"/>
      </a:hlink>
      <a:folHlink>
        <a:srgbClr val="C0C0C0"/>
      </a:folHlink>
    </a:clrScheme>
    <a:fontScheme name="cmutemplat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mutemplat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utemplat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iccad-c2hdl-2004</Template>
  <TotalTime>21698</TotalTime>
  <Words>250</Words>
  <Application>Microsoft Office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  <vt:variant>
        <vt:lpstr>Custom Shows</vt:lpstr>
      </vt:variant>
      <vt:variant>
        <vt:i4>2</vt:i4>
      </vt:variant>
    </vt:vector>
  </HeadingPairs>
  <TitlesOfParts>
    <vt:vector size="12" baseType="lpstr">
      <vt:lpstr>Arial</vt:lpstr>
      <vt:lpstr>Times New Roman</vt:lpstr>
      <vt:lpstr>Wingdings</vt:lpstr>
      <vt:lpstr>cmutemplate2</vt:lpstr>
      <vt:lpstr>Popular Ways to Debug</vt:lpstr>
      <vt:lpstr>Popular Ways to Debug</vt:lpstr>
      <vt:lpstr>Debuggers</vt:lpstr>
      <vt:lpstr>GDB</vt:lpstr>
      <vt:lpstr>GDB</vt:lpstr>
      <vt:lpstr>GDB</vt:lpstr>
      <vt:lpstr>Custom Show 1</vt:lpstr>
      <vt:lpstr>Custom Show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1142</cp:revision>
  <dcterms:created xsi:type="dcterms:W3CDTF">1601-01-01T00:00:00Z</dcterms:created>
  <dcterms:modified xsi:type="dcterms:W3CDTF">2013-02-22T18:24:53Z</dcterms:modified>
</cp:coreProperties>
</file>