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781" r:id="rId2"/>
    <p:sldId id="782" r:id="rId3"/>
    <p:sldId id="783" r:id="rId4"/>
    <p:sldId id="784" r:id="rId5"/>
    <p:sldId id="785" r:id="rId6"/>
    <p:sldId id="786" r:id="rId7"/>
    <p:sldId id="787" r:id="rId8"/>
    <p:sldId id="788" r:id="rId9"/>
    <p:sldId id="789" r:id="rId10"/>
    <p:sldId id="790" r:id="rId11"/>
  </p:sldIdLst>
  <p:sldSz cx="9144000" cy="6858000" type="screen4x3"/>
  <p:notesSz cx="6858000" cy="9144000"/>
  <p:embeddedFontLst>
    <p:embeddedFont>
      <p:font typeface="Microsoft Sans Serif" pitchFamily="34" charset="0"/>
      <p:regular r:id="rId14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When a test case fails we start debugging</a:t>
            </a:r>
          </a:p>
          <a:p>
            <a:pPr eaLnBrk="1" hangingPunct="1"/>
            <a:r>
              <a:rPr lang="en-US" sz="3200" b="0" smtClean="0"/>
              <a:t>We assume that the fault (what we’re really after) </a:t>
            </a:r>
            <a:r>
              <a:rPr lang="en-US" sz="3200" b="0" i="1" smtClean="0"/>
              <a:t>causes</a:t>
            </a:r>
            <a:r>
              <a:rPr lang="en-US" sz="3200" b="0" smtClean="0"/>
              <a:t> the failure</a:t>
            </a:r>
          </a:p>
          <a:p>
            <a:pPr lvl="1" eaLnBrk="1" hangingPunct="1"/>
            <a:r>
              <a:rPr lang="en-US" sz="2800" b="0" smtClean="0"/>
              <a:t>Remember RIP (Reachability, Infection, Propagation)?</a:t>
            </a:r>
          </a:p>
          <a:p>
            <a:pPr lvl="1" eaLnBrk="1" hangingPunct="1"/>
            <a:endParaRPr lang="en-US" sz="2800" b="0" smtClean="0"/>
          </a:p>
          <a:p>
            <a:pPr eaLnBrk="1" hangingPunct="1"/>
            <a:r>
              <a:rPr lang="en-US" sz="3200" b="0" smtClean="0"/>
              <a:t>What do we mean when we say that</a:t>
            </a:r>
          </a:p>
          <a:p>
            <a:pPr lvl="1" eaLnBrk="1" hangingPunct="1"/>
            <a:r>
              <a:rPr lang="en-US" sz="2800" b="0" smtClean="0"/>
              <a:t>“A causes B”?</a:t>
            </a:r>
          </a:p>
        </p:txBody>
      </p:sp>
      <p:pic>
        <p:nvPicPr>
          <p:cNvPr id="11268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330385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Fault Localization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smtClean="0"/>
              <a:t>Fault localization</a:t>
            </a:r>
            <a:r>
              <a:rPr lang="en-US" sz="3200" b="0" smtClean="0"/>
              <a:t>, then, is: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An effort to automatically find (one of the) causes of an observable failure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It is inherently difficult because there are many causes of the failure that are not the fault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800" b="0" smtClean="0"/>
              <a:t>We don’t mind seeing the chain of cause and effect reaching back to the fault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800" b="0" smtClean="0"/>
              <a:t>But the fact that we reached the fault at all is also a cause!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8131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i="1" smtClean="0"/>
              <a:t>We don’t know</a:t>
            </a:r>
          </a:p>
          <a:p>
            <a:pPr eaLnBrk="1" hangingPunct="1"/>
            <a:r>
              <a:rPr lang="en-US" sz="3200" b="0" smtClean="0"/>
              <a:t>Though it is central to everyday life – and to the aims of science</a:t>
            </a:r>
          </a:p>
          <a:p>
            <a:pPr lvl="1" eaLnBrk="1" hangingPunct="1"/>
            <a:r>
              <a:rPr lang="en-US" sz="2800" b="0" smtClean="0"/>
              <a:t>A real understanding of causality eludes us to this day</a:t>
            </a:r>
          </a:p>
          <a:p>
            <a:pPr lvl="1" eaLnBrk="1" hangingPunct="1"/>
            <a:r>
              <a:rPr lang="en-US" sz="2800" b="0" smtClean="0"/>
              <a:t>Still no non-controversial way to answer the question “does A cause B”?</a:t>
            </a:r>
          </a:p>
        </p:txBody>
      </p:sp>
      <p:pic>
        <p:nvPicPr>
          <p:cNvPr id="12292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5759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Philosophy of causality is a fairly active area, back to Aristotle, and (more modern approaches) Hume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General agreement that a cause is something that “makes a difference” – if the cause had not been, then the effect wouldn’t have been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One theory that is rather popular with computer scientists is David Lewis’ </a:t>
            </a:r>
            <a:r>
              <a:rPr lang="en-US" sz="2800" b="0" i="1" smtClean="0"/>
              <a:t>counterfactual</a:t>
            </a:r>
            <a:r>
              <a:rPr lang="en-US" sz="2800" b="0" smtClean="0"/>
              <a:t> approach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Probably because it (and probabilistic or statistical approaches) are amenable to mathematical treatment and automation</a:t>
            </a:r>
          </a:p>
        </p:txBody>
      </p:sp>
      <p:pic>
        <p:nvPicPr>
          <p:cNvPr id="13316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5113" y="1484313"/>
            <a:ext cx="1008062" cy="122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5825" y="3860800"/>
            <a:ext cx="1636713" cy="2376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05707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For Lewis (roughly – I’m conflating his </a:t>
            </a:r>
            <a:r>
              <a:rPr lang="en-US" sz="3200" b="0" i="1" smtClean="0"/>
              <a:t>counterfactual dependency </a:t>
            </a:r>
            <a:r>
              <a:rPr lang="en-US" sz="3200" b="0" smtClean="0"/>
              <a:t>and </a:t>
            </a:r>
            <a:r>
              <a:rPr lang="en-US" sz="3200" b="0" i="1" smtClean="0"/>
              <a:t>causal dependency</a:t>
            </a:r>
            <a:r>
              <a:rPr lang="en-US" sz="3200" b="0" smtClean="0"/>
              <a:t>)</a:t>
            </a:r>
          </a:p>
          <a:p>
            <a:pPr lvl="1" eaLnBrk="1" hangingPunct="1"/>
            <a:r>
              <a:rPr lang="en-US" sz="3200" b="0" smtClean="0"/>
              <a:t>A causes B (in world </a:t>
            </a:r>
            <a:r>
              <a:rPr lang="en-US" sz="3200" b="0" i="1" smtClean="0"/>
              <a:t>w) </a:t>
            </a:r>
            <a:r>
              <a:rPr lang="en-US" sz="3200" b="0" smtClean="0"/>
              <a:t>iff</a:t>
            </a:r>
          </a:p>
          <a:p>
            <a:pPr lvl="1" eaLnBrk="1" hangingPunct="1"/>
            <a:r>
              <a:rPr lang="en-US" sz="3200" b="0" smtClean="0"/>
              <a:t>In all </a:t>
            </a:r>
            <a:r>
              <a:rPr lang="en-US" sz="3200" b="0" i="1" smtClean="0"/>
              <a:t>possible worlds</a:t>
            </a:r>
            <a:r>
              <a:rPr lang="en-US" sz="3200" b="0" smtClean="0"/>
              <a:t> that are </a:t>
            </a:r>
            <a:r>
              <a:rPr lang="en-US" sz="3200" b="0" i="1" smtClean="0"/>
              <a:t>maximally similar</a:t>
            </a:r>
            <a:r>
              <a:rPr lang="en-US" sz="3200" b="0" smtClean="0"/>
              <a:t> to </a:t>
            </a:r>
            <a:r>
              <a:rPr lang="en-US" sz="3200" b="0" i="1" smtClean="0"/>
              <a:t>w</a:t>
            </a:r>
            <a:r>
              <a:rPr lang="en-US" sz="3200" b="0" smtClean="0"/>
              <a:t>, and in which A does not take place, B also does not take place</a:t>
            </a:r>
          </a:p>
          <a:p>
            <a:pPr lvl="1" eaLnBrk="1" hangingPunct="1"/>
            <a:endParaRPr lang="en-US" sz="2800" b="0" smtClean="0"/>
          </a:p>
        </p:txBody>
      </p:sp>
      <p:pic>
        <p:nvPicPr>
          <p:cNvPr id="14340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893737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Causality does not depend on</a:t>
            </a:r>
          </a:p>
          <a:p>
            <a:pPr lvl="1" eaLnBrk="1" hangingPunct="1"/>
            <a:r>
              <a:rPr lang="en-US" sz="3200" b="0" smtClean="0"/>
              <a:t>B being </a:t>
            </a:r>
            <a:r>
              <a:rPr lang="en-US" sz="3200" b="0" i="1" smtClean="0"/>
              <a:t>impossible</a:t>
            </a:r>
            <a:r>
              <a:rPr lang="en-US" sz="3200" b="0" smtClean="0"/>
              <a:t> without A</a:t>
            </a:r>
          </a:p>
          <a:p>
            <a:pPr lvl="1" eaLnBrk="1" hangingPunct="1"/>
            <a:r>
              <a:rPr lang="en-US" sz="3200" b="0" smtClean="0"/>
              <a:t>Seems reasonable:  we don’t, when asking “Was Larry slipping on the banana peel causally dependent on Curly dropping it?” consider worlds in which new circumstances (Moe dropping  a banana peel) are introduced</a:t>
            </a:r>
            <a:endParaRPr lang="en-US" sz="3200" b="0" i="1" smtClean="0"/>
          </a:p>
          <a:p>
            <a:pPr lvl="1" eaLnBrk="1" hangingPunct="1"/>
            <a:endParaRPr lang="en-US" sz="2800" b="0" smtClean="0"/>
          </a:p>
        </p:txBody>
      </p:sp>
      <p:pic>
        <p:nvPicPr>
          <p:cNvPr id="15364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4365625"/>
            <a:ext cx="1439863" cy="142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375" y="5229225"/>
            <a:ext cx="1000125" cy="1238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43811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smtClean="0"/>
              <a:t>Many objections to Lewis in the literature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e.g. cause precedes the event in time seems to not be required by his approach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One is not a problem for our purposes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Distance metrics (how similar is world </a:t>
            </a:r>
            <a:r>
              <a:rPr lang="en-US" sz="2800" b="0" i="1" smtClean="0"/>
              <a:t>w</a:t>
            </a:r>
            <a:r>
              <a:rPr lang="en-US" sz="2800" b="0" smtClean="0"/>
              <a:t> to world </a:t>
            </a:r>
            <a:r>
              <a:rPr lang="en-US" sz="2800" b="0" i="1" smtClean="0"/>
              <a:t>w’</a:t>
            </a:r>
            <a:r>
              <a:rPr lang="en-US" sz="2800" b="0" smtClean="0"/>
              <a:t>) are problematic for “worlds”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Counterfactuals are tricky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Not a problem for </a:t>
            </a:r>
            <a:r>
              <a:rPr lang="en-US" sz="2800" b="0" i="1" smtClean="0"/>
              <a:t>program executions</a:t>
            </a:r>
            <a:endParaRPr lang="en-US" sz="2800" b="0" smtClean="0"/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May be details to handle, but no one has in-principle objections to asking how similar two program executions are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Or philosophical problems with multiple executions (no run is “privileged by actuality”)</a:t>
            </a:r>
          </a:p>
          <a:p>
            <a:pPr lvl="1" eaLnBrk="1" hangingPunct="1">
              <a:lnSpc>
                <a:spcPct val="77000"/>
              </a:lnSpc>
            </a:pPr>
            <a:endParaRPr lang="en-US" sz="2400" b="0" smtClean="0"/>
          </a:p>
        </p:txBody>
      </p:sp>
      <p:pic>
        <p:nvPicPr>
          <p:cNvPr id="16388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3716338"/>
            <a:ext cx="647700" cy="62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1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1013" y="3860800"/>
            <a:ext cx="647700" cy="620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2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2852738"/>
            <a:ext cx="647700" cy="62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8270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pic>
        <p:nvPicPr>
          <p:cNvPr id="17411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10"/>
          <p:cNvSpPr>
            <a:spLocks noChangeArrowheads="1"/>
          </p:cNvSpPr>
          <p:nvPr/>
        </p:nvSpPr>
        <p:spPr bwMode="auto">
          <a:xfrm>
            <a:off x="1373188" y="1268413"/>
            <a:ext cx="3048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11"/>
          <p:cNvSpPr>
            <a:spLocks noChangeArrowheads="1"/>
          </p:cNvSpPr>
          <p:nvPr/>
        </p:nvSpPr>
        <p:spPr bwMode="auto">
          <a:xfrm>
            <a:off x="1373188" y="1649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12"/>
          <p:cNvSpPr>
            <a:spLocks noChangeArrowheads="1"/>
          </p:cNvSpPr>
          <p:nvPr/>
        </p:nvSpPr>
        <p:spPr bwMode="auto">
          <a:xfrm>
            <a:off x="1373188" y="2030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13"/>
          <p:cNvSpPr>
            <a:spLocks noChangeArrowheads="1"/>
          </p:cNvSpPr>
          <p:nvPr/>
        </p:nvSpPr>
        <p:spPr bwMode="auto">
          <a:xfrm>
            <a:off x="1373188" y="2411413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7" name="AutoShape 14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1525588" y="1497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15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1525588" y="1878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16"/>
          <p:cNvCxnSpPr>
            <a:cxnSpLocks noChangeShapeType="1"/>
            <a:stCxn id="17415" idx="4"/>
            <a:endCxn id="17416" idx="0"/>
          </p:cNvCxnSpPr>
          <p:nvPr/>
        </p:nvCxnSpPr>
        <p:spPr bwMode="auto">
          <a:xfrm>
            <a:off x="1525588" y="2259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0" name="Text Box 17"/>
          <p:cNvSpPr txBox="1">
            <a:spLocks noChangeArrowheads="1"/>
          </p:cNvSpPr>
          <p:nvPr/>
        </p:nvSpPr>
        <p:spPr bwMode="auto">
          <a:xfrm>
            <a:off x="1677988" y="11969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21" name="Text Box 18"/>
          <p:cNvSpPr txBox="1">
            <a:spLocks noChangeArrowheads="1"/>
          </p:cNvSpPr>
          <p:nvPr/>
        </p:nvSpPr>
        <p:spPr bwMode="auto">
          <a:xfrm>
            <a:off x="1658938" y="2463800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699" name="Text Box 19"/>
          <p:cNvSpPr txBox="1">
            <a:spLocks noChangeArrowheads="1"/>
          </p:cNvSpPr>
          <p:nvPr/>
        </p:nvSpPr>
        <p:spPr bwMode="auto">
          <a:xfrm>
            <a:off x="611188" y="4508500"/>
            <a:ext cx="421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Did A cause B in this </a:t>
            </a:r>
            <a:r>
              <a:rPr lang="en-US" i="1"/>
              <a:t>program execution</a:t>
            </a:r>
            <a:r>
              <a:rPr lang="en-US"/>
              <a:t>?</a:t>
            </a:r>
          </a:p>
        </p:txBody>
      </p:sp>
      <p:sp>
        <p:nvSpPr>
          <p:cNvPr id="1479709" name="Oval 29"/>
          <p:cNvSpPr>
            <a:spLocks noChangeArrowheads="1"/>
          </p:cNvSpPr>
          <p:nvPr/>
        </p:nvSpPr>
        <p:spPr bwMode="auto">
          <a:xfrm>
            <a:off x="539750" y="1247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0" name="Oval 30"/>
          <p:cNvSpPr>
            <a:spLocks noChangeArrowheads="1"/>
          </p:cNvSpPr>
          <p:nvPr/>
        </p:nvSpPr>
        <p:spPr bwMode="auto">
          <a:xfrm>
            <a:off x="539750" y="1628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1" name="Oval 31"/>
          <p:cNvSpPr>
            <a:spLocks noChangeArrowheads="1"/>
          </p:cNvSpPr>
          <p:nvPr/>
        </p:nvSpPr>
        <p:spPr bwMode="auto">
          <a:xfrm>
            <a:off x="539750" y="2009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2" name="Oval 32"/>
          <p:cNvSpPr>
            <a:spLocks noChangeArrowheads="1"/>
          </p:cNvSpPr>
          <p:nvPr/>
        </p:nvSpPr>
        <p:spPr bwMode="auto">
          <a:xfrm>
            <a:off x="539750" y="2390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13" name="AutoShape 33"/>
          <p:cNvCxnSpPr>
            <a:cxnSpLocks noChangeShapeType="1"/>
            <a:stCxn id="1479709" idx="4"/>
            <a:endCxn id="1479710" idx="0"/>
          </p:cNvCxnSpPr>
          <p:nvPr/>
        </p:nvCxnSpPr>
        <p:spPr bwMode="auto">
          <a:xfrm>
            <a:off x="692150" y="1476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14" name="AutoShape 34"/>
          <p:cNvCxnSpPr>
            <a:cxnSpLocks noChangeShapeType="1"/>
            <a:stCxn id="1479710" idx="4"/>
            <a:endCxn id="1479711" idx="0"/>
          </p:cNvCxnSpPr>
          <p:nvPr/>
        </p:nvCxnSpPr>
        <p:spPr bwMode="auto">
          <a:xfrm>
            <a:off x="692150" y="1857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15" name="AutoShape 35"/>
          <p:cNvCxnSpPr>
            <a:cxnSpLocks noChangeShapeType="1"/>
            <a:stCxn id="1479711" idx="4"/>
            <a:endCxn id="1479712" idx="0"/>
          </p:cNvCxnSpPr>
          <p:nvPr/>
        </p:nvCxnSpPr>
        <p:spPr bwMode="auto">
          <a:xfrm>
            <a:off x="692150" y="2238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21" name="Line 41"/>
          <p:cNvSpPr>
            <a:spLocks noChangeShapeType="1"/>
          </p:cNvSpPr>
          <p:nvPr/>
        </p:nvSpPr>
        <p:spPr bwMode="auto">
          <a:xfrm>
            <a:off x="885825" y="19161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22" name="Text Box 42"/>
          <p:cNvSpPr txBox="1">
            <a:spLocks noChangeArrowheads="1"/>
          </p:cNvSpPr>
          <p:nvPr/>
        </p:nvSpPr>
        <p:spPr bwMode="auto">
          <a:xfrm>
            <a:off x="938213" y="1960563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479723" name="Oval 43"/>
          <p:cNvSpPr>
            <a:spLocks noChangeArrowheads="1"/>
          </p:cNvSpPr>
          <p:nvPr/>
        </p:nvSpPr>
        <p:spPr bwMode="auto">
          <a:xfrm>
            <a:off x="3101975" y="1268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4" name="Oval 44"/>
          <p:cNvSpPr>
            <a:spLocks noChangeArrowheads="1"/>
          </p:cNvSpPr>
          <p:nvPr/>
        </p:nvSpPr>
        <p:spPr bwMode="auto">
          <a:xfrm>
            <a:off x="3101975" y="1649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5" name="Oval 45"/>
          <p:cNvSpPr>
            <a:spLocks noChangeArrowheads="1"/>
          </p:cNvSpPr>
          <p:nvPr/>
        </p:nvSpPr>
        <p:spPr bwMode="auto">
          <a:xfrm>
            <a:off x="3101975" y="2030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6" name="Oval 46"/>
          <p:cNvSpPr>
            <a:spLocks noChangeArrowheads="1"/>
          </p:cNvSpPr>
          <p:nvPr/>
        </p:nvSpPr>
        <p:spPr bwMode="auto">
          <a:xfrm>
            <a:off x="3101975" y="2411413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27" name="AutoShape 47"/>
          <p:cNvCxnSpPr>
            <a:cxnSpLocks noChangeShapeType="1"/>
            <a:stCxn id="1479723" idx="4"/>
            <a:endCxn id="1479724" idx="0"/>
          </p:cNvCxnSpPr>
          <p:nvPr/>
        </p:nvCxnSpPr>
        <p:spPr bwMode="auto">
          <a:xfrm>
            <a:off x="3254375" y="1497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28" name="AutoShape 48"/>
          <p:cNvCxnSpPr>
            <a:cxnSpLocks noChangeShapeType="1"/>
            <a:stCxn id="1479724" idx="4"/>
            <a:endCxn id="1479725" idx="0"/>
          </p:cNvCxnSpPr>
          <p:nvPr/>
        </p:nvCxnSpPr>
        <p:spPr bwMode="auto">
          <a:xfrm>
            <a:off x="3254375" y="1878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29" name="AutoShape 49"/>
          <p:cNvCxnSpPr>
            <a:cxnSpLocks noChangeShapeType="1"/>
            <a:stCxn id="1479725" idx="4"/>
            <a:endCxn id="1479726" idx="0"/>
          </p:cNvCxnSpPr>
          <p:nvPr/>
        </p:nvCxnSpPr>
        <p:spPr bwMode="auto">
          <a:xfrm>
            <a:off x="3254375" y="2259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30" name="Line 50"/>
          <p:cNvSpPr>
            <a:spLocks noChangeShapeType="1"/>
          </p:cNvSpPr>
          <p:nvPr/>
        </p:nvSpPr>
        <p:spPr bwMode="auto">
          <a:xfrm>
            <a:off x="1835150" y="18446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31" name="Text Box 51"/>
          <p:cNvSpPr txBox="1">
            <a:spLocks noChangeArrowheads="1"/>
          </p:cNvSpPr>
          <p:nvPr/>
        </p:nvSpPr>
        <p:spPr bwMode="auto">
          <a:xfrm>
            <a:off x="2319338" y="1939925"/>
            <a:ext cx="365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d’</a:t>
            </a:r>
          </a:p>
        </p:txBody>
      </p:sp>
      <p:sp>
        <p:nvSpPr>
          <p:cNvPr id="1479732" name="Text Box 52"/>
          <p:cNvSpPr txBox="1">
            <a:spLocks noChangeArrowheads="1"/>
          </p:cNvSpPr>
          <p:nvPr/>
        </p:nvSpPr>
        <p:spPr bwMode="auto">
          <a:xfrm>
            <a:off x="1023938" y="3184525"/>
            <a:ext cx="12652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Yes!  d &lt; d’</a:t>
            </a:r>
          </a:p>
        </p:txBody>
      </p:sp>
      <p:sp>
        <p:nvSpPr>
          <p:cNvPr id="1479733" name="Oval 53"/>
          <p:cNvSpPr>
            <a:spLocks noChangeArrowheads="1"/>
          </p:cNvSpPr>
          <p:nvPr/>
        </p:nvSpPr>
        <p:spPr bwMode="auto">
          <a:xfrm>
            <a:off x="6354763" y="2401888"/>
            <a:ext cx="3048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4" name="Oval 54"/>
          <p:cNvSpPr>
            <a:spLocks noChangeArrowheads="1"/>
          </p:cNvSpPr>
          <p:nvPr/>
        </p:nvSpPr>
        <p:spPr bwMode="auto">
          <a:xfrm>
            <a:off x="6354763" y="2782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5" name="Oval 55"/>
          <p:cNvSpPr>
            <a:spLocks noChangeArrowheads="1"/>
          </p:cNvSpPr>
          <p:nvPr/>
        </p:nvSpPr>
        <p:spPr bwMode="auto">
          <a:xfrm>
            <a:off x="6354763" y="3163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6" name="Oval 56"/>
          <p:cNvSpPr>
            <a:spLocks noChangeArrowheads="1"/>
          </p:cNvSpPr>
          <p:nvPr/>
        </p:nvSpPr>
        <p:spPr bwMode="auto">
          <a:xfrm>
            <a:off x="6354763" y="3544888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37" name="AutoShape 57"/>
          <p:cNvCxnSpPr>
            <a:cxnSpLocks noChangeShapeType="1"/>
            <a:stCxn id="1479733" idx="4"/>
            <a:endCxn id="1479734" idx="0"/>
          </p:cNvCxnSpPr>
          <p:nvPr/>
        </p:nvCxnSpPr>
        <p:spPr bwMode="auto">
          <a:xfrm>
            <a:off x="6507163" y="2630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38" name="AutoShape 58"/>
          <p:cNvCxnSpPr>
            <a:cxnSpLocks noChangeShapeType="1"/>
            <a:stCxn id="1479734" idx="4"/>
            <a:endCxn id="1479735" idx="0"/>
          </p:cNvCxnSpPr>
          <p:nvPr/>
        </p:nvCxnSpPr>
        <p:spPr bwMode="auto">
          <a:xfrm>
            <a:off x="6507163" y="3011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39" name="AutoShape 59"/>
          <p:cNvCxnSpPr>
            <a:cxnSpLocks noChangeShapeType="1"/>
            <a:stCxn id="1479735" idx="4"/>
            <a:endCxn id="1479736" idx="0"/>
          </p:cNvCxnSpPr>
          <p:nvPr/>
        </p:nvCxnSpPr>
        <p:spPr bwMode="auto">
          <a:xfrm>
            <a:off x="6507163" y="3392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40" name="Text Box 60"/>
          <p:cNvSpPr txBox="1">
            <a:spLocks noChangeArrowheads="1"/>
          </p:cNvSpPr>
          <p:nvPr/>
        </p:nvSpPr>
        <p:spPr bwMode="auto">
          <a:xfrm>
            <a:off x="6659563" y="2330450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79741" name="Text Box 61"/>
          <p:cNvSpPr txBox="1">
            <a:spLocks noChangeArrowheads="1"/>
          </p:cNvSpPr>
          <p:nvPr/>
        </p:nvSpPr>
        <p:spPr bwMode="auto">
          <a:xfrm>
            <a:off x="6640513" y="35972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742" name="Oval 62"/>
          <p:cNvSpPr>
            <a:spLocks noChangeArrowheads="1"/>
          </p:cNvSpPr>
          <p:nvPr/>
        </p:nvSpPr>
        <p:spPr bwMode="auto">
          <a:xfrm>
            <a:off x="4699000" y="2381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3" name="Oval 63"/>
          <p:cNvSpPr>
            <a:spLocks noChangeArrowheads="1"/>
          </p:cNvSpPr>
          <p:nvPr/>
        </p:nvSpPr>
        <p:spPr bwMode="auto">
          <a:xfrm>
            <a:off x="4699000" y="2762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4" name="Oval 64"/>
          <p:cNvSpPr>
            <a:spLocks noChangeArrowheads="1"/>
          </p:cNvSpPr>
          <p:nvPr/>
        </p:nvSpPr>
        <p:spPr bwMode="auto">
          <a:xfrm>
            <a:off x="4699000" y="3143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5" name="Oval 65"/>
          <p:cNvSpPr>
            <a:spLocks noChangeArrowheads="1"/>
          </p:cNvSpPr>
          <p:nvPr/>
        </p:nvSpPr>
        <p:spPr bwMode="auto">
          <a:xfrm>
            <a:off x="4699000" y="3524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46" name="AutoShape 66"/>
          <p:cNvCxnSpPr>
            <a:cxnSpLocks noChangeShapeType="1"/>
            <a:stCxn id="1479742" idx="4"/>
            <a:endCxn id="1479743" idx="0"/>
          </p:cNvCxnSpPr>
          <p:nvPr/>
        </p:nvCxnSpPr>
        <p:spPr bwMode="auto">
          <a:xfrm>
            <a:off x="4851400" y="2609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47" name="AutoShape 67"/>
          <p:cNvCxnSpPr>
            <a:cxnSpLocks noChangeShapeType="1"/>
            <a:stCxn id="1479743" idx="4"/>
            <a:endCxn id="1479744" idx="0"/>
          </p:cNvCxnSpPr>
          <p:nvPr/>
        </p:nvCxnSpPr>
        <p:spPr bwMode="auto">
          <a:xfrm>
            <a:off x="4851400" y="2990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48" name="AutoShape 68"/>
          <p:cNvCxnSpPr>
            <a:cxnSpLocks noChangeShapeType="1"/>
            <a:stCxn id="1479744" idx="4"/>
            <a:endCxn id="1479745" idx="0"/>
          </p:cNvCxnSpPr>
          <p:nvPr/>
        </p:nvCxnSpPr>
        <p:spPr bwMode="auto">
          <a:xfrm>
            <a:off x="4851400" y="3371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49" name="Line 69"/>
          <p:cNvSpPr>
            <a:spLocks noChangeShapeType="1"/>
          </p:cNvSpPr>
          <p:nvPr/>
        </p:nvSpPr>
        <p:spPr bwMode="auto">
          <a:xfrm flipV="1">
            <a:off x="5076825" y="30686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50" name="Text Box 70"/>
          <p:cNvSpPr txBox="1">
            <a:spLocks noChangeArrowheads="1"/>
          </p:cNvSpPr>
          <p:nvPr/>
        </p:nvSpPr>
        <p:spPr bwMode="auto">
          <a:xfrm>
            <a:off x="5508625" y="3141663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479751" name="Oval 71"/>
          <p:cNvSpPr>
            <a:spLocks noChangeArrowheads="1"/>
          </p:cNvSpPr>
          <p:nvPr/>
        </p:nvSpPr>
        <p:spPr bwMode="auto">
          <a:xfrm>
            <a:off x="7362825" y="2401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2" name="Oval 72"/>
          <p:cNvSpPr>
            <a:spLocks noChangeArrowheads="1"/>
          </p:cNvSpPr>
          <p:nvPr/>
        </p:nvSpPr>
        <p:spPr bwMode="auto">
          <a:xfrm>
            <a:off x="7362825" y="2782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3" name="Oval 73"/>
          <p:cNvSpPr>
            <a:spLocks noChangeArrowheads="1"/>
          </p:cNvSpPr>
          <p:nvPr/>
        </p:nvSpPr>
        <p:spPr bwMode="auto">
          <a:xfrm>
            <a:off x="7362825" y="3163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4" name="Oval 74"/>
          <p:cNvSpPr>
            <a:spLocks noChangeArrowheads="1"/>
          </p:cNvSpPr>
          <p:nvPr/>
        </p:nvSpPr>
        <p:spPr bwMode="auto">
          <a:xfrm>
            <a:off x="7362825" y="3544888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55" name="AutoShape 75"/>
          <p:cNvCxnSpPr>
            <a:cxnSpLocks noChangeShapeType="1"/>
            <a:stCxn id="1479751" idx="4"/>
            <a:endCxn id="1479752" idx="0"/>
          </p:cNvCxnSpPr>
          <p:nvPr/>
        </p:nvCxnSpPr>
        <p:spPr bwMode="auto">
          <a:xfrm>
            <a:off x="7515225" y="2630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56" name="AutoShape 76"/>
          <p:cNvCxnSpPr>
            <a:cxnSpLocks noChangeShapeType="1"/>
            <a:stCxn id="1479752" idx="4"/>
            <a:endCxn id="1479753" idx="0"/>
          </p:cNvCxnSpPr>
          <p:nvPr/>
        </p:nvCxnSpPr>
        <p:spPr bwMode="auto">
          <a:xfrm>
            <a:off x="7515225" y="3011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57" name="AutoShape 77"/>
          <p:cNvCxnSpPr>
            <a:cxnSpLocks noChangeShapeType="1"/>
            <a:stCxn id="1479753" idx="4"/>
            <a:endCxn id="1479754" idx="0"/>
          </p:cNvCxnSpPr>
          <p:nvPr/>
        </p:nvCxnSpPr>
        <p:spPr bwMode="auto">
          <a:xfrm>
            <a:off x="7515225" y="3392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58" name="Line 78"/>
          <p:cNvSpPr>
            <a:spLocks noChangeShapeType="1"/>
          </p:cNvSpPr>
          <p:nvPr/>
        </p:nvSpPr>
        <p:spPr bwMode="auto">
          <a:xfrm flipV="1">
            <a:off x="6804025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59" name="Text Box 79"/>
          <p:cNvSpPr txBox="1">
            <a:spLocks noChangeArrowheads="1"/>
          </p:cNvSpPr>
          <p:nvPr/>
        </p:nvSpPr>
        <p:spPr bwMode="auto">
          <a:xfrm>
            <a:off x="6877050" y="3073400"/>
            <a:ext cx="365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d’</a:t>
            </a:r>
          </a:p>
        </p:txBody>
      </p:sp>
      <p:sp>
        <p:nvSpPr>
          <p:cNvPr id="1479760" name="Text Box 80"/>
          <p:cNvSpPr txBox="1">
            <a:spLocks noChangeArrowheads="1"/>
          </p:cNvSpPr>
          <p:nvPr/>
        </p:nvSpPr>
        <p:spPr bwMode="auto">
          <a:xfrm>
            <a:off x="3419475" y="24923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761" name="Text Box 81"/>
          <p:cNvSpPr txBox="1">
            <a:spLocks noChangeArrowheads="1"/>
          </p:cNvSpPr>
          <p:nvPr/>
        </p:nvSpPr>
        <p:spPr bwMode="auto">
          <a:xfrm>
            <a:off x="5632450" y="4121150"/>
            <a:ext cx="11636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No.  d &gt; d’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6426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99" grpId="0"/>
      <p:bldP spid="1479709" grpId="0" animBg="1"/>
      <p:bldP spid="1479710" grpId="0" animBg="1"/>
      <p:bldP spid="1479711" grpId="0" animBg="1"/>
      <p:bldP spid="1479712" grpId="0" animBg="1"/>
      <p:bldP spid="1479721" grpId="0" animBg="1"/>
      <p:bldP spid="1479722" grpId="0"/>
      <p:bldP spid="1479723" grpId="0" animBg="1"/>
      <p:bldP spid="1479724" grpId="0" animBg="1"/>
      <p:bldP spid="1479725" grpId="0" animBg="1"/>
      <p:bldP spid="1479726" grpId="0" animBg="1"/>
      <p:bldP spid="1479730" grpId="0" animBg="1"/>
      <p:bldP spid="1479731" grpId="0"/>
      <p:bldP spid="1479732" grpId="0"/>
      <p:bldP spid="1479733" grpId="0" animBg="1"/>
      <p:bldP spid="1479734" grpId="0" animBg="1"/>
      <p:bldP spid="1479735" grpId="0" animBg="1"/>
      <p:bldP spid="1479736" grpId="0" animBg="1"/>
      <p:bldP spid="1479740" grpId="0"/>
      <p:bldP spid="1479740" grpId="1"/>
      <p:bldP spid="1479741" grpId="0"/>
      <p:bldP spid="1479742" grpId="0" animBg="1"/>
      <p:bldP spid="1479743" grpId="0" animBg="1"/>
      <p:bldP spid="1479744" grpId="0" animBg="1"/>
      <p:bldP spid="1479745" grpId="0" animBg="1"/>
      <p:bldP spid="1479749" grpId="0" animBg="1"/>
      <p:bldP spid="1479750" grpId="0"/>
      <p:bldP spid="1479751" grpId="0" animBg="1"/>
      <p:bldP spid="1479752" grpId="0" animBg="1"/>
      <p:bldP spid="1479753" grpId="0" animBg="1"/>
      <p:bldP spid="1479754" grpId="0" animBg="1"/>
      <p:bldP spid="1479758" grpId="0" animBg="1"/>
      <p:bldP spid="1479759" grpId="0"/>
      <p:bldP spid="1479760" grpId="0"/>
      <p:bldP spid="1479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Formally</a:t>
            </a:r>
          </a:p>
        </p:txBody>
      </p:sp>
      <p:pic>
        <p:nvPicPr>
          <p:cNvPr id="18435" name="Picture 3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MCj042424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63"/>
          <p:cNvSpPr txBox="1">
            <a:spLocks noChangeArrowheads="1"/>
          </p:cNvSpPr>
          <p:nvPr/>
        </p:nvSpPr>
        <p:spPr bwMode="auto">
          <a:xfrm>
            <a:off x="395288" y="1268413"/>
            <a:ext cx="7921625" cy="457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/>
              <a:t>A predicate </a:t>
            </a:r>
            <a:r>
              <a:rPr lang="en-US" sz="2800" i="1"/>
              <a:t>e</a:t>
            </a:r>
            <a:r>
              <a:rPr lang="en-US" sz="2800"/>
              <a:t> is causally dependent on a predicate </a:t>
            </a:r>
            <a:r>
              <a:rPr lang="en-US" sz="2800" i="1"/>
              <a:t>c </a:t>
            </a:r>
            <a:r>
              <a:rPr lang="en-US" sz="2800"/>
              <a:t>in an execution </a:t>
            </a:r>
            <a:r>
              <a:rPr lang="en-US" sz="2800" i="1"/>
              <a:t>a</a:t>
            </a:r>
            <a:r>
              <a:rPr lang="en-US" sz="2800"/>
              <a:t> iff:</a:t>
            </a:r>
          </a:p>
          <a:p>
            <a:pPr marL="457200" indent="-457200"/>
            <a:endParaRPr lang="en-US" sz="2800"/>
          </a:p>
          <a:p>
            <a:pPr marL="457200" indent="-457200">
              <a:buFontTx/>
              <a:buAutoNum type="arabicPeriod"/>
            </a:pPr>
            <a:r>
              <a:rPr lang="en-US" sz="2800">
                <a:latin typeface="Microsoft Sans Serif" pitchFamily="34" charset="0"/>
              </a:rPr>
              <a:t>c(a) </a:t>
            </a:r>
            <a:r>
              <a:rPr lang="en-US" sz="2800">
                <a:latin typeface="Microsoft Sans Serif" pitchFamily="34" charset="0"/>
                <a:sym typeface="Symbol" pitchFamily="18" charset="2"/>
              </a:rPr>
              <a:t> </a:t>
            </a:r>
            <a:r>
              <a:rPr lang="en-US" sz="2800">
                <a:latin typeface="Microsoft Sans Serif" pitchFamily="34" charset="0"/>
              </a:rPr>
              <a:t>e(a)</a:t>
            </a:r>
          </a:p>
          <a:p>
            <a:pPr marL="457200" indent="-457200">
              <a:buFontTx/>
              <a:buAutoNum type="arabicPeriod"/>
            </a:pPr>
            <a:r>
              <a:rPr lang="en-US" sz="2800">
                <a:latin typeface="Microsoft Sans Serif" pitchFamily="34" charset="0"/>
                <a:sym typeface="Symbol" pitchFamily="18" charset="2"/>
              </a:rPr>
              <a:t>b . (c(b)  e(b)  </a:t>
            </a:r>
            <a:br>
              <a:rPr lang="en-US" sz="2800">
                <a:latin typeface="Microsoft Sans Serif" pitchFamily="34" charset="0"/>
                <a:sym typeface="Symbol" pitchFamily="18" charset="2"/>
              </a:rPr>
            </a:br>
            <a:r>
              <a:rPr lang="en-US" sz="2800">
                <a:latin typeface="Microsoft Sans Serif" pitchFamily="34" charset="0"/>
                <a:sym typeface="Symbol" pitchFamily="18" charset="2"/>
              </a:rPr>
              <a:t>(b’ . (c(b’)  e(b’))  (d(a, b) &lt; d(a, b’))))</a:t>
            </a:r>
          </a:p>
          <a:p>
            <a:pPr marL="914400" lvl="1" indent="-457200"/>
            <a:endParaRPr lang="en-US" sz="2800">
              <a:latin typeface="Microsoft Sans Serif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03556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does this have to do with automated debugging??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A </a:t>
            </a:r>
            <a:r>
              <a:rPr lang="en-US" sz="3200" smtClean="0"/>
              <a:t>fault</a:t>
            </a:r>
            <a:r>
              <a:rPr lang="en-US" sz="3200" b="0" smtClean="0"/>
              <a:t> is an incorrect part of a program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In a failing test case, some fault is reached and executes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i="1" smtClean="0"/>
              <a:t>Causing</a:t>
            </a:r>
            <a:r>
              <a:rPr lang="en-US" sz="3200" b="0" smtClean="0"/>
              <a:t> the state of the program to be corrupted (</a:t>
            </a:r>
            <a:r>
              <a:rPr lang="en-US" sz="3200" smtClean="0"/>
              <a:t>error</a:t>
            </a:r>
            <a:r>
              <a:rPr lang="en-US" sz="3200" b="0" smtClean="0"/>
              <a:t>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This incorrect state is propagated through the program (propagation is a series of “A causes B”s)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Finally, bad state is observable as a </a:t>
            </a:r>
            <a:r>
              <a:rPr lang="en-US" sz="3200" smtClean="0"/>
              <a:t>failure</a:t>
            </a:r>
            <a:r>
              <a:rPr lang="en-US" sz="3200" i="1" smtClean="0"/>
              <a:t> </a:t>
            </a:r>
            <a:r>
              <a:rPr lang="en-US" sz="3200" b="0" i="1" smtClean="0"/>
              <a:t>– caused </a:t>
            </a:r>
            <a:r>
              <a:rPr lang="en-US" sz="3200" b="0" smtClean="0"/>
              <a:t>by the </a:t>
            </a:r>
            <a:r>
              <a:rPr lang="en-US" sz="3200" smtClean="0"/>
              <a:t>fault</a:t>
            </a:r>
            <a:endParaRPr lang="en-US" sz="3200" b="0" i="1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6322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7CausalityI_Package.prpkg&quot;/&gt;&lt;object type=&quot;2&quot; unique_id=&quot;11398&quot;&gt;&lt;object type=&quot;3&quot; unique_id=&quot;13530&quot;&gt;&lt;property id=&quot;20148&quot; value=&quot;5&quot;/&gt;&lt;property id=&quot;20300&quot; value=&quot;Slide 1 - &amp;quot;Causality&amp;quot;&quot;/&gt;&lt;property id=&quot;20307&quot; value=&quot;781&quot;/&gt;&lt;/object&gt;&lt;object type=&quot;3&quot; unique_id=&quot;13531&quot;&gt;&lt;property id=&quot;20148&quot; value=&quot;5&quot;/&gt;&lt;property id=&quot;20300&quot; value=&quot;Slide 2 - &amp;quot;Causality&amp;quot;&quot;/&gt;&lt;property id=&quot;20307&quot; value=&quot;782&quot;/&gt;&lt;/object&gt;&lt;object type=&quot;3&quot; unique_id=&quot;13532&quot;&gt;&lt;property id=&quot;20148&quot; value=&quot;5&quot;/&gt;&lt;property id=&quot;20300&quot; value=&quot;Slide 3 - &amp;quot;Causality&amp;quot;&quot;/&gt;&lt;property id=&quot;20307&quot; value=&quot;783&quot;/&gt;&lt;/object&gt;&lt;object type=&quot;3&quot; unique_id=&quot;13533&quot;&gt;&lt;property id=&quot;20148&quot; value=&quot;5&quot;/&gt;&lt;property id=&quot;20300&quot; value=&quot;Slide 4 - &amp;quot;Causality (According to Lewis)&amp;quot;&quot;/&gt;&lt;property id=&quot;20307&quot; value=&quot;784&quot;/&gt;&lt;/object&gt;&lt;object type=&quot;3&quot; unique_id=&quot;13534&quot;&gt;&lt;property id=&quot;20148&quot; value=&quot;5&quot;/&gt;&lt;property id=&quot;20300&quot; value=&quot;Slide 5 - &amp;quot;Causality (According to Lewis)&amp;quot;&quot;/&gt;&lt;property id=&quot;20307&quot; value=&quot;785&quot;/&gt;&lt;/object&gt;&lt;object type=&quot;3&quot; unique_id=&quot;13535&quot;&gt;&lt;property id=&quot;20148&quot; value=&quot;5&quot;/&gt;&lt;property id=&quot;20300&quot; value=&quot;Slide 6 - &amp;quot;Causality (According to Lewis)&amp;quot;&quot;/&gt;&lt;property id=&quot;20307&quot; value=&quot;786&quot;/&gt;&lt;/object&gt;&lt;object type=&quot;3&quot; unique_id=&quot;13536&quot;&gt;&lt;property id=&quot;20148&quot; value=&quot;5&quot;/&gt;&lt;property id=&quot;20300&quot; value=&quot;Slide 7 - &amp;quot;Causality (According to Lewis)&amp;quot;&quot;/&gt;&lt;property id=&quot;20307&quot; value=&quot;787&quot;/&gt;&lt;/object&gt;&lt;object type=&quot;3&quot; unique_id=&quot;13537&quot;&gt;&lt;property id=&quot;20148&quot; value=&quot;5&quot;/&gt;&lt;property id=&quot;20300&quot; value=&quot;Slide 8 - &amp;quot;Formally&amp;quot;&quot;/&gt;&lt;property id=&quot;20307&quot; value=&quot;788&quot;/&gt;&lt;/object&gt;&lt;object type=&quot;3&quot; unique_id=&quot;13538&quot;&gt;&lt;property id=&quot;20148&quot; value=&quot;5&quot;/&gt;&lt;property id=&quot;20300&quot; value=&quot;Slide 9 - &amp;quot;What does this have to do with automated debugging??&amp;quot;&quot;/&gt;&lt;property id=&quot;20307&quot; value=&quot;789&quot;/&gt;&lt;/object&gt;&lt;object type=&quot;3&quot; unique_id=&quot;13539&quot;&gt;&lt;property id=&quot;20148&quot; value=&quot;5&quot;/&gt;&lt;property id=&quot;20300&quot; value=&quot;Slide 10 - &amp;quot;Fault Localization&amp;quot;&quot;/&gt;&lt;property id=&quot;20307&quot; value=&quot;790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929618450,C:\Users\Alex\Desktop\ecampus\Lesson17Causality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29618450,C:\Users\Alex\Desktop\ecampus\Lesson17Causality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929618450,C:\Users\Alex\Desktop\ecampus\Lesson17Causality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929618450,C:\Users\Alex\Desktop\ecampus\Lesson17Causality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929618450,C:\Users\Alex\Desktop\ecampus\Lesson17Causality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929618450,C:\Users\Alex\Desktop\ecampus\Lesson17Causality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929618450,C:\Users\Alex\Desktop\ecampus\Lesson17Causality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929618450,C:\Users\Alex\Desktop\ecampus\Lesson17Causality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929618450,C:\Users\Alex\Desktop\ecampus\Lesson17Causality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929618450,C:\Users\Alex\Desktop\ecampus\Lesson17Causality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20335</TotalTime>
  <Words>594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8" baseType="lpstr">
      <vt:lpstr>Arial</vt:lpstr>
      <vt:lpstr>Microsoft Sans Serif</vt:lpstr>
      <vt:lpstr>Times New Roman</vt:lpstr>
      <vt:lpstr>Symbol</vt:lpstr>
      <vt:lpstr>Wingdings</vt:lpstr>
      <vt:lpstr>cmutemplate2</vt:lpstr>
      <vt:lpstr>Causality</vt:lpstr>
      <vt:lpstr>Causality</vt:lpstr>
      <vt:lpstr>Causality</vt:lpstr>
      <vt:lpstr>Causality (According to Lewis)</vt:lpstr>
      <vt:lpstr>Causality (According to Lewis)</vt:lpstr>
      <vt:lpstr>Causality (According to Lewis)</vt:lpstr>
      <vt:lpstr>Causality (According to Lewis)</vt:lpstr>
      <vt:lpstr>Formally</vt:lpstr>
      <vt:lpstr>What does this have to do with automated debugging??</vt:lpstr>
      <vt:lpstr>Fault Localization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1135</cp:revision>
  <dcterms:created xsi:type="dcterms:W3CDTF">1601-01-01T00:00:00Z</dcterms:created>
  <dcterms:modified xsi:type="dcterms:W3CDTF">2013-02-22T18:25:07Z</dcterms:modified>
</cp:coreProperties>
</file>