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791" r:id="rId2"/>
    <p:sldId id="792" r:id="rId3"/>
    <p:sldId id="793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</p:sldIdLst>
  <p:sldSz cx="9144000" cy="6858000" type="screen4x3"/>
  <p:notesSz cx="6858000" cy="9144000"/>
  <p:embeddedFontLst>
    <p:embeddedFont>
      <p:font typeface="Lucida Console" pitchFamily="49" charset="0"/>
      <p:regular r:id="rId18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wmf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Basic idea (over-simplified)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We have lots of test cases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Some fail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A much larger number pass</a:t>
            </a:r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2" eaLnBrk="1" hangingPunct="1">
              <a:lnSpc>
                <a:spcPct val="85000"/>
              </a:lnSpc>
            </a:pPr>
            <a:endParaRPr lang="en-US" sz="2400" b="0" smtClean="0"/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Pick a failure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Find most similar successful test case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Report differences as our </a:t>
            </a:r>
            <a:r>
              <a:rPr lang="en-US" sz="2800" b="0" i="1" smtClean="0"/>
              <a:t>fault localization</a:t>
            </a:r>
            <a:endParaRPr lang="en-US" sz="2800" b="0" smtClean="0"/>
          </a:p>
        </p:txBody>
      </p:sp>
      <p:sp>
        <p:nvSpPr>
          <p:cNvPr id="1488903" name="Rectangle 7"/>
          <p:cNvSpPr>
            <a:spLocks noChangeArrowheads="1"/>
          </p:cNvSpPr>
          <p:nvPr/>
        </p:nvSpPr>
        <p:spPr bwMode="auto">
          <a:xfrm>
            <a:off x="6826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4" name="Rectangle 8"/>
          <p:cNvSpPr>
            <a:spLocks noChangeArrowheads="1"/>
          </p:cNvSpPr>
          <p:nvPr/>
        </p:nvSpPr>
        <p:spPr bwMode="auto">
          <a:xfrm>
            <a:off x="8270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5" name="Rectangle 9"/>
          <p:cNvSpPr>
            <a:spLocks noChangeArrowheads="1"/>
          </p:cNvSpPr>
          <p:nvPr/>
        </p:nvSpPr>
        <p:spPr bwMode="auto">
          <a:xfrm>
            <a:off x="9715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6" name="Rectangle 10"/>
          <p:cNvSpPr>
            <a:spLocks noChangeArrowheads="1"/>
          </p:cNvSpPr>
          <p:nvPr/>
        </p:nvSpPr>
        <p:spPr bwMode="auto">
          <a:xfrm>
            <a:off x="11144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7" name="Rectangle 11"/>
          <p:cNvSpPr>
            <a:spLocks noChangeArrowheads="1"/>
          </p:cNvSpPr>
          <p:nvPr/>
        </p:nvSpPr>
        <p:spPr bwMode="auto">
          <a:xfrm>
            <a:off x="12588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8" name="Rectangle 12"/>
          <p:cNvSpPr>
            <a:spLocks noChangeArrowheads="1"/>
          </p:cNvSpPr>
          <p:nvPr/>
        </p:nvSpPr>
        <p:spPr bwMode="auto">
          <a:xfrm>
            <a:off x="140176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09" name="Rectangle 13"/>
          <p:cNvSpPr>
            <a:spLocks noChangeArrowheads="1"/>
          </p:cNvSpPr>
          <p:nvPr/>
        </p:nvSpPr>
        <p:spPr bwMode="auto">
          <a:xfrm>
            <a:off x="1546225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0" name="Rectangle 14"/>
          <p:cNvSpPr>
            <a:spLocks noChangeArrowheads="1"/>
          </p:cNvSpPr>
          <p:nvPr/>
        </p:nvSpPr>
        <p:spPr bwMode="auto">
          <a:xfrm>
            <a:off x="16906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1" name="Rectangle 15"/>
          <p:cNvSpPr>
            <a:spLocks noChangeArrowheads="1"/>
          </p:cNvSpPr>
          <p:nvPr/>
        </p:nvSpPr>
        <p:spPr bwMode="auto">
          <a:xfrm>
            <a:off x="18351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2" name="Rectangle 16"/>
          <p:cNvSpPr>
            <a:spLocks noChangeArrowheads="1"/>
          </p:cNvSpPr>
          <p:nvPr/>
        </p:nvSpPr>
        <p:spPr bwMode="auto">
          <a:xfrm>
            <a:off x="197961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3" name="Rectangle 17"/>
          <p:cNvSpPr>
            <a:spLocks noChangeArrowheads="1"/>
          </p:cNvSpPr>
          <p:nvPr/>
        </p:nvSpPr>
        <p:spPr bwMode="auto">
          <a:xfrm>
            <a:off x="2122488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4" name="Rectangle 18"/>
          <p:cNvSpPr>
            <a:spLocks noChangeArrowheads="1"/>
          </p:cNvSpPr>
          <p:nvPr/>
        </p:nvSpPr>
        <p:spPr bwMode="auto">
          <a:xfrm>
            <a:off x="2266950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5" name="Rectangle 19"/>
          <p:cNvSpPr>
            <a:spLocks noChangeArrowheads="1"/>
          </p:cNvSpPr>
          <p:nvPr/>
        </p:nvSpPr>
        <p:spPr bwMode="auto">
          <a:xfrm>
            <a:off x="2411413" y="32131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7" name="Rectangle 21"/>
          <p:cNvSpPr>
            <a:spLocks noChangeArrowheads="1"/>
          </p:cNvSpPr>
          <p:nvPr/>
        </p:nvSpPr>
        <p:spPr bwMode="auto">
          <a:xfrm>
            <a:off x="6842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8" name="Rectangle 22"/>
          <p:cNvSpPr>
            <a:spLocks noChangeArrowheads="1"/>
          </p:cNvSpPr>
          <p:nvPr/>
        </p:nvSpPr>
        <p:spPr bwMode="auto">
          <a:xfrm>
            <a:off x="8270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9" name="Rectangle 23"/>
          <p:cNvSpPr>
            <a:spLocks noChangeArrowheads="1"/>
          </p:cNvSpPr>
          <p:nvPr/>
        </p:nvSpPr>
        <p:spPr bwMode="auto">
          <a:xfrm>
            <a:off x="9715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0" name="Rectangle 24"/>
          <p:cNvSpPr>
            <a:spLocks noChangeArrowheads="1"/>
          </p:cNvSpPr>
          <p:nvPr/>
        </p:nvSpPr>
        <p:spPr bwMode="auto">
          <a:xfrm>
            <a:off x="11160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1" name="Rectangle 25"/>
          <p:cNvSpPr>
            <a:spLocks noChangeArrowheads="1"/>
          </p:cNvSpPr>
          <p:nvPr/>
        </p:nvSpPr>
        <p:spPr bwMode="auto">
          <a:xfrm>
            <a:off x="12588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2" name="Rectangle 26"/>
          <p:cNvSpPr>
            <a:spLocks noChangeArrowheads="1"/>
          </p:cNvSpPr>
          <p:nvPr/>
        </p:nvSpPr>
        <p:spPr bwMode="auto">
          <a:xfrm>
            <a:off x="14033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3" name="Rectangle 27"/>
          <p:cNvSpPr>
            <a:spLocks noChangeArrowheads="1"/>
          </p:cNvSpPr>
          <p:nvPr/>
        </p:nvSpPr>
        <p:spPr bwMode="auto">
          <a:xfrm>
            <a:off x="154622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4" name="Rectangle 28"/>
          <p:cNvSpPr>
            <a:spLocks noChangeArrowheads="1"/>
          </p:cNvSpPr>
          <p:nvPr/>
        </p:nvSpPr>
        <p:spPr bwMode="auto">
          <a:xfrm>
            <a:off x="1690688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5" name="Rectangle 29"/>
          <p:cNvSpPr>
            <a:spLocks noChangeArrowheads="1"/>
          </p:cNvSpPr>
          <p:nvPr/>
        </p:nvSpPr>
        <p:spPr bwMode="auto">
          <a:xfrm>
            <a:off x="18351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6" name="Rectangle 30"/>
          <p:cNvSpPr>
            <a:spLocks noChangeArrowheads="1"/>
          </p:cNvSpPr>
          <p:nvPr/>
        </p:nvSpPr>
        <p:spPr bwMode="auto">
          <a:xfrm>
            <a:off x="19796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7" name="Rectangle 31"/>
          <p:cNvSpPr>
            <a:spLocks noChangeArrowheads="1"/>
          </p:cNvSpPr>
          <p:nvPr/>
        </p:nvSpPr>
        <p:spPr bwMode="auto">
          <a:xfrm>
            <a:off x="212407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8" name="Rectangle 32"/>
          <p:cNvSpPr>
            <a:spLocks noChangeArrowheads="1"/>
          </p:cNvSpPr>
          <p:nvPr/>
        </p:nvSpPr>
        <p:spPr bwMode="auto">
          <a:xfrm>
            <a:off x="2266950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29" name="Rectangle 33"/>
          <p:cNvSpPr>
            <a:spLocks noChangeArrowheads="1"/>
          </p:cNvSpPr>
          <p:nvPr/>
        </p:nvSpPr>
        <p:spPr bwMode="auto">
          <a:xfrm>
            <a:off x="2411413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0" name="Rectangle 34"/>
          <p:cNvSpPr>
            <a:spLocks noChangeArrowheads="1"/>
          </p:cNvSpPr>
          <p:nvPr/>
        </p:nvSpPr>
        <p:spPr bwMode="auto">
          <a:xfrm>
            <a:off x="2555875" y="3357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1" name="Rectangle 35"/>
          <p:cNvSpPr>
            <a:spLocks noChangeArrowheads="1"/>
          </p:cNvSpPr>
          <p:nvPr/>
        </p:nvSpPr>
        <p:spPr bwMode="auto">
          <a:xfrm>
            <a:off x="6842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2" name="Rectangle 36"/>
          <p:cNvSpPr>
            <a:spLocks noChangeArrowheads="1"/>
          </p:cNvSpPr>
          <p:nvPr/>
        </p:nvSpPr>
        <p:spPr bwMode="auto">
          <a:xfrm>
            <a:off x="8286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3" name="Rectangle 37"/>
          <p:cNvSpPr>
            <a:spLocks noChangeArrowheads="1"/>
          </p:cNvSpPr>
          <p:nvPr/>
        </p:nvSpPr>
        <p:spPr bwMode="auto">
          <a:xfrm>
            <a:off x="9715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4" name="Rectangle 38"/>
          <p:cNvSpPr>
            <a:spLocks noChangeArrowheads="1"/>
          </p:cNvSpPr>
          <p:nvPr/>
        </p:nvSpPr>
        <p:spPr bwMode="auto">
          <a:xfrm>
            <a:off x="11160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5" name="Rectangle 39"/>
          <p:cNvSpPr>
            <a:spLocks noChangeArrowheads="1"/>
          </p:cNvSpPr>
          <p:nvPr/>
        </p:nvSpPr>
        <p:spPr bwMode="auto">
          <a:xfrm>
            <a:off x="12604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6" name="Rectangle 40"/>
          <p:cNvSpPr>
            <a:spLocks noChangeArrowheads="1"/>
          </p:cNvSpPr>
          <p:nvPr/>
        </p:nvSpPr>
        <p:spPr bwMode="auto">
          <a:xfrm>
            <a:off x="14033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7" name="Rectangle 41"/>
          <p:cNvSpPr>
            <a:spLocks noChangeArrowheads="1"/>
          </p:cNvSpPr>
          <p:nvPr/>
        </p:nvSpPr>
        <p:spPr bwMode="auto">
          <a:xfrm>
            <a:off x="15478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8" name="Rectangle 42"/>
          <p:cNvSpPr>
            <a:spLocks noChangeArrowheads="1"/>
          </p:cNvSpPr>
          <p:nvPr/>
        </p:nvSpPr>
        <p:spPr bwMode="auto">
          <a:xfrm>
            <a:off x="1690688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39" name="Rectangle 43"/>
          <p:cNvSpPr>
            <a:spLocks noChangeArrowheads="1"/>
          </p:cNvSpPr>
          <p:nvPr/>
        </p:nvSpPr>
        <p:spPr bwMode="auto">
          <a:xfrm>
            <a:off x="1835150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0" name="Rectangle 44"/>
          <p:cNvSpPr>
            <a:spLocks noChangeArrowheads="1"/>
          </p:cNvSpPr>
          <p:nvPr/>
        </p:nvSpPr>
        <p:spPr bwMode="auto">
          <a:xfrm>
            <a:off x="19796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1" name="Rectangle 45"/>
          <p:cNvSpPr>
            <a:spLocks noChangeArrowheads="1"/>
          </p:cNvSpPr>
          <p:nvPr/>
        </p:nvSpPr>
        <p:spPr bwMode="auto">
          <a:xfrm>
            <a:off x="21240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2" name="Rectangle 46"/>
          <p:cNvSpPr>
            <a:spLocks noChangeArrowheads="1"/>
          </p:cNvSpPr>
          <p:nvPr/>
        </p:nvSpPr>
        <p:spPr bwMode="auto">
          <a:xfrm>
            <a:off x="2268538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3" name="Rectangle 47"/>
          <p:cNvSpPr>
            <a:spLocks noChangeArrowheads="1"/>
          </p:cNvSpPr>
          <p:nvPr/>
        </p:nvSpPr>
        <p:spPr bwMode="auto">
          <a:xfrm>
            <a:off x="2411413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4" name="Rectangle 48"/>
          <p:cNvSpPr>
            <a:spLocks noChangeArrowheads="1"/>
          </p:cNvSpPr>
          <p:nvPr/>
        </p:nvSpPr>
        <p:spPr bwMode="auto">
          <a:xfrm>
            <a:off x="2555875" y="3502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5" name="Rectangle 49"/>
          <p:cNvSpPr>
            <a:spLocks noChangeArrowheads="1"/>
          </p:cNvSpPr>
          <p:nvPr/>
        </p:nvSpPr>
        <p:spPr bwMode="auto">
          <a:xfrm>
            <a:off x="2700338" y="3502025"/>
            <a:ext cx="76200" cy="7461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6" name="Rectangle 50"/>
          <p:cNvSpPr>
            <a:spLocks noChangeArrowheads="1"/>
          </p:cNvSpPr>
          <p:nvPr/>
        </p:nvSpPr>
        <p:spPr bwMode="auto">
          <a:xfrm>
            <a:off x="8286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7" name="Rectangle 51"/>
          <p:cNvSpPr>
            <a:spLocks noChangeArrowheads="1"/>
          </p:cNvSpPr>
          <p:nvPr/>
        </p:nvSpPr>
        <p:spPr bwMode="auto">
          <a:xfrm>
            <a:off x="9731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8" name="Rectangle 52"/>
          <p:cNvSpPr>
            <a:spLocks noChangeArrowheads="1"/>
          </p:cNvSpPr>
          <p:nvPr/>
        </p:nvSpPr>
        <p:spPr bwMode="auto">
          <a:xfrm>
            <a:off x="11160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49" name="Rectangle 53"/>
          <p:cNvSpPr>
            <a:spLocks noChangeArrowheads="1"/>
          </p:cNvSpPr>
          <p:nvPr/>
        </p:nvSpPr>
        <p:spPr bwMode="auto">
          <a:xfrm>
            <a:off x="12604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0" name="Rectangle 54"/>
          <p:cNvSpPr>
            <a:spLocks noChangeArrowheads="1"/>
          </p:cNvSpPr>
          <p:nvPr/>
        </p:nvSpPr>
        <p:spPr bwMode="auto">
          <a:xfrm>
            <a:off x="14049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1" name="Rectangle 55"/>
          <p:cNvSpPr>
            <a:spLocks noChangeArrowheads="1"/>
          </p:cNvSpPr>
          <p:nvPr/>
        </p:nvSpPr>
        <p:spPr bwMode="auto">
          <a:xfrm>
            <a:off x="15478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2" name="Rectangle 56"/>
          <p:cNvSpPr>
            <a:spLocks noChangeArrowheads="1"/>
          </p:cNvSpPr>
          <p:nvPr/>
        </p:nvSpPr>
        <p:spPr bwMode="auto">
          <a:xfrm>
            <a:off x="16922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3" name="Rectangle 57"/>
          <p:cNvSpPr>
            <a:spLocks noChangeArrowheads="1"/>
          </p:cNvSpPr>
          <p:nvPr/>
        </p:nvSpPr>
        <p:spPr bwMode="auto">
          <a:xfrm>
            <a:off x="183515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4" name="Rectangle 58"/>
          <p:cNvSpPr>
            <a:spLocks noChangeArrowheads="1"/>
          </p:cNvSpPr>
          <p:nvPr/>
        </p:nvSpPr>
        <p:spPr bwMode="auto">
          <a:xfrm>
            <a:off x="1979613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5" name="Rectangle 59"/>
          <p:cNvSpPr>
            <a:spLocks noChangeArrowheads="1"/>
          </p:cNvSpPr>
          <p:nvPr/>
        </p:nvSpPr>
        <p:spPr bwMode="auto">
          <a:xfrm>
            <a:off x="21240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6" name="Rectangle 60"/>
          <p:cNvSpPr>
            <a:spLocks noChangeArrowheads="1"/>
          </p:cNvSpPr>
          <p:nvPr/>
        </p:nvSpPr>
        <p:spPr bwMode="auto">
          <a:xfrm>
            <a:off x="22685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7" name="Rectangle 61"/>
          <p:cNvSpPr>
            <a:spLocks noChangeArrowheads="1"/>
          </p:cNvSpPr>
          <p:nvPr/>
        </p:nvSpPr>
        <p:spPr bwMode="auto">
          <a:xfrm>
            <a:off x="241300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8" name="Rectangle 62"/>
          <p:cNvSpPr>
            <a:spLocks noChangeArrowheads="1"/>
          </p:cNvSpPr>
          <p:nvPr/>
        </p:nvSpPr>
        <p:spPr bwMode="auto">
          <a:xfrm>
            <a:off x="2555875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59" name="Rectangle 63"/>
          <p:cNvSpPr>
            <a:spLocks noChangeArrowheads="1"/>
          </p:cNvSpPr>
          <p:nvPr/>
        </p:nvSpPr>
        <p:spPr bwMode="auto">
          <a:xfrm>
            <a:off x="2700338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0" name="Rectangle 64"/>
          <p:cNvSpPr>
            <a:spLocks noChangeArrowheads="1"/>
          </p:cNvSpPr>
          <p:nvPr/>
        </p:nvSpPr>
        <p:spPr bwMode="auto">
          <a:xfrm>
            <a:off x="2844800" y="3646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2" name="Rectangle 66"/>
          <p:cNvSpPr>
            <a:spLocks noChangeArrowheads="1"/>
          </p:cNvSpPr>
          <p:nvPr/>
        </p:nvSpPr>
        <p:spPr bwMode="auto">
          <a:xfrm>
            <a:off x="1331913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3" name="Rectangle 67"/>
          <p:cNvSpPr>
            <a:spLocks noChangeArrowheads="1"/>
          </p:cNvSpPr>
          <p:nvPr/>
        </p:nvSpPr>
        <p:spPr bwMode="auto">
          <a:xfrm>
            <a:off x="1476375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4" name="Rectangle 68"/>
          <p:cNvSpPr>
            <a:spLocks noChangeArrowheads="1"/>
          </p:cNvSpPr>
          <p:nvPr/>
        </p:nvSpPr>
        <p:spPr bwMode="auto">
          <a:xfrm>
            <a:off x="1620838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5" name="Rectangle 69"/>
          <p:cNvSpPr>
            <a:spLocks noChangeArrowheads="1"/>
          </p:cNvSpPr>
          <p:nvPr/>
        </p:nvSpPr>
        <p:spPr bwMode="auto">
          <a:xfrm>
            <a:off x="1765300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6" name="Rectangle 70"/>
          <p:cNvSpPr>
            <a:spLocks noChangeArrowheads="1"/>
          </p:cNvSpPr>
          <p:nvPr/>
        </p:nvSpPr>
        <p:spPr bwMode="auto">
          <a:xfrm>
            <a:off x="1908175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7" name="Rectangle 71"/>
          <p:cNvSpPr>
            <a:spLocks noChangeArrowheads="1"/>
          </p:cNvSpPr>
          <p:nvPr/>
        </p:nvSpPr>
        <p:spPr bwMode="auto">
          <a:xfrm>
            <a:off x="2052638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8" name="Rectangle 72"/>
          <p:cNvSpPr>
            <a:spLocks noChangeArrowheads="1"/>
          </p:cNvSpPr>
          <p:nvPr/>
        </p:nvSpPr>
        <p:spPr bwMode="auto">
          <a:xfrm>
            <a:off x="2197100" y="386080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69" name="Rectangle 73"/>
          <p:cNvSpPr>
            <a:spLocks noChangeArrowheads="1"/>
          </p:cNvSpPr>
          <p:nvPr/>
        </p:nvSpPr>
        <p:spPr bwMode="auto">
          <a:xfrm>
            <a:off x="133191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0" name="Rectangle 74"/>
          <p:cNvSpPr>
            <a:spLocks noChangeArrowheads="1"/>
          </p:cNvSpPr>
          <p:nvPr/>
        </p:nvSpPr>
        <p:spPr bwMode="auto">
          <a:xfrm>
            <a:off x="1476375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1" name="Rectangle 75"/>
          <p:cNvSpPr>
            <a:spLocks noChangeArrowheads="1"/>
          </p:cNvSpPr>
          <p:nvPr/>
        </p:nvSpPr>
        <p:spPr bwMode="auto">
          <a:xfrm>
            <a:off x="1620838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2" name="Rectangle 76"/>
          <p:cNvSpPr>
            <a:spLocks noChangeArrowheads="1"/>
          </p:cNvSpPr>
          <p:nvPr/>
        </p:nvSpPr>
        <p:spPr bwMode="auto">
          <a:xfrm>
            <a:off x="1765300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3" name="Rectangle 77"/>
          <p:cNvSpPr>
            <a:spLocks noChangeArrowheads="1"/>
          </p:cNvSpPr>
          <p:nvPr/>
        </p:nvSpPr>
        <p:spPr bwMode="auto">
          <a:xfrm>
            <a:off x="190976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4" name="Rectangle 78"/>
          <p:cNvSpPr>
            <a:spLocks noChangeArrowheads="1"/>
          </p:cNvSpPr>
          <p:nvPr/>
        </p:nvSpPr>
        <p:spPr bwMode="auto">
          <a:xfrm>
            <a:off x="2052638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5" name="Rectangle 79"/>
          <p:cNvSpPr>
            <a:spLocks noChangeArrowheads="1"/>
          </p:cNvSpPr>
          <p:nvPr/>
        </p:nvSpPr>
        <p:spPr bwMode="auto">
          <a:xfrm>
            <a:off x="2197100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6" name="Rectangle 80"/>
          <p:cNvSpPr>
            <a:spLocks noChangeArrowheads="1"/>
          </p:cNvSpPr>
          <p:nvPr/>
        </p:nvSpPr>
        <p:spPr bwMode="auto">
          <a:xfrm>
            <a:off x="2341563" y="40052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7" name="Rectangle 81"/>
          <p:cNvSpPr>
            <a:spLocks noChangeArrowheads="1"/>
          </p:cNvSpPr>
          <p:nvPr/>
        </p:nvSpPr>
        <p:spPr bwMode="auto">
          <a:xfrm>
            <a:off x="13335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8" name="Rectangle 82"/>
          <p:cNvSpPr>
            <a:spLocks noChangeArrowheads="1"/>
          </p:cNvSpPr>
          <p:nvPr/>
        </p:nvSpPr>
        <p:spPr bwMode="auto">
          <a:xfrm>
            <a:off x="1476375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79" name="Rectangle 83"/>
          <p:cNvSpPr>
            <a:spLocks noChangeArrowheads="1"/>
          </p:cNvSpPr>
          <p:nvPr/>
        </p:nvSpPr>
        <p:spPr bwMode="auto">
          <a:xfrm>
            <a:off x="1620838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0" name="Rectangle 84"/>
          <p:cNvSpPr>
            <a:spLocks noChangeArrowheads="1"/>
          </p:cNvSpPr>
          <p:nvPr/>
        </p:nvSpPr>
        <p:spPr bwMode="auto">
          <a:xfrm>
            <a:off x="17653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1" name="Rectangle 85"/>
          <p:cNvSpPr>
            <a:spLocks noChangeArrowheads="1"/>
          </p:cNvSpPr>
          <p:nvPr/>
        </p:nvSpPr>
        <p:spPr bwMode="auto">
          <a:xfrm>
            <a:off x="1909763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2" name="Rectangle 86"/>
          <p:cNvSpPr>
            <a:spLocks noChangeArrowheads="1"/>
          </p:cNvSpPr>
          <p:nvPr/>
        </p:nvSpPr>
        <p:spPr bwMode="auto">
          <a:xfrm>
            <a:off x="2054225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3" name="Rectangle 87"/>
          <p:cNvSpPr>
            <a:spLocks noChangeArrowheads="1"/>
          </p:cNvSpPr>
          <p:nvPr/>
        </p:nvSpPr>
        <p:spPr bwMode="auto">
          <a:xfrm>
            <a:off x="2197100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4" name="Rectangle 88"/>
          <p:cNvSpPr>
            <a:spLocks noChangeArrowheads="1"/>
          </p:cNvSpPr>
          <p:nvPr/>
        </p:nvSpPr>
        <p:spPr bwMode="auto">
          <a:xfrm>
            <a:off x="2341563" y="41497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5" name="Rectangle 89"/>
          <p:cNvSpPr>
            <a:spLocks noChangeArrowheads="1"/>
          </p:cNvSpPr>
          <p:nvPr/>
        </p:nvSpPr>
        <p:spPr bwMode="auto">
          <a:xfrm>
            <a:off x="2486025" y="4149725"/>
            <a:ext cx="76200" cy="74613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6" name="Rectangle 90"/>
          <p:cNvSpPr>
            <a:spLocks noChangeArrowheads="1"/>
          </p:cNvSpPr>
          <p:nvPr/>
        </p:nvSpPr>
        <p:spPr bwMode="auto">
          <a:xfrm>
            <a:off x="1333500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7" name="Rectangle 91"/>
          <p:cNvSpPr>
            <a:spLocks noChangeArrowheads="1"/>
          </p:cNvSpPr>
          <p:nvPr/>
        </p:nvSpPr>
        <p:spPr bwMode="auto">
          <a:xfrm>
            <a:off x="14779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8" name="Rectangle 92"/>
          <p:cNvSpPr>
            <a:spLocks noChangeArrowheads="1"/>
          </p:cNvSpPr>
          <p:nvPr/>
        </p:nvSpPr>
        <p:spPr bwMode="auto">
          <a:xfrm>
            <a:off x="162083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89" name="Rectangle 93"/>
          <p:cNvSpPr>
            <a:spLocks noChangeArrowheads="1"/>
          </p:cNvSpPr>
          <p:nvPr/>
        </p:nvSpPr>
        <p:spPr bwMode="auto">
          <a:xfrm>
            <a:off x="1765300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0" name="Rectangle 94"/>
          <p:cNvSpPr>
            <a:spLocks noChangeArrowheads="1"/>
          </p:cNvSpPr>
          <p:nvPr/>
        </p:nvSpPr>
        <p:spPr bwMode="auto">
          <a:xfrm>
            <a:off x="19097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1" name="Rectangle 95"/>
          <p:cNvSpPr>
            <a:spLocks noChangeArrowheads="1"/>
          </p:cNvSpPr>
          <p:nvPr/>
        </p:nvSpPr>
        <p:spPr bwMode="auto">
          <a:xfrm>
            <a:off x="2054225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2" name="Rectangle 96"/>
          <p:cNvSpPr>
            <a:spLocks noChangeArrowheads="1"/>
          </p:cNvSpPr>
          <p:nvPr/>
        </p:nvSpPr>
        <p:spPr bwMode="auto">
          <a:xfrm>
            <a:off x="219868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3" name="Rectangle 97"/>
          <p:cNvSpPr>
            <a:spLocks noChangeArrowheads="1"/>
          </p:cNvSpPr>
          <p:nvPr/>
        </p:nvSpPr>
        <p:spPr bwMode="auto">
          <a:xfrm>
            <a:off x="2341563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4" name="Rectangle 98"/>
          <p:cNvSpPr>
            <a:spLocks noChangeArrowheads="1"/>
          </p:cNvSpPr>
          <p:nvPr/>
        </p:nvSpPr>
        <p:spPr bwMode="auto">
          <a:xfrm>
            <a:off x="2486025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5" name="Rectangle 99"/>
          <p:cNvSpPr>
            <a:spLocks noChangeArrowheads="1"/>
          </p:cNvSpPr>
          <p:nvPr/>
        </p:nvSpPr>
        <p:spPr bwMode="auto">
          <a:xfrm>
            <a:off x="2630488" y="42941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6" name="Rectangle 100"/>
          <p:cNvSpPr>
            <a:spLocks noChangeArrowheads="1"/>
          </p:cNvSpPr>
          <p:nvPr/>
        </p:nvSpPr>
        <p:spPr bwMode="auto">
          <a:xfrm>
            <a:off x="3057525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7" name="Rectangle 101"/>
          <p:cNvSpPr>
            <a:spLocks noChangeArrowheads="1"/>
          </p:cNvSpPr>
          <p:nvPr/>
        </p:nvSpPr>
        <p:spPr bwMode="auto">
          <a:xfrm>
            <a:off x="3201988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98" name="Rectangle 102"/>
          <p:cNvSpPr>
            <a:spLocks noChangeArrowheads="1"/>
          </p:cNvSpPr>
          <p:nvPr/>
        </p:nvSpPr>
        <p:spPr bwMode="auto">
          <a:xfrm>
            <a:off x="3344863" y="32178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1" name="Rectangle 105"/>
          <p:cNvSpPr>
            <a:spLocks noChangeArrowheads="1"/>
          </p:cNvSpPr>
          <p:nvPr/>
        </p:nvSpPr>
        <p:spPr bwMode="auto">
          <a:xfrm>
            <a:off x="3057525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2" name="Rectangle 106"/>
          <p:cNvSpPr>
            <a:spLocks noChangeArrowheads="1"/>
          </p:cNvSpPr>
          <p:nvPr/>
        </p:nvSpPr>
        <p:spPr bwMode="auto">
          <a:xfrm>
            <a:off x="3201988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3" name="Rectangle 107"/>
          <p:cNvSpPr>
            <a:spLocks noChangeArrowheads="1"/>
          </p:cNvSpPr>
          <p:nvPr/>
        </p:nvSpPr>
        <p:spPr bwMode="auto">
          <a:xfrm>
            <a:off x="3346450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4" name="Rectangle 108"/>
          <p:cNvSpPr>
            <a:spLocks noChangeArrowheads="1"/>
          </p:cNvSpPr>
          <p:nvPr/>
        </p:nvSpPr>
        <p:spPr bwMode="auto">
          <a:xfrm>
            <a:off x="3489325" y="33623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7" name="Rectangle 111"/>
          <p:cNvSpPr>
            <a:spLocks noChangeArrowheads="1"/>
          </p:cNvSpPr>
          <p:nvPr/>
        </p:nvSpPr>
        <p:spPr bwMode="auto">
          <a:xfrm>
            <a:off x="3057525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8" name="Rectangle 112"/>
          <p:cNvSpPr>
            <a:spLocks noChangeArrowheads="1"/>
          </p:cNvSpPr>
          <p:nvPr/>
        </p:nvSpPr>
        <p:spPr bwMode="auto">
          <a:xfrm>
            <a:off x="3201988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09" name="Rectangle 113"/>
          <p:cNvSpPr>
            <a:spLocks noChangeArrowheads="1"/>
          </p:cNvSpPr>
          <p:nvPr/>
        </p:nvSpPr>
        <p:spPr bwMode="auto">
          <a:xfrm>
            <a:off x="3346450" y="35067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4" name="Rectangle 118"/>
          <p:cNvSpPr>
            <a:spLocks noChangeArrowheads="1"/>
          </p:cNvSpPr>
          <p:nvPr/>
        </p:nvSpPr>
        <p:spPr bwMode="auto">
          <a:xfrm>
            <a:off x="3057525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5" name="Rectangle 119"/>
          <p:cNvSpPr>
            <a:spLocks noChangeArrowheads="1"/>
          </p:cNvSpPr>
          <p:nvPr/>
        </p:nvSpPr>
        <p:spPr bwMode="auto">
          <a:xfrm>
            <a:off x="3201988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16" name="Rectangle 120"/>
          <p:cNvSpPr>
            <a:spLocks noChangeArrowheads="1"/>
          </p:cNvSpPr>
          <p:nvPr/>
        </p:nvSpPr>
        <p:spPr bwMode="auto">
          <a:xfrm>
            <a:off x="3346450" y="36512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2" name="Rectangle 126"/>
          <p:cNvSpPr>
            <a:spLocks noChangeArrowheads="1"/>
          </p:cNvSpPr>
          <p:nvPr/>
        </p:nvSpPr>
        <p:spPr bwMode="auto">
          <a:xfrm>
            <a:off x="2987675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3" name="Rectangle 127"/>
          <p:cNvSpPr>
            <a:spLocks noChangeArrowheads="1"/>
          </p:cNvSpPr>
          <p:nvPr/>
        </p:nvSpPr>
        <p:spPr bwMode="auto">
          <a:xfrm>
            <a:off x="3130550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4" name="Rectangle 128"/>
          <p:cNvSpPr>
            <a:spLocks noChangeArrowheads="1"/>
          </p:cNvSpPr>
          <p:nvPr/>
        </p:nvSpPr>
        <p:spPr bwMode="auto">
          <a:xfrm>
            <a:off x="3275013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5" name="Rectangle 129"/>
          <p:cNvSpPr>
            <a:spLocks noChangeArrowheads="1"/>
          </p:cNvSpPr>
          <p:nvPr/>
        </p:nvSpPr>
        <p:spPr bwMode="auto">
          <a:xfrm>
            <a:off x="3419475" y="38655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6" name="Rectangle 130"/>
          <p:cNvSpPr>
            <a:spLocks noChangeArrowheads="1"/>
          </p:cNvSpPr>
          <p:nvPr/>
        </p:nvSpPr>
        <p:spPr bwMode="auto">
          <a:xfrm>
            <a:off x="2987675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7" name="Rectangle 131"/>
          <p:cNvSpPr>
            <a:spLocks noChangeArrowheads="1"/>
          </p:cNvSpPr>
          <p:nvPr/>
        </p:nvSpPr>
        <p:spPr bwMode="auto">
          <a:xfrm>
            <a:off x="3132138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8" name="Rectangle 132"/>
          <p:cNvSpPr>
            <a:spLocks noChangeArrowheads="1"/>
          </p:cNvSpPr>
          <p:nvPr/>
        </p:nvSpPr>
        <p:spPr bwMode="auto">
          <a:xfrm>
            <a:off x="3275013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29" name="Rectangle 133"/>
          <p:cNvSpPr>
            <a:spLocks noChangeArrowheads="1"/>
          </p:cNvSpPr>
          <p:nvPr/>
        </p:nvSpPr>
        <p:spPr bwMode="auto">
          <a:xfrm>
            <a:off x="3419475" y="4010025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1" name="Rectangle 135"/>
          <p:cNvSpPr>
            <a:spLocks noChangeArrowheads="1"/>
          </p:cNvSpPr>
          <p:nvPr/>
        </p:nvSpPr>
        <p:spPr bwMode="auto">
          <a:xfrm>
            <a:off x="2987675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2" name="Rectangle 136"/>
          <p:cNvSpPr>
            <a:spLocks noChangeArrowheads="1"/>
          </p:cNvSpPr>
          <p:nvPr/>
        </p:nvSpPr>
        <p:spPr bwMode="auto">
          <a:xfrm>
            <a:off x="3132138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3" name="Rectangle 137"/>
          <p:cNvSpPr>
            <a:spLocks noChangeArrowheads="1"/>
          </p:cNvSpPr>
          <p:nvPr/>
        </p:nvSpPr>
        <p:spPr bwMode="auto">
          <a:xfrm>
            <a:off x="3276600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4" name="Rectangle 138"/>
          <p:cNvSpPr>
            <a:spLocks noChangeArrowheads="1"/>
          </p:cNvSpPr>
          <p:nvPr/>
        </p:nvSpPr>
        <p:spPr bwMode="auto">
          <a:xfrm>
            <a:off x="3419475" y="4154488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7" name="Rectangle 141"/>
          <p:cNvSpPr>
            <a:spLocks noChangeArrowheads="1"/>
          </p:cNvSpPr>
          <p:nvPr/>
        </p:nvSpPr>
        <p:spPr bwMode="auto">
          <a:xfrm>
            <a:off x="2987675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8" name="Rectangle 142"/>
          <p:cNvSpPr>
            <a:spLocks noChangeArrowheads="1"/>
          </p:cNvSpPr>
          <p:nvPr/>
        </p:nvSpPr>
        <p:spPr bwMode="auto">
          <a:xfrm>
            <a:off x="3132138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39" name="Rectangle 143"/>
          <p:cNvSpPr>
            <a:spLocks noChangeArrowheads="1"/>
          </p:cNvSpPr>
          <p:nvPr/>
        </p:nvSpPr>
        <p:spPr bwMode="auto">
          <a:xfrm>
            <a:off x="3276600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0" name="Rectangle 144"/>
          <p:cNvSpPr>
            <a:spLocks noChangeArrowheads="1"/>
          </p:cNvSpPr>
          <p:nvPr/>
        </p:nvSpPr>
        <p:spPr bwMode="auto">
          <a:xfrm>
            <a:off x="3421063" y="4298950"/>
            <a:ext cx="76200" cy="74613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5" name="Rectangle 149"/>
          <p:cNvSpPr>
            <a:spLocks noChangeArrowheads="1"/>
          </p:cNvSpPr>
          <p:nvPr/>
        </p:nvSpPr>
        <p:spPr bwMode="auto">
          <a:xfrm>
            <a:off x="6583363" y="3506788"/>
            <a:ext cx="76200" cy="7461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6" name="Rectangle 150"/>
          <p:cNvSpPr>
            <a:spLocks noChangeArrowheads="1"/>
          </p:cNvSpPr>
          <p:nvPr/>
        </p:nvSpPr>
        <p:spPr bwMode="auto">
          <a:xfrm>
            <a:off x="6732588" y="3573463"/>
            <a:ext cx="76200" cy="74612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9048" name="Text Box 152"/>
          <p:cNvSpPr txBox="1">
            <a:spLocks noChangeArrowheads="1"/>
          </p:cNvSpPr>
          <p:nvPr/>
        </p:nvSpPr>
        <p:spPr bwMode="auto">
          <a:xfrm>
            <a:off x="6877050" y="5157788"/>
            <a:ext cx="2035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“nearest neighbor”</a:t>
            </a:r>
          </a:p>
        </p:txBody>
      </p:sp>
      <p:pic>
        <p:nvPicPr>
          <p:cNvPr id="5122" name="Picture 2" descr="http://upload.wikimedia.org/wikipedia/commons/thumb/a/af/Fred_Rogers.jpg/95px-Fred_Rog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0" y="3657599"/>
            <a:ext cx="1152160" cy="145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28724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3" grpId="0" animBg="1"/>
      <p:bldP spid="1488904" grpId="0" animBg="1"/>
      <p:bldP spid="1488905" grpId="0" animBg="1"/>
      <p:bldP spid="1488906" grpId="0" animBg="1"/>
      <p:bldP spid="1488907" grpId="0" animBg="1"/>
      <p:bldP spid="1488908" grpId="0" animBg="1"/>
      <p:bldP spid="1488909" grpId="0" animBg="1"/>
      <p:bldP spid="1488910" grpId="0" animBg="1"/>
      <p:bldP spid="1488911" grpId="0" animBg="1"/>
      <p:bldP spid="1488912" grpId="0" animBg="1"/>
      <p:bldP spid="1488913" grpId="0" animBg="1"/>
      <p:bldP spid="1488914" grpId="0" animBg="1"/>
      <p:bldP spid="1488915" grpId="0" animBg="1"/>
      <p:bldP spid="1488917" grpId="0" animBg="1"/>
      <p:bldP spid="1488918" grpId="0" animBg="1"/>
      <p:bldP spid="1488919" grpId="0" animBg="1"/>
      <p:bldP spid="1488920" grpId="0" animBg="1"/>
      <p:bldP spid="1488921" grpId="0" animBg="1"/>
      <p:bldP spid="1488922" grpId="0" animBg="1"/>
      <p:bldP spid="1488923" grpId="0" animBg="1"/>
      <p:bldP spid="1488924" grpId="0" animBg="1"/>
      <p:bldP spid="1488925" grpId="0" animBg="1"/>
      <p:bldP spid="1488926" grpId="0" animBg="1"/>
      <p:bldP spid="1488927" grpId="0" animBg="1"/>
      <p:bldP spid="1488928" grpId="0" animBg="1"/>
      <p:bldP spid="1488929" grpId="0" animBg="1"/>
      <p:bldP spid="1488930" grpId="0" animBg="1"/>
      <p:bldP spid="1488931" grpId="0" animBg="1"/>
      <p:bldP spid="1488932" grpId="0" animBg="1"/>
      <p:bldP spid="1488933" grpId="0" animBg="1"/>
      <p:bldP spid="1488934" grpId="0" animBg="1"/>
      <p:bldP spid="1488935" grpId="0" animBg="1"/>
      <p:bldP spid="1488936" grpId="0" animBg="1"/>
      <p:bldP spid="1488937" grpId="0" animBg="1"/>
      <p:bldP spid="1488938" grpId="0" animBg="1"/>
      <p:bldP spid="1488939" grpId="0" animBg="1"/>
      <p:bldP spid="1488940" grpId="0" animBg="1"/>
      <p:bldP spid="1488941" grpId="0" animBg="1"/>
      <p:bldP spid="1488942" grpId="0" animBg="1"/>
      <p:bldP spid="1488943" grpId="0" animBg="1"/>
      <p:bldP spid="1488944" grpId="0" animBg="1"/>
      <p:bldP spid="1488945" grpId="0" animBg="1"/>
      <p:bldP spid="1488945" grpId="1" animBg="1"/>
      <p:bldP spid="1488946" grpId="0" animBg="1"/>
      <p:bldP spid="1488947" grpId="0" animBg="1"/>
      <p:bldP spid="1488948" grpId="0" animBg="1"/>
      <p:bldP spid="1488949" grpId="0" animBg="1"/>
      <p:bldP spid="1488950" grpId="0" animBg="1"/>
      <p:bldP spid="1488951" grpId="0" animBg="1"/>
      <p:bldP spid="1488952" grpId="0" animBg="1"/>
      <p:bldP spid="1488953" grpId="0" animBg="1"/>
      <p:bldP spid="1488954" grpId="0" animBg="1"/>
      <p:bldP spid="1488955" grpId="0" animBg="1"/>
      <p:bldP spid="1488956" grpId="0" animBg="1"/>
      <p:bldP spid="1488957" grpId="0" animBg="1"/>
      <p:bldP spid="1488958" grpId="0" animBg="1"/>
      <p:bldP spid="1488959" grpId="0" animBg="1"/>
      <p:bldP spid="1488960" grpId="0" animBg="1"/>
      <p:bldP spid="1488962" grpId="0" animBg="1"/>
      <p:bldP spid="1488963" grpId="0" animBg="1"/>
      <p:bldP spid="1488964" grpId="0" animBg="1"/>
      <p:bldP spid="1488965" grpId="0" animBg="1"/>
      <p:bldP spid="1488966" grpId="0" animBg="1"/>
      <p:bldP spid="1488967" grpId="0" animBg="1"/>
      <p:bldP spid="1488968" grpId="0" animBg="1"/>
      <p:bldP spid="1488969" grpId="0" animBg="1"/>
      <p:bldP spid="1488970" grpId="0" animBg="1"/>
      <p:bldP spid="1488971" grpId="0" animBg="1"/>
      <p:bldP spid="1488972" grpId="0" animBg="1"/>
      <p:bldP spid="1488973" grpId="0" animBg="1"/>
      <p:bldP spid="1488974" grpId="0" animBg="1"/>
      <p:bldP spid="1488975" grpId="0" animBg="1"/>
      <p:bldP spid="1488976" grpId="0" animBg="1"/>
      <p:bldP spid="1488977" grpId="0" animBg="1"/>
      <p:bldP spid="1488978" grpId="0" animBg="1"/>
      <p:bldP spid="1488979" grpId="0" animBg="1"/>
      <p:bldP spid="1488980" grpId="0" animBg="1"/>
      <p:bldP spid="1488981" grpId="0" animBg="1"/>
      <p:bldP spid="1488982" grpId="0" animBg="1"/>
      <p:bldP spid="1488983" grpId="0" animBg="1"/>
      <p:bldP spid="1488984" grpId="0" animBg="1"/>
      <p:bldP spid="1488985" grpId="0" animBg="1"/>
      <p:bldP spid="1488985" grpId="1" animBg="1"/>
      <p:bldP spid="1488986" grpId="0" animBg="1"/>
      <p:bldP spid="1488987" grpId="0" animBg="1"/>
      <p:bldP spid="1488988" grpId="0" animBg="1"/>
      <p:bldP spid="1488989" grpId="0" animBg="1"/>
      <p:bldP spid="1488990" grpId="0" animBg="1"/>
      <p:bldP spid="1488991" grpId="0" animBg="1"/>
      <p:bldP spid="1488992" grpId="0" animBg="1"/>
      <p:bldP spid="1488993" grpId="0" animBg="1"/>
      <p:bldP spid="1488994" grpId="0" animBg="1"/>
      <p:bldP spid="1488995" grpId="0" animBg="1"/>
      <p:bldP spid="1488996" grpId="0" animBg="1"/>
      <p:bldP spid="1488997" grpId="0" animBg="1"/>
      <p:bldP spid="1488998" grpId="0" animBg="1"/>
      <p:bldP spid="1489001" grpId="0" animBg="1"/>
      <p:bldP spid="1489002" grpId="0" animBg="1"/>
      <p:bldP spid="1489003" grpId="0" animBg="1"/>
      <p:bldP spid="1489004" grpId="0" animBg="1"/>
      <p:bldP spid="1489007" grpId="0" animBg="1"/>
      <p:bldP spid="1489008" grpId="0" animBg="1"/>
      <p:bldP spid="1489009" grpId="0" animBg="1"/>
      <p:bldP spid="1489014" grpId="0" animBg="1"/>
      <p:bldP spid="1489015" grpId="0" animBg="1"/>
      <p:bldP spid="1489016" grpId="0" animBg="1"/>
      <p:bldP spid="1489022" grpId="0" animBg="1"/>
      <p:bldP spid="1489023" grpId="0" animBg="1"/>
      <p:bldP spid="1489024" grpId="0" animBg="1"/>
      <p:bldP spid="1489025" grpId="0" animBg="1"/>
      <p:bldP spid="1489026" grpId="0" animBg="1"/>
      <p:bldP spid="1489027" grpId="0" animBg="1"/>
      <p:bldP spid="1489028" grpId="0" animBg="1"/>
      <p:bldP spid="1489029" grpId="0" animBg="1"/>
      <p:bldP spid="1489031" grpId="0" animBg="1"/>
      <p:bldP spid="1489032" grpId="0" animBg="1"/>
      <p:bldP spid="1489033" grpId="0" animBg="1"/>
      <p:bldP spid="1489034" grpId="0" animBg="1"/>
      <p:bldP spid="1489037" grpId="0" animBg="1"/>
      <p:bldP spid="1489038" grpId="0" animBg="1"/>
      <p:bldP spid="1489039" grpId="0" animBg="1"/>
      <p:bldP spid="1489040" grpId="0" animBg="1"/>
      <p:bldP spid="1489045" grpId="0" animBg="1"/>
      <p:bldP spid="1489046" grpId="0" animBg="1"/>
      <p:bldP spid="14890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endParaRPr lang="en-US" sz="3200" b="0" smtClean="0"/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Not very suspicious:  appears in almost every passing test and almost every failing test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Highly suspicious:  appears much more frequently in failing than passing tests</a:t>
            </a:r>
          </a:p>
          <a:p>
            <a:pPr eaLnBrk="1" hangingPunct="1">
              <a:lnSpc>
                <a:spcPct val="85000"/>
              </a:lnSpc>
            </a:pPr>
            <a:endParaRPr lang="en-US" b="0" smtClean="0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123950"/>
          <a:ext cx="56896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2831760" imgH="812520" progId="Equation.3">
                  <p:embed/>
                </p:oleObj>
              </mc:Choice>
              <mc:Fallback>
                <p:oleObj name="Equation" r:id="rId5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3950"/>
                        <a:ext cx="56896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214329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227763" y="836613"/>
          <a:ext cx="26638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2831760" imgH="812520" progId="Equation.3">
                  <p:embed/>
                </p:oleObj>
              </mc:Choice>
              <mc:Fallback>
                <p:oleObj name="Equation" r:id="rId5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638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5724525" y="2924175"/>
            <a:ext cx="288448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Simple program to compute</a:t>
            </a:r>
            <a:br>
              <a:rPr lang="en-US"/>
            </a:br>
            <a:r>
              <a:rPr lang="en-US"/>
              <a:t>the middle of three inputs,</a:t>
            </a:r>
            <a:br>
              <a:rPr lang="en-US"/>
            </a:br>
            <a:r>
              <a:rPr lang="en-US"/>
              <a:t>with a fault.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250825" y="1700213"/>
            <a:ext cx="52562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mid()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int x, y, z, m;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  read (x, y, z);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2  m = z;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3  if (y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4    if (x &lt;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5 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6    else if (x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7      </a:t>
            </a:r>
            <a:r>
              <a:rPr lang="en-US" sz="2000">
                <a:solidFill>
                  <a:schemeClr val="hlink"/>
                </a:solidFill>
                <a:latin typeface="Lucida Console" pitchFamily="49" charset="0"/>
              </a:rPr>
              <a:t>m = y;</a:t>
            </a:r>
            <a:br>
              <a:rPr lang="en-US" sz="2000">
                <a:solidFill>
                  <a:schemeClr val="hlink"/>
                </a:solidFill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8  else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9    if (x &gt;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10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11   else if (x &gt;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12     m = x;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13   print (m);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endParaRPr lang="en-US" sz="2000">
              <a:latin typeface="Lucida Console" pitchFamily="49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905447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227763" y="836613"/>
          <a:ext cx="26638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2831760" imgH="812520" progId="Equation.3">
                  <p:embed/>
                </p:oleObj>
              </mc:Choice>
              <mc:Fallback>
                <p:oleObj name="Equation" r:id="rId5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638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-36513" y="1700213"/>
            <a:ext cx="4464051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mid()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   int x, y, z, m;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  read (x, y, z);                             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2  m = z;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3  if (y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4    if (x &lt;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5 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6    else if (x &lt;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7      </a:t>
            </a:r>
            <a:r>
              <a:rPr lang="en-US" sz="2000">
                <a:solidFill>
                  <a:schemeClr val="hlink"/>
                </a:solidFill>
                <a:latin typeface="Lucida Console" pitchFamily="49" charset="0"/>
              </a:rPr>
              <a:t>m = y;</a:t>
            </a:r>
            <a:br>
              <a:rPr lang="en-US" sz="2000">
                <a:solidFill>
                  <a:schemeClr val="hlink"/>
                </a:solidFill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8  else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9    if (x &gt; y)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10     m = y;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11   else if (x &gt; z)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12     m = x;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13   print (m);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endParaRPr lang="en-US" sz="2000">
              <a:latin typeface="Lucida Console" pitchFamily="49" charset="0"/>
            </a:endParaRPr>
          </a:p>
        </p:txBody>
      </p:sp>
      <p:sp>
        <p:nvSpPr>
          <p:cNvPr id="1503239" name="Text Box 7"/>
          <p:cNvSpPr txBox="1">
            <a:spLocks noChangeArrowheads="1"/>
          </p:cNvSpPr>
          <p:nvPr/>
        </p:nvSpPr>
        <p:spPr bwMode="auto">
          <a:xfrm>
            <a:off x="250825" y="908050"/>
            <a:ext cx="19827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 some tests. . .</a:t>
            </a:r>
          </a:p>
        </p:txBody>
      </p:sp>
      <p:sp>
        <p:nvSpPr>
          <p:cNvPr id="1503240" name="Text Box 8"/>
          <p:cNvSpPr txBox="1">
            <a:spLocks noChangeArrowheads="1"/>
          </p:cNvSpPr>
          <p:nvPr/>
        </p:nvSpPr>
        <p:spPr bwMode="auto">
          <a:xfrm>
            <a:off x="3451225" y="1844675"/>
            <a:ext cx="4003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(3,3,5) (1,2,3) (3,2,1) (5,5,5) (5,3,4) (2,1,3)</a:t>
            </a:r>
          </a:p>
        </p:txBody>
      </p:sp>
      <p:sp>
        <p:nvSpPr>
          <p:cNvPr id="1503241" name="Oval 9"/>
          <p:cNvSpPr>
            <a:spLocks noChangeArrowheads="1"/>
          </p:cNvSpPr>
          <p:nvPr/>
        </p:nvSpPr>
        <p:spPr bwMode="auto">
          <a:xfrm>
            <a:off x="3738563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2" name="Oval 10"/>
          <p:cNvSpPr>
            <a:spLocks noChangeArrowheads="1"/>
          </p:cNvSpPr>
          <p:nvPr/>
        </p:nvSpPr>
        <p:spPr bwMode="auto">
          <a:xfrm>
            <a:off x="3738563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3" name="Oval 11"/>
          <p:cNvSpPr>
            <a:spLocks noChangeArrowheads="1"/>
          </p:cNvSpPr>
          <p:nvPr/>
        </p:nvSpPr>
        <p:spPr bwMode="auto">
          <a:xfrm>
            <a:off x="3738563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4" name="Oval 12"/>
          <p:cNvSpPr>
            <a:spLocks noChangeArrowheads="1"/>
          </p:cNvSpPr>
          <p:nvPr/>
        </p:nvSpPr>
        <p:spPr bwMode="auto">
          <a:xfrm>
            <a:off x="3738563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5" name="Oval 13"/>
          <p:cNvSpPr>
            <a:spLocks noChangeArrowheads="1"/>
          </p:cNvSpPr>
          <p:nvPr/>
        </p:nvSpPr>
        <p:spPr bwMode="auto">
          <a:xfrm>
            <a:off x="3738563" y="377348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6" name="Oval 14"/>
          <p:cNvSpPr>
            <a:spLocks noChangeArrowheads="1"/>
          </p:cNvSpPr>
          <p:nvPr/>
        </p:nvSpPr>
        <p:spPr bwMode="auto">
          <a:xfrm>
            <a:off x="3738563" y="40608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7" name="Oval 15"/>
          <p:cNvSpPr>
            <a:spLocks noChangeArrowheads="1"/>
          </p:cNvSpPr>
          <p:nvPr/>
        </p:nvSpPr>
        <p:spPr bwMode="auto">
          <a:xfrm>
            <a:off x="3738563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49" name="Oval 17"/>
          <p:cNvSpPr>
            <a:spLocks noChangeArrowheads="1"/>
          </p:cNvSpPr>
          <p:nvPr/>
        </p:nvSpPr>
        <p:spPr bwMode="auto">
          <a:xfrm>
            <a:off x="43561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0" name="Oval 18"/>
          <p:cNvSpPr>
            <a:spLocks noChangeArrowheads="1"/>
          </p:cNvSpPr>
          <p:nvPr/>
        </p:nvSpPr>
        <p:spPr bwMode="auto">
          <a:xfrm>
            <a:off x="43561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1" name="Oval 19"/>
          <p:cNvSpPr>
            <a:spLocks noChangeArrowheads="1"/>
          </p:cNvSpPr>
          <p:nvPr/>
        </p:nvSpPr>
        <p:spPr bwMode="auto">
          <a:xfrm>
            <a:off x="43561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2" name="Oval 20"/>
          <p:cNvSpPr>
            <a:spLocks noChangeArrowheads="1"/>
          </p:cNvSpPr>
          <p:nvPr/>
        </p:nvSpPr>
        <p:spPr bwMode="auto">
          <a:xfrm>
            <a:off x="4356100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5" name="Oval 23"/>
          <p:cNvSpPr>
            <a:spLocks noChangeArrowheads="1"/>
          </p:cNvSpPr>
          <p:nvPr/>
        </p:nvSpPr>
        <p:spPr bwMode="auto">
          <a:xfrm>
            <a:off x="43561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6" name="Oval 24"/>
          <p:cNvSpPr>
            <a:spLocks noChangeArrowheads="1"/>
          </p:cNvSpPr>
          <p:nvPr/>
        </p:nvSpPr>
        <p:spPr bwMode="auto">
          <a:xfrm>
            <a:off x="4356100" y="35004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7" name="Oval 25"/>
          <p:cNvSpPr>
            <a:spLocks noChangeArrowheads="1"/>
          </p:cNvSpPr>
          <p:nvPr/>
        </p:nvSpPr>
        <p:spPr bwMode="auto">
          <a:xfrm>
            <a:off x="50038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8" name="Oval 26"/>
          <p:cNvSpPr>
            <a:spLocks noChangeArrowheads="1"/>
          </p:cNvSpPr>
          <p:nvPr/>
        </p:nvSpPr>
        <p:spPr bwMode="auto">
          <a:xfrm>
            <a:off x="50038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59" name="Oval 27"/>
          <p:cNvSpPr>
            <a:spLocks noChangeArrowheads="1"/>
          </p:cNvSpPr>
          <p:nvPr/>
        </p:nvSpPr>
        <p:spPr bwMode="auto">
          <a:xfrm>
            <a:off x="50038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1" name="Oval 29"/>
          <p:cNvSpPr>
            <a:spLocks noChangeArrowheads="1"/>
          </p:cNvSpPr>
          <p:nvPr/>
        </p:nvSpPr>
        <p:spPr bwMode="auto">
          <a:xfrm>
            <a:off x="50038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3" name="Oval 31"/>
          <p:cNvSpPr>
            <a:spLocks noChangeArrowheads="1"/>
          </p:cNvSpPr>
          <p:nvPr/>
        </p:nvSpPr>
        <p:spPr bwMode="auto">
          <a:xfrm>
            <a:off x="5651500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4" name="Oval 32"/>
          <p:cNvSpPr>
            <a:spLocks noChangeArrowheads="1"/>
          </p:cNvSpPr>
          <p:nvPr/>
        </p:nvSpPr>
        <p:spPr bwMode="auto">
          <a:xfrm>
            <a:off x="5651500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5" name="Oval 33"/>
          <p:cNvSpPr>
            <a:spLocks noChangeArrowheads="1"/>
          </p:cNvSpPr>
          <p:nvPr/>
        </p:nvSpPr>
        <p:spPr bwMode="auto">
          <a:xfrm>
            <a:off x="5651500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7" name="Oval 35"/>
          <p:cNvSpPr>
            <a:spLocks noChangeArrowheads="1"/>
          </p:cNvSpPr>
          <p:nvPr/>
        </p:nvSpPr>
        <p:spPr bwMode="auto">
          <a:xfrm>
            <a:off x="5651500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69" name="Oval 37"/>
          <p:cNvSpPr>
            <a:spLocks noChangeArrowheads="1"/>
          </p:cNvSpPr>
          <p:nvPr/>
        </p:nvSpPr>
        <p:spPr bwMode="auto">
          <a:xfrm>
            <a:off x="6300788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0" name="Oval 38"/>
          <p:cNvSpPr>
            <a:spLocks noChangeArrowheads="1"/>
          </p:cNvSpPr>
          <p:nvPr/>
        </p:nvSpPr>
        <p:spPr bwMode="auto">
          <a:xfrm>
            <a:off x="6300788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1" name="Oval 39"/>
          <p:cNvSpPr>
            <a:spLocks noChangeArrowheads="1"/>
          </p:cNvSpPr>
          <p:nvPr/>
        </p:nvSpPr>
        <p:spPr bwMode="auto">
          <a:xfrm>
            <a:off x="6300788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2" name="Oval 40"/>
          <p:cNvSpPr>
            <a:spLocks noChangeArrowheads="1"/>
          </p:cNvSpPr>
          <p:nvPr/>
        </p:nvSpPr>
        <p:spPr bwMode="auto">
          <a:xfrm>
            <a:off x="6300788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3" name="Oval 41"/>
          <p:cNvSpPr>
            <a:spLocks noChangeArrowheads="1"/>
          </p:cNvSpPr>
          <p:nvPr/>
        </p:nvSpPr>
        <p:spPr bwMode="auto">
          <a:xfrm>
            <a:off x="6300788" y="5734050"/>
            <a:ext cx="215900" cy="215900"/>
          </a:xfrm>
          <a:prstGeom prst="ellipse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5" name="Oval 43"/>
          <p:cNvSpPr>
            <a:spLocks noChangeArrowheads="1"/>
          </p:cNvSpPr>
          <p:nvPr/>
        </p:nvSpPr>
        <p:spPr bwMode="auto">
          <a:xfrm>
            <a:off x="6948488" y="23495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6" name="Oval 44"/>
          <p:cNvSpPr>
            <a:spLocks noChangeArrowheads="1"/>
          </p:cNvSpPr>
          <p:nvPr/>
        </p:nvSpPr>
        <p:spPr bwMode="auto">
          <a:xfrm>
            <a:off x="6948488" y="26368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7" name="Oval 45"/>
          <p:cNvSpPr>
            <a:spLocks noChangeArrowheads="1"/>
          </p:cNvSpPr>
          <p:nvPr/>
        </p:nvSpPr>
        <p:spPr bwMode="auto">
          <a:xfrm>
            <a:off x="6948488" y="29257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8" name="Oval 46"/>
          <p:cNvSpPr>
            <a:spLocks noChangeArrowheads="1"/>
          </p:cNvSpPr>
          <p:nvPr/>
        </p:nvSpPr>
        <p:spPr bwMode="auto">
          <a:xfrm>
            <a:off x="6948488" y="3213100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79" name="Oval 47"/>
          <p:cNvSpPr>
            <a:spLocks noChangeArrowheads="1"/>
          </p:cNvSpPr>
          <p:nvPr/>
        </p:nvSpPr>
        <p:spPr bwMode="auto">
          <a:xfrm>
            <a:off x="6948488" y="5734050"/>
            <a:ext cx="215900" cy="215900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2" name="Line 50"/>
          <p:cNvSpPr>
            <a:spLocks noChangeShapeType="1"/>
          </p:cNvSpPr>
          <p:nvPr/>
        </p:nvSpPr>
        <p:spPr bwMode="auto">
          <a:xfrm>
            <a:off x="0" y="4021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3283" name="Line 51"/>
          <p:cNvSpPr>
            <a:spLocks noChangeShapeType="1"/>
          </p:cNvSpPr>
          <p:nvPr/>
        </p:nvSpPr>
        <p:spPr bwMode="auto">
          <a:xfrm>
            <a:off x="-36513" y="4308475"/>
            <a:ext cx="9144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3284" name="Oval 52"/>
          <p:cNvSpPr>
            <a:spLocks noChangeArrowheads="1"/>
          </p:cNvSpPr>
          <p:nvPr/>
        </p:nvSpPr>
        <p:spPr bwMode="auto">
          <a:xfrm>
            <a:off x="6300788" y="37179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5" name="Oval 53"/>
          <p:cNvSpPr>
            <a:spLocks noChangeArrowheads="1"/>
          </p:cNvSpPr>
          <p:nvPr/>
        </p:nvSpPr>
        <p:spPr bwMode="auto">
          <a:xfrm>
            <a:off x="5003800" y="43656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6" name="Oval 54"/>
          <p:cNvSpPr>
            <a:spLocks noChangeArrowheads="1"/>
          </p:cNvSpPr>
          <p:nvPr/>
        </p:nvSpPr>
        <p:spPr bwMode="auto">
          <a:xfrm>
            <a:off x="5003800" y="46529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7" name="Oval 55"/>
          <p:cNvSpPr>
            <a:spLocks noChangeArrowheads="1"/>
          </p:cNvSpPr>
          <p:nvPr/>
        </p:nvSpPr>
        <p:spPr bwMode="auto">
          <a:xfrm>
            <a:off x="5003800" y="494188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8" name="Oval 56"/>
          <p:cNvSpPr>
            <a:spLocks noChangeArrowheads="1"/>
          </p:cNvSpPr>
          <p:nvPr/>
        </p:nvSpPr>
        <p:spPr bwMode="auto">
          <a:xfrm>
            <a:off x="5651500" y="43656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89" name="Oval 57"/>
          <p:cNvSpPr>
            <a:spLocks noChangeArrowheads="1"/>
          </p:cNvSpPr>
          <p:nvPr/>
        </p:nvSpPr>
        <p:spPr bwMode="auto">
          <a:xfrm>
            <a:off x="5651500" y="4652963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0" name="Oval 58"/>
          <p:cNvSpPr>
            <a:spLocks noChangeArrowheads="1"/>
          </p:cNvSpPr>
          <p:nvPr/>
        </p:nvSpPr>
        <p:spPr bwMode="auto">
          <a:xfrm>
            <a:off x="5651500" y="52292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1" name="Oval 59"/>
          <p:cNvSpPr>
            <a:spLocks noChangeArrowheads="1"/>
          </p:cNvSpPr>
          <p:nvPr/>
        </p:nvSpPr>
        <p:spPr bwMode="auto">
          <a:xfrm>
            <a:off x="6948488" y="4060825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2" name="Oval 60"/>
          <p:cNvSpPr>
            <a:spLocks noChangeArrowheads="1"/>
          </p:cNvSpPr>
          <p:nvPr/>
        </p:nvSpPr>
        <p:spPr bwMode="auto">
          <a:xfrm>
            <a:off x="6948488" y="3716338"/>
            <a:ext cx="215900" cy="2159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3293" name="Text Box 61"/>
          <p:cNvSpPr txBox="1">
            <a:spLocks noChangeArrowheads="1"/>
          </p:cNvSpPr>
          <p:nvPr/>
        </p:nvSpPr>
        <p:spPr bwMode="auto">
          <a:xfrm>
            <a:off x="717550" y="1196975"/>
            <a:ext cx="3349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 at whether they pass or fail</a:t>
            </a:r>
          </a:p>
        </p:txBody>
      </p:sp>
      <p:sp>
        <p:nvSpPr>
          <p:cNvPr id="1503295" name="Text Box 63"/>
          <p:cNvSpPr txBox="1">
            <a:spLocks noChangeArrowheads="1"/>
          </p:cNvSpPr>
          <p:nvPr/>
        </p:nvSpPr>
        <p:spPr bwMode="auto">
          <a:xfrm>
            <a:off x="1958975" y="1455738"/>
            <a:ext cx="2873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 at coverage of entities</a:t>
            </a:r>
          </a:p>
        </p:txBody>
      </p:sp>
      <p:sp>
        <p:nvSpPr>
          <p:cNvPr id="1503296" name="Text Box 64"/>
          <p:cNvSpPr txBox="1">
            <a:spLocks noChangeArrowheads="1"/>
          </p:cNvSpPr>
          <p:nvPr/>
        </p:nvSpPr>
        <p:spPr bwMode="auto">
          <a:xfrm>
            <a:off x="466725" y="6092825"/>
            <a:ext cx="44069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Compute suspiciousness using the formula</a:t>
            </a:r>
          </a:p>
        </p:txBody>
      </p:sp>
      <p:sp>
        <p:nvSpPr>
          <p:cNvPr id="4149" name="Text Box 65"/>
          <p:cNvSpPr txBox="1">
            <a:spLocks noChangeArrowheads="1"/>
          </p:cNvSpPr>
          <p:nvPr/>
        </p:nvSpPr>
        <p:spPr bwMode="auto">
          <a:xfrm>
            <a:off x="3040063" y="2320925"/>
            <a:ext cx="4584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                                                                       </a:t>
            </a:r>
          </a:p>
        </p:txBody>
      </p:sp>
      <p:sp>
        <p:nvSpPr>
          <p:cNvPr id="1503298" name="Rectangle 66"/>
          <p:cNvSpPr>
            <a:spLocks noChangeArrowheads="1"/>
          </p:cNvSpPr>
          <p:nvPr/>
        </p:nvSpPr>
        <p:spPr bwMode="auto">
          <a:xfrm>
            <a:off x="7526338" y="1700213"/>
            <a:ext cx="19431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   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/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0.63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0.71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0.83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0.0</a:t>
            </a:r>
            <a:br>
              <a:rPr lang="en-US" sz="2000">
                <a:latin typeface="Lucida Console" pitchFamily="49" charset="0"/>
              </a:rPr>
            </a:br>
            <a:r>
              <a:rPr lang="en-US" sz="2000">
                <a:latin typeface="Lucida Console" pitchFamily="49" charset="0"/>
              </a:rPr>
              <a:t>0.5</a:t>
            </a:r>
          </a:p>
        </p:txBody>
      </p:sp>
      <p:sp>
        <p:nvSpPr>
          <p:cNvPr id="1503299" name="Text Box 67"/>
          <p:cNvSpPr txBox="1">
            <a:spLocks noChangeArrowheads="1"/>
          </p:cNvSpPr>
          <p:nvPr/>
        </p:nvSpPr>
        <p:spPr bwMode="auto">
          <a:xfrm>
            <a:off x="5343525" y="6137275"/>
            <a:ext cx="3336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Fault is indeed most suspicious!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015107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9" grpId="0"/>
      <p:bldP spid="1503240" grpId="0"/>
      <p:bldP spid="1503241" grpId="0" animBg="1"/>
      <p:bldP spid="1503242" grpId="0" animBg="1"/>
      <p:bldP spid="1503243" grpId="0" animBg="1"/>
      <p:bldP spid="1503244" grpId="0" animBg="1"/>
      <p:bldP spid="1503245" grpId="0" animBg="1"/>
      <p:bldP spid="1503246" grpId="0" animBg="1"/>
      <p:bldP spid="1503247" grpId="0" animBg="1"/>
      <p:bldP spid="1503249" grpId="0" animBg="1"/>
      <p:bldP spid="1503250" grpId="0" animBg="1"/>
      <p:bldP spid="1503251" grpId="0" animBg="1"/>
      <p:bldP spid="1503252" grpId="0" animBg="1"/>
      <p:bldP spid="1503255" grpId="0" animBg="1"/>
      <p:bldP spid="1503256" grpId="0" animBg="1"/>
      <p:bldP spid="1503257" grpId="0" animBg="1"/>
      <p:bldP spid="1503258" grpId="0" animBg="1"/>
      <p:bldP spid="1503259" grpId="0" animBg="1"/>
      <p:bldP spid="1503261" grpId="0" animBg="1"/>
      <p:bldP spid="1503263" grpId="0" animBg="1"/>
      <p:bldP spid="1503264" grpId="0" animBg="1"/>
      <p:bldP spid="1503265" grpId="0" animBg="1"/>
      <p:bldP spid="1503267" grpId="0" animBg="1"/>
      <p:bldP spid="1503269" grpId="0" animBg="1"/>
      <p:bldP spid="1503270" grpId="0" animBg="1"/>
      <p:bldP spid="1503271" grpId="0" animBg="1"/>
      <p:bldP spid="1503272" grpId="0" animBg="1"/>
      <p:bldP spid="1503273" grpId="0" animBg="1"/>
      <p:bldP spid="1503275" grpId="0" animBg="1"/>
      <p:bldP spid="1503276" grpId="0" animBg="1"/>
      <p:bldP spid="1503277" grpId="0" animBg="1"/>
      <p:bldP spid="1503278" grpId="0" animBg="1"/>
      <p:bldP spid="1503279" grpId="0" animBg="1"/>
      <p:bldP spid="1503282" grpId="0" animBg="1"/>
      <p:bldP spid="1503283" grpId="0" animBg="1"/>
      <p:bldP spid="1503284" grpId="0" animBg="1"/>
      <p:bldP spid="1503285" grpId="0" animBg="1"/>
      <p:bldP spid="1503286" grpId="0" animBg="1"/>
      <p:bldP spid="1503287" grpId="0" animBg="1"/>
      <p:bldP spid="1503288" grpId="0" animBg="1"/>
      <p:bldP spid="1503289" grpId="0" animBg="1"/>
      <p:bldP spid="1503290" grpId="0" animBg="1"/>
      <p:bldP spid="1503291" grpId="0" animBg="1"/>
      <p:bldP spid="1503292" grpId="0" animBg="1"/>
      <p:bldP spid="1503293" grpId="0"/>
      <p:bldP spid="1503295" grpId="0"/>
      <p:bldP spid="1503296" grpId="0"/>
      <p:bldP spid="1503298" grpId="0"/>
      <p:bldP spid="15032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Obvious benefits: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No problem if the fault is reached in some successful test cases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Doesn’t depend on having any successful tests that are similar to the failing test(s)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Provides a </a:t>
            </a:r>
            <a:r>
              <a:rPr lang="en-US" sz="2400" b="0" i="1" smtClean="0"/>
              <a:t>ranking</a:t>
            </a:r>
            <a:r>
              <a:rPr lang="en-US" sz="2400" b="0" smtClean="0"/>
              <a:t> of every statement, instead of just a set of nodes – directions on where to look next</a:t>
            </a:r>
          </a:p>
          <a:p>
            <a:pPr lvl="2" eaLnBrk="1" hangingPunct="1">
              <a:lnSpc>
                <a:spcPct val="85000"/>
              </a:lnSpc>
            </a:pPr>
            <a:r>
              <a:rPr lang="en-US" b="0" smtClean="0"/>
              <a:t>Numerical, even – how </a:t>
            </a:r>
            <a:r>
              <a:rPr lang="en-US" b="0" i="1" smtClean="0"/>
              <a:t>much</a:t>
            </a:r>
            <a:r>
              <a:rPr lang="en-US" b="0" smtClean="0"/>
              <a:t> more suspicious is X than Y?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The pretty visualization may be quite helpful in seeing relationships between suspicious statements</a:t>
            </a:r>
          </a:p>
          <a:p>
            <a:pPr lvl="1" eaLnBrk="1" hangingPunct="1">
              <a:lnSpc>
                <a:spcPct val="85000"/>
              </a:lnSpc>
            </a:pPr>
            <a:endParaRPr lang="en-US" sz="2400" b="0" smtClean="0"/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Is it less sensitive to accidental features of random tests, and to test suite quality in general?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400" b="0" smtClean="0"/>
              <a:t>What about minimized failing tests here?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913" y="4221163"/>
            <a:ext cx="57626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51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Evaluating Fault Localization Approaches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169275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So, how do the techniques stack up?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Tarantula seems to be the best of the test suite based techniques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Next best is the Cause Transitions approach of Cleve and Zeller (see their paper), but it sometimes uses programmer knowledge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Two different Nearest-Neighbor approaches are next best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Set-intersection and set-union are worst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For details, see the Tarantula paper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50" y="2420938"/>
            <a:ext cx="800100" cy="117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539653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Collect </a:t>
            </a:r>
            <a:r>
              <a:rPr lang="en-US" sz="2800" b="0" i="1" smtClean="0"/>
              <a:t>spectra</a:t>
            </a:r>
            <a:r>
              <a:rPr lang="en-US" sz="2800" b="0" smtClean="0"/>
              <a:t> of executions, rather than the full executions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For example, just count the number of times each source statement executed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Previous work on using spectra for localization basically amounted to set difference/union – for example, find features unique to (or lacking in) the failing run(s)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Problem:  many failing runs have </a:t>
            </a:r>
            <a:r>
              <a:rPr lang="en-US" sz="2400" b="0" i="1" smtClean="0"/>
              <a:t>no such features </a:t>
            </a:r>
            <a:r>
              <a:rPr lang="en-US" sz="2400" b="0" smtClean="0"/>
              <a:t>– many successful test cases have </a:t>
            </a:r>
            <a:r>
              <a:rPr lang="en-US" sz="2400" smtClean="0"/>
              <a:t>R</a:t>
            </a:r>
            <a:r>
              <a:rPr lang="en-US" sz="2400" b="0" smtClean="0"/>
              <a:t> (and maybe </a:t>
            </a:r>
            <a:r>
              <a:rPr lang="en-US" sz="2400" smtClean="0"/>
              <a:t>I</a:t>
            </a:r>
            <a:r>
              <a:rPr lang="en-US" sz="2400" b="0" smtClean="0"/>
              <a:t>) but not </a:t>
            </a:r>
            <a:r>
              <a:rPr lang="en-US" sz="2400" smtClean="0"/>
              <a:t>P</a:t>
            </a:r>
            <a:r>
              <a:rPr lang="en-US" sz="2400" b="0" smtClean="0"/>
              <a:t>!</a:t>
            </a:r>
          </a:p>
          <a:p>
            <a:pPr lvl="3" eaLnBrk="1" hangingPunct="1">
              <a:lnSpc>
                <a:spcPct val="85000"/>
              </a:lnSpc>
            </a:pPr>
            <a:r>
              <a:rPr lang="en-US" sz="2000" b="0" smtClean="0"/>
              <a:t>Otherwise, localization would</a:t>
            </a:r>
            <a:br>
              <a:rPr lang="en-US" sz="2000" b="0" smtClean="0"/>
            </a:br>
            <a:r>
              <a:rPr lang="en-US" sz="2000" b="0" smtClean="0"/>
              <a:t>be very easy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5516563"/>
            <a:ext cx="1266825" cy="962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728526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Some obvious and not so obvious points to think about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Technique makes intuitive sense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But what if there are no successful runs that are very similar?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Random testing might produce runs that all differ in various accidental ways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Is this approach over-dependent on test suite quality?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70798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Some obvious and not so obvious points to think about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What if we minimize the failing run using delta-debugging?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Now lots of differences with original successful runs just due to length!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400" b="0" smtClean="0"/>
              <a:t>We could produce a very similar run by using delta-debugging to get a 1-change run that succeeds (there will actually be many of these)</a:t>
            </a:r>
          </a:p>
          <a:p>
            <a:pPr lvl="3" eaLnBrk="1" hangingPunct="1">
              <a:lnSpc>
                <a:spcPct val="85000"/>
              </a:lnSpc>
            </a:pPr>
            <a:r>
              <a:rPr lang="en-US" sz="2000" b="0" smtClean="0"/>
              <a:t>Can still use Renieris and Reiss’ approach – because delta-debugging works over the inputs, not the program behavior, spectra for these runs will be more or less similar to the failing test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22754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Renieris and Reiss’ Localization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640762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Many details (see the paper):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Choice of spectra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Choice of distance metric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/>
              <a:t>How to handle equal spectra for failing/passing tests?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Basic idea is nonetheless straightforward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1520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/>
          </p:cNvSpPr>
          <p:nvPr/>
        </p:nvSpPr>
        <p:spPr bwMode="auto">
          <a:xfrm>
            <a:off x="1042988" y="4941888"/>
            <a:ext cx="5473700" cy="1366837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b="0" smtClean="0"/>
              <a:t>Jones, Harrold (and Stasko):  Tarantula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Not based on distance metrics or a Lewis-like assumption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A “statistical” approach to fault localization</a:t>
            </a:r>
          </a:p>
          <a:p>
            <a:pPr eaLnBrk="1" hangingPunct="1">
              <a:lnSpc>
                <a:spcPct val="85000"/>
              </a:lnSpc>
            </a:pPr>
            <a:r>
              <a:rPr lang="en-US" sz="2800" b="0" smtClean="0"/>
              <a:t>Originally conceived of as a visualization approach:  produces a picture of all source in program, colored according to how “suspicious” it is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rgbClr val="008000"/>
                </a:solidFill>
              </a:rPr>
              <a:t>Green:  not likely to be faulty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rgbClr val="FFFF00"/>
                </a:solidFill>
              </a:rPr>
              <a:t>Yellow:  hrm, a little suspicious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smtClean="0">
                <a:solidFill>
                  <a:schemeClr val="hlink"/>
                </a:solidFill>
              </a:rPr>
              <a:t>Red:  very suspicious, likely fault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0" smtClean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908050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1380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63" y="893763"/>
            <a:ext cx="75342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686710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How do we score a statement in this approach?  (where do all those colors come from?)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Again, assume we have a large set of tests, some passing, some failing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“Coverage entity” e (e.g., statement)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failed(e)</a:t>
            </a:r>
            <a:r>
              <a:rPr lang="en-US" sz="2800" b="0" smtClean="0"/>
              <a:t> = # tests covering e that fail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passed(e)</a:t>
            </a:r>
            <a:r>
              <a:rPr lang="en-US" sz="2800" b="0" smtClean="0"/>
              <a:t> = # tests covering e that pass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800" b="0" i="1" smtClean="0"/>
              <a:t>totalfailed, totalpassed</a:t>
            </a:r>
            <a:r>
              <a:rPr lang="en-US" sz="2800" b="0" smtClean="0"/>
              <a:t> = what you’d expect</a:t>
            </a:r>
          </a:p>
          <a:p>
            <a:pPr eaLnBrk="1" hangingPunct="1">
              <a:lnSpc>
                <a:spcPct val="85000"/>
              </a:lnSpc>
            </a:pPr>
            <a:endParaRPr lang="en-US" sz="2000" b="0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7625" y="1484313"/>
            <a:ext cx="12239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611210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Tarantula Approach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How do we score a statement in this approach?  (where do all those colors come from?)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008063" cy="79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1484313"/>
            <a:ext cx="12239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2924175"/>
          <a:ext cx="813752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2831760" imgH="812520" progId="Equation.3">
                  <p:embed/>
                </p:oleObj>
              </mc:Choice>
              <mc:Fallback>
                <p:oleObj name="Equation" r:id="rId6" imgW="2831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813752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8106896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8CausalityII_Package.prpkg&quot;/&gt;&lt;object type=&quot;2&quot; unique_id=&quot;11398&quot;&gt;&lt;object type=&quot;3&quot; unique_id=&quot;13914&quot;&gt;&lt;property id=&quot;20148&quot; value=&quot;5&quot;/&gt;&lt;property id=&quot;20300&quot; value=&quot;Slide 1 - &amp;quot;Renieris and Reiss’ Localization&amp;quot;&quot;/&gt;&lt;property id=&quot;20307&quot; value=&quot;791&quot;/&gt;&lt;/object&gt;&lt;object type=&quot;3&quot; unique_id=&quot;13915&quot;&gt;&lt;property id=&quot;20148&quot; value=&quot;5&quot;/&gt;&lt;property id=&quot;20300&quot; value=&quot;Slide 2 - &amp;quot;Renieris and Reiss’ Localization&amp;quot;&quot;/&gt;&lt;property id=&quot;20307&quot; value=&quot;792&quot;/&gt;&lt;/object&gt;&lt;object type=&quot;3&quot; unique_id=&quot;13916&quot;&gt;&lt;property id=&quot;20148&quot; value=&quot;5&quot;/&gt;&lt;property id=&quot;20300&quot; value=&quot;Slide 3 - &amp;quot;Renieris and Reiss’ Localization&amp;quot;&quot;/&gt;&lt;property id=&quot;20307&quot; value=&quot;793&quot;/&gt;&lt;/object&gt;&lt;object type=&quot;3&quot; unique_id=&quot;13917&quot;&gt;&lt;property id=&quot;20148&quot; value=&quot;5&quot;/&gt;&lt;property id=&quot;20300&quot; value=&quot;Slide 4 - &amp;quot;Renieris and Reiss’ Localization&amp;quot;&quot;/&gt;&lt;property id=&quot;20307&quot; value=&quot;794&quot;/&gt;&lt;/object&gt;&lt;object type=&quot;3&quot; unique_id=&quot;13918&quot;&gt;&lt;property id=&quot;20148&quot; value=&quot;5&quot;/&gt;&lt;property id=&quot;20300&quot; value=&quot;Slide 5 - &amp;quot;Renieris and Reiss’ Localization&amp;quot;&quot;/&gt;&lt;property id=&quot;20307&quot; value=&quot;795&quot;/&gt;&lt;/object&gt;&lt;object type=&quot;3&quot; unique_id=&quot;13919&quot;&gt;&lt;property id=&quot;20148&quot; value=&quot;5&quot;/&gt;&lt;property id=&quot;20300&quot; value=&quot;Slide 6 - &amp;quot;The Tarantula Approach&amp;quot;&quot;/&gt;&lt;property id=&quot;20307&quot; value=&quot;796&quot;/&gt;&lt;/object&gt;&lt;object type=&quot;3&quot; unique_id=&quot;13920&quot;&gt;&lt;property id=&quot;20148&quot; value=&quot;5&quot;/&gt;&lt;property id=&quot;20300&quot; value=&quot;Slide 7 - &amp;quot;The Tarantula Approach&amp;quot;&quot;/&gt;&lt;property id=&quot;20307&quot; value=&quot;797&quot;/&gt;&lt;/object&gt;&lt;object type=&quot;3&quot; unique_id=&quot;13921&quot;&gt;&lt;property id=&quot;20148&quot; value=&quot;5&quot;/&gt;&lt;property id=&quot;20300&quot; value=&quot;Slide 8 - &amp;quot;The Tarantula Approach&amp;quot;&quot;/&gt;&lt;property id=&quot;20307&quot; value=&quot;798&quot;/&gt;&lt;/object&gt;&lt;object type=&quot;3&quot; unique_id=&quot;13922&quot;&gt;&lt;property id=&quot;20148&quot; value=&quot;5&quot;/&gt;&lt;property id=&quot;20300&quot; value=&quot;Slide 9 - &amp;quot;The Tarantula Approach&amp;quot;&quot;/&gt;&lt;property id=&quot;20307&quot; value=&quot;799&quot;/&gt;&lt;/object&gt;&lt;object type=&quot;3&quot; unique_id=&quot;13923&quot;&gt;&lt;property id=&quot;20148&quot; value=&quot;5&quot;/&gt;&lt;property id=&quot;20300&quot; value=&quot;Slide 10 - &amp;quot;The Tarantula Approach&amp;quot;&quot;/&gt;&lt;property id=&quot;20307&quot; value=&quot;800&quot;/&gt;&lt;/object&gt;&lt;object type=&quot;3&quot; unique_id=&quot;13924&quot;&gt;&lt;property id=&quot;20148&quot; value=&quot;5&quot;/&gt;&lt;property id=&quot;20300&quot; value=&quot;Slide 11 - &amp;quot;The Tarantula Approach&amp;quot;&quot;/&gt;&lt;property id=&quot;20307&quot; value=&quot;801&quot;/&gt;&lt;/object&gt;&lt;object type=&quot;3&quot; unique_id=&quot;13925&quot;&gt;&lt;property id=&quot;20148&quot; value=&quot;5&quot;/&gt;&lt;property id=&quot;20300&quot; value=&quot;Slide 12 - &amp;quot;The Tarantula Approach&amp;quot;&quot;/&gt;&lt;property id=&quot;20307&quot; value=&quot;802&quot;/&gt;&lt;/object&gt;&lt;object type=&quot;3&quot; unique_id=&quot;13926&quot;&gt;&lt;property id=&quot;20148&quot; value=&quot;5&quot;/&gt;&lt;property id=&quot;20300&quot; value=&quot;Slide 13 - &amp;quot;The Tarantula Approach&amp;quot;&quot;/&gt;&lt;property id=&quot;20307&quot; value=&quot;803&quot;/&gt;&lt;/object&gt;&lt;object type=&quot;3&quot; unique_id=&quot;13927&quot;&gt;&lt;property id=&quot;20148&quot; value=&quot;5&quot;/&gt;&lt;property id=&quot;20300&quot; value=&quot;Slide 14 - &amp;quot;Evaluating Fault Localization Approaches &amp;quot;&quot;/&gt;&lt;property id=&quot;20307&quot; value=&quot;804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363935462,C:\Users\Alex\Desktop\ecampus\Lesson18CausalityI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363935462,C:\Users\Alex\Desktop\ecampus\Lesson18CausalityII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363935462,C:\Users\Alex\Desktop\ecampus\Lesson18CausalityII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363935462,C:\Users\Alex\Desktop\ecampus\Lesson18CausalityII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363935462,C:\Users\Alex\Desktop\ecampus\Lesson18CausalityII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363935462,C:\Users\Alex\Desktop\ecampus\Lesson18CausalityI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363935462,C:\Users\Alex\Desktop\ecampus\Lesson18CausalityI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363935462,C:\Users\Alex\Desktop\ecampus\Lesson18Causality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363935462,C:\Users\Alex\Desktop\ecampus\Lesson18CausalityI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363935462,C:\Users\Alex\Desktop\ecampus\Lesson18CausalityI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363935462,C:\Users\Alex\Desktop\ecampus\Lesson18CausalityI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363935462,C:\Users\Alex\Desktop\ecampus\Lesson18CausalityI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363935462,C:\Users\Alex\Desktop\ecampus\Lesson18CausalityI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363935462,C:\Users\Alex\Desktop\ecampus\Lesson18CausalityI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21569</TotalTime>
  <Words>752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Lucida Console</vt:lpstr>
      <vt:lpstr>Times New Roman</vt:lpstr>
      <vt:lpstr>Wingdings</vt:lpstr>
      <vt:lpstr>cmutemplate2</vt:lpstr>
      <vt:lpstr>Equation</vt:lpstr>
      <vt:lpstr>Renieris and Reiss’ Localization</vt:lpstr>
      <vt:lpstr>Renieris and Reiss’ Localization</vt:lpstr>
      <vt:lpstr>Renieris and Reiss’ Localization</vt:lpstr>
      <vt:lpstr>Renieris and Reiss’ Localization</vt:lpstr>
      <vt:lpstr>Renieris and Reiss’ Localization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The Tarantula Approach</vt:lpstr>
      <vt:lpstr>Evaluating Fault Localization Approaches 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1142</cp:revision>
  <dcterms:created xsi:type="dcterms:W3CDTF">1601-01-01T00:00:00Z</dcterms:created>
  <dcterms:modified xsi:type="dcterms:W3CDTF">2013-02-22T19:20:20Z</dcterms:modified>
</cp:coreProperties>
</file>