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52" r:id="rId1"/>
  </p:sldMasterIdLst>
  <p:notesMasterIdLst>
    <p:notesMasterId r:id="rId12"/>
  </p:notesMasterIdLst>
  <p:handoutMasterIdLst>
    <p:handoutMasterId r:id="rId13"/>
  </p:handoutMasterIdLst>
  <p:sldIdLst>
    <p:sldId id="800" r:id="rId2"/>
    <p:sldId id="823" r:id="rId3"/>
    <p:sldId id="824" r:id="rId4"/>
    <p:sldId id="825" r:id="rId5"/>
    <p:sldId id="826" r:id="rId6"/>
    <p:sldId id="827" r:id="rId7"/>
    <p:sldId id="828" r:id="rId8"/>
    <p:sldId id="829" r:id="rId9"/>
    <p:sldId id="830" r:id="rId10"/>
    <p:sldId id="831" r:id="rId11"/>
  </p:sldIdLst>
  <p:sldSz cx="9144000" cy="6858000" type="screen4x3"/>
  <p:notesSz cx="6858000" cy="9144000"/>
  <p:custShowLst>
    <p:custShow name="Custom Show 1" id="0">
      <p:sldLst/>
    </p:custShow>
    <p:custShow name="Custom Show 2" id="1">
      <p:sldLst/>
    </p:custShow>
  </p:custShowLst>
  <p:custDataLst>
    <p:tags r:id="rId14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b="1" i="1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1600" b="1" i="1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1600" b="1" i="1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1600" b="1" i="1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1600" b="1" i="1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600" b="1" i="1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1600" b="1" i="1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1600" b="1" i="1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1600" b="1" i="1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ECFF"/>
    <a:srgbClr val="008000"/>
    <a:srgbClr val="66CCFF"/>
    <a:srgbClr val="FFFF99"/>
    <a:srgbClr val="FFFF66"/>
    <a:srgbClr val="FFFF00"/>
    <a:srgbClr val="003399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5" autoAdjust="0"/>
    <p:restoredTop sz="81432" autoAdjust="0"/>
  </p:normalViewPr>
  <p:slideViewPr>
    <p:cSldViewPr>
      <p:cViewPr varScale="1">
        <p:scale>
          <a:sx n="69" d="100"/>
          <a:sy n="69" d="100"/>
        </p:scale>
        <p:origin x="-1184" y="-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-1956" y="-108"/>
      </p:cViewPr>
      <p:guideLst>
        <p:guide orient="horz" pos="2880"/>
        <p:guide pos="2160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8.xml"/><Relationship Id="rId3" Type="http://schemas.openxmlformats.org/officeDocument/2006/relationships/slide" Target="slides/slide3.xml"/><Relationship Id="rId7" Type="http://schemas.openxmlformats.org/officeDocument/2006/relationships/slide" Target="slides/slide7.xml"/><Relationship Id="rId2" Type="http://schemas.openxmlformats.org/officeDocument/2006/relationships/slide" Target="slides/slide2.xml"/><Relationship Id="rId1" Type="http://schemas.openxmlformats.org/officeDocument/2006/relationships/slide" Target="slides/slide1.xml"/><Relationship Id="rId6" Type="http://schemas.openxmlformats.org/officeDocument/2006/relationships/slide" Target="slides/slide6.xml"/><Relationship Id="rId5" Type="http://schemas.openxmlformats.org/officeDocument/2006/relationships/slide" Target="slides/slide5.xml"/><Relationship Id="rId10" Type="http://schemas.openxmlformats.org/officeDocument/2006/relationships/slide" Target="slides/slide10.xml"/><Relationship Id="rId4" Type="http://schemas.openxmlformats.org/officeDocument/2006/relationships/slide" Target="slides/slide4.xml"/><Relationship Id="rId9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3000"/>
              </a:lnSpc>
              <a:spcBef>
                <a:spcPct val="50000"/>
              </a:spcBef>
              <a:buClr>
                <a:schemeClr val="hlink"/>
              </a:buClr>
              <a:buFont typeface="Wingdings" pitchFamily="2" charset="2"/>
              <a:buNone/>
              <a:defRPr sz="1200" i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3000"/>
              </a:lnSpc>
              <a:spcBef>
                <a:spcPct val="50000"/>
              </a:spcBef>
              <a:buClr>
                <a:schemeClr val="hlink"/>
              </a:buClr>
              <a:buFont typeface="Wingdings" pitchFamily="2" charset="2"/>
              <a:buNone/>
              <a:defRPr sz="1200" i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3000"/>
              </a:lnSpc>
              <a:spcBef>
                <a:spcPct val="50000"/>
              </a:spcBef>
              <a:buClr>
                <a:schemeClr val="hlink"/>
              </a:buClr>
              <a:buFont typeface="Wingdings" pitchFamily="2" charset="2"/>
              <a:buNone/>
              <a:defRPr sz="1200" i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3000"/>
              </a:lnSpc>
              <a:spcBef>
                <a:spcPct val="50000"/>
              </a:spcBef>
              <a:buClr>
                <a:schemeClr val="hlink"/>
              </a:buClr>
              <a:buFont typeface="Wingdings" pitchFamily="2" charset="2"/>
              <a:buNone/>
              <a:defRPr sz="1200" i="0"/>
            </a:lvl1pPr>
          </a:lstStyle>
          <a:p>
            <a:pPr>
              <a:defRPr/>
            </a:pPr>
            <a:fld id="{B455596C-3472-4C29-B15D-74EECEECED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6053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 b="0" i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 b="0" i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60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 b="0" i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 b="0" i="0">
                <a:latin typeface="Times New Roman" pitchFamily="18" charset="0"/>
              </a:defRPr>
            </a:lvl1pPr>
          </a:lstStyle>
          <a:p>
            <a:pPr>
              <a:defRPr/>
            </a:pPr>
            <a:fld id="{EDD4004B-2AFA-4FC7-A60D-0D200C03C0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6531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D4004B-2AFA-4FC7-A60D-0D200C03C030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0628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6642100"/>
            <a:ext cx="9144000" cy="215900"/>
          </a:xfrm>
          <a:prstGeom prst="rect">
            <a:avLst/>
          </a:prstGeom>
          <a:gradFill rotWithShape="0">
            <a:gsLst>
              <a:gs pos="0">
                <a:srgbClr val="2A6AB3">
                  <a:gamma/>
                  <a:shade val="37647"/>
                  <a:invGamma/>
                </a:srgbClr>
              </a:gs>
              <a:gs pos="100000">
                <a:srgbClr val="2A6AB3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52ADE7"/>
              </a:buClr>
              <a:buFont typeface="Wingdings" pitchFamily="2" charset="2"/>
              <a:buNone/>
              <a:defRPr/>
            </a:pPr>
            <a:endParaRPr lang="en-US" sz="3000" b="0" i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6197600" y="6643688"/>
            <a:ext cx="245268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0" hangingPunct="0">
              <a:spcBef>
                <a:spcPct val="50000"/>
              </a:spcBef>
              <a:defRPr/>
            </a:pPr>
            <a:r>
              <a:rPr lang="de-CH" sz="900" b="0" i="0">
                <a:solidFill>
                  <a:schemeClr val="bg1"/>
                </a:solidFill>
              </a:rPr>
              <a:t>22.9.2004</a:t>
            </a:r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127500"/>
            <a:ext cx="9144000" cy="2513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0" y="0"/>
            <a:ext cx="9144000" cy="215900"/>
          </a:xfrm>
          <a:prstGeom prst="rect">
            <a:avLst/>
          </a:prstGeom>
          <a:gradFill rotWithShape="0">
            <a:gsLst>
              <a:gs pos="0">
                <a:srgbClr val="2A6AB3"/>
              </a:gs>
              <a:gs pos="100000">
                <a:srgbClr val="2A6AB3">
                  <a:gamma/>
                  <a:shade val="45490"/>
                  <a:invGamma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pic>
        <p:nvPicPr>
          <p:cNvPr id="8" name="Picture 8" descr="Logo_ETH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750" y="404813"/>
            <a:ext cx="171450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9"/>
          <p:cNvSpPr>
            <a:spLocks noChangeArrowheads="1"/>
          </p:cNvSpPr>
          <p:nvPr userDrawn="1"/>
        </p:nvSpPr>
        <p:spPr bwMode="auto">
          <a:xfrm>
            <a:off x="7816850" y="6577013"/>
            <a:ext cx="606425" cy="2254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343" tIns="44379" rIns="90343" bIns="44379">
            <a:spAutoFit/>
          </a:bodyPr>
          <a:lstStyle/>
          <a:p>
            <a:pPr algn="r" defTabSz="912813" eaLnBrk="0" hangingPunct="0">
              <a:defRPr/>
            </a:pPr>
            <a:r>
              <a:rPr lang="en-US" sz="900" b="0" i="0">
                <a:solidFill>
                  <a:schemeClr val="hlink"/>
                </a:solidFill>
              </a:rPr>
              <a:t>Slide </a:t>
            </a:r>
            <a:fld id="{6317799D-F266-493B-ABF2-8C28241EBC0F}" type="slidenum">
              <a:rPr lang="en-US" sz="900" b="0" i="0">
                <a:solidFill>
                  <a:schemeClr val="hlink"/>
                </a:solidFill>
              </a:rPr>
              <a:pPr algn="r" defTabSz="912813" eaLnBrk="0" hangingPunct="0">
                <a:defRPr/>
              </a:pPr>
              <a:t>‹#›</a:t>
            </a:fld>
            <a:endParaRPr lang="en-US" sz="900" b="0" i="0">
              <a:solidFill>
                <a:schemeClr val="hlink"/>
              </a:solidFill>
            </a:endParaRPr>
          </a:p>
        </p:txBody>
      </p:sp>
      <p:sp>
        <p:nvSpPr>
          <p:cNvPr id="870402" name="Rectangle 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2501900"/>
            <a:ext cx="6400800" cy="1503363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70403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917575"/>
            <a:ext cx="7772400" cy="1143000"/>
          </a:xfrm>
        </p:spPr>
        <p:txBody>
          <a:bodyPr lIns="92075" tIns="46038" rIns="92075" bIns="46038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 spd="med">
    <p:cut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cut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5150" y="247650"/>
            <a:ext cx="2206625" cy="6197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0513" y="247650"/>
            <a:ext cx="6472237" cy="6197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cut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813" y="247650"/>
            <a:ext cx="8716962" cy="7810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90513" y="1371600"/>
            <a:ext cx="4076700" cy="5073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19613" y="1371600"/>
            <a:ext cx="4078287" cy="5073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cut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813" y="247650"/>
            <a:ext cx="8716962" cy="7810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90513" y="1371600"/>
            <a:ext cx="4076700" cy="5073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19613" y="1371600"/>
            <a:ext cx="4078287" cy="2460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19613" y="3984625"/>
            <a:ext cx="4078287" cy="2460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cut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cut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cut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0513" y="1371600"/>
            <a:ext cx="4076700" cy="5073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19613" y="1371600"/>
            <a:ext cx="4078287" cy="5073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cut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cut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spd="med">
    <p:cut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cut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cut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cut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90513" y="1371600"/>
            <a:ext cx="8307387" cy="507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04813" y="247650"/>
            <a:ext cx="8716962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869380" name="Rectangle 4"/>
          <p:cNvSpPr>
            <a:spLocks noChangeArrowheads="1"/>
          </p:cNvSpPr>
          <p:nvPr/>
        </p:nvSpPr>
        <p:spPr bwMode="auto">
          <a:xfrm>
            <a:off x="0" y="6642100"/>
            <a:ext cx="9144000" cy="215900"/>
          </a:xfrm>
          <a:prstGeom prst="rect">
            <a:avLst/>
          </a:prstGeom>
          <a:gradFill rotWithShape="0">
            <a:gsLst>
              <a:gs pos="0">
                <a:srgbClr val="2A6AB3">
                  <a:gamma/>
                  <a:shade val="37647"/>
                  <a:invGamma/>
                </a:srgbClr>
              </a:gs>
              <a:gs pos="100000">
                <a:srgbClr val="2A6AB3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52ADE7"/>
              </a:buClr>
              <a:buFont typeface="Wingdings" pitchFamily="2" charset="2"/>
              <a:buNone/>
              <a:defRPr/>
            </a:pPr>
            <a:endParaRPr lang="en-US" sz="3000" b="0" i="0"/>
          </a:p>
        </p:txBody>
      </p:sp>
      <p:sp>
        <p:nvSpPr>
          <p:cNvPr id="869383" name="Text Box 7"/>
          <p:cNvSpPr txBox="1">
            <a:spLocks noChangeArrowheads="1"/>
          </p:cNvSpPr>
          <p:nvPr/>
        </p:nvSpPr>
        <p:spPr bwMode="auto">
          <a:xfrm>
            <a:off x="6156325" y="6643688"/>
            <a:ext cx="2452688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0" hangingPunct="0">
              <a:spcBef>
                <a:spcPct val="50000"/>
              </a:spcBef>
              <a:defRPr/>
            </a:pPr>
            <a:fld id="{4CAC24A0-1A72-446B-9987-25A40D10D74C}" type="slidenum">
              <a:rPr lang="de-CH" sz="800" b="0" i="0">
                <a:solidFill>
                  <a:schemeClr val="bg1"/>
                </a:solidFill>
              </a:rPr>
              <a:pPr algn="r" eaLnBrk="0" hangingPunct="0">
                <a:spcBef>
                  <a:spcPct val="50000"/>
                </a:spcBef>
                <a:defRPr/>
              </a:pPr>
              <a:t>‹#›</a:t>
            </a:fld>
            <a:endParaRPr lang="de-CH" sz="800" b="0" i="0">
              <a:solidFill>
                <a:schemeClr val="bg1"/>
              </a:solidFill>
            </a:endParaRPr>
          </a:p>
        </p:txBody>
      </p:sp>
      <p:sp>
        <p:nvSpPr>
          <p:cNvPr id="869384" name="Rectangle 8"/>
          <p:cNvSpPr>
            <a:spLocks noChangeArrowheads="1"/>
          </p:cNvSpPr>
          <p:nvPr/>
        </p:nvSpPr>
        <p:spPr bwMode="auto">
          <a:xfrm>
            <a:off x="0" y="0"/>
            <a:ext cx="9144000" cy="76200"/>
          </a:xfrm>
          <a:prstGeom prst="rect">
            <a:avLst/>
          </a:prstGeom>
          <a:gradFill rotWithShape="0">
            <a:gsLst>
              <a:gs pos="0">
                <a:srgbClr val="2A6AB3"/>
              </a:gs>
              <a:gs pos="100000">
                <a:srgbClr val="2A6AB3">
                  <a:gamma/>
                  <a:shade val="45490"/>
                  <a:invGamma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  <p:sldLayoutId id="2147483748" r:id="rId13"/>
  </p:sldLayoutIdLst>
  <p:transition spd="med">
    <p:cut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rgbClr val="2A6AB3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rgbClr val="2A6AB3"/>
          </a:solidFill>
          <a:latin typeface="Arial" charset="0"/>
        </a:defRPr>
      </a:lvl2pPr>
      <a:lvl3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rgbClr val="2A6AB3"/>
          </a:solidFill>
          <a:latin typeface="Arial" charset="0"/>
        </a:defRPr>
      </a:lvl3pPr>
      <a:lvl4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rgbClr val="2A6AB3"/>
          </a:solidFill>
          <a:latin typeface="Arial" charset="0"/>
        </a:defRPr>
      </a:lvl4pPr>
      <a:lvl5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rgbClr val="2A6AB3"/>
          </a:solidFill>
          <a:latin typeface="Arial" charset="0"/>
        </a:defRPr>
      </a:lvl5pPr>
      <a:lvl6pPr marL="457200" algn="l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rgbClr val="2A6AB3"/>
          </a:solidFill>
          <a:latin typeface="Arial" charset="0"/>
        </a:defRPr>
      </a:lvl6pPr>
      <a:lvl7pPr marL="914400" algn="l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rgbClr val="2A6AB3"/>
          </a:solidFill>
          <a:latin typeface="Arial" charset="0"/>
        </a:defRPr>
      </a:lvl7pPr>
      <a:lvl8pPr marL="1371600" algn="l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rgbClr val="2A6AB3"/>
          </a:solidFill>
          <a:latin typeface="Arial" charset="0"/>
        </a:defRPr>
      </a:lvl8pPr>
      <a:lvl9pPr marL="1828800" algn="l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rgbClr val="2A6AB3"/>
          </a:solidFill>
          <a:latin typeface="Arial" charset="0"/>
        </a:defRPr>
      </a:lvl9pPr>
    </p:titleStyle>
    <p:bodyStyle>
      <a:lvl1pPr marL="385763" indent="-385763" algn="l" rtl="0" eaLnBrk="0" fontAlgn="base" hangingPunct="0">
        <a:lnSpc>
          <a:spcPct val="93000"/>
        </a:lnSpc>
        <a:spcBef>
          <a:spcPct val="50000"/>
        </a:spcBef>
        <a:spcAft>
          <a:spcPct val="0"/>
        </a:spcAft>
        <a:buClr>
          <a:srgbClr val="2A6AB3"/>
        </a:buClr>
        <a:buFont typeface="Wingdings" pitchFamily="2" charset="2"/>
        <a:buChar char="l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4538" indent="-244475" algn="l" rtl="0" eaLnBrk="0" fontAlgn="base" hangingPunct="0">
        <a:lnSpc>
          <a:spcPct val="87000"/>
        </a:lnSpc>
        <a:spcBef>
          <a:spcPct val="25000"/>
        </a:spcBef>
        <a:spcAft>
          <a:spcPct val="0"/>
        </a:spcAft>
        <a:buClr>
          <a:schemeClr val="accent2"/>
        </a:buClr>
        <a:buSzPct val="75000"/>
        <a:buChar char="•"/>
        <a:defRPr sz="2200" b="1">
          <a:solidFill>
            <a:schemeClr val="tx1"/>
          </a:solidFill>
          <a:latin typeface="+mn-lt"/>
        </a:defRPr>
      </a:lvl2pPr>
      <a:lvl3pPr marL="1146175" indent="-238125" algn="l" rtl="0" eaLnBrk="0" fontAlgn="base" hangingPunct="0">
        <a:lnSpc>
          <a:spcPct val="87000"/>
        </a:lnSpc>
        <a:spcBef>
          <a:spcPct val="10000"/>
        </a:spcBef>
        <a:spcAft>
          <a:spcPct val="0"/>
        </a:spcAft>
        <a:buClr>
          <a:schemeClr val="tx2"/>
        </a:buClr>
        <a:buSzPct val="68000"/>
        <a:buChar char="•"/>
        <a:defRPr sz="2000" b="1">
          <a:solidFill>
            <a:schemeClr val="tx1"/>
          </a:solidFill>
          <a:latin typeface="+mn-lt"/>
        </a:defRPr>
      </a:lvl3pPr>
      <a:lvl4pPr marL="2032000" indent="-228600" algn="l" rtl="0" eaLnBrk="0" fontAlgn="base" hangingPunct="0">
        <a:spcBef>
          <a:spcPct val="20000"/>
        </a:spcBef>
        <a:spcAft>
          <a:spcPct val="0"/>
        </a:spcAft>
        <a:buSzPct val="45000"/>
        <a:buChar char="•"/>
        <a:defRPr b="1">
          <a:solidFill>
            <a:schemeClr val="tx1"/>
          </a:solidFill>
          <a:latin typeface="+mn-lt"/>
        </a:defRPr>
      </a:lvl4pPr>
      <a:lvl5pPr marL="24511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5pPr>
      <a:lvl6pPr marL="29083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6pPr>
      <a:lvl7pPr marL="33655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7pPr>
      <a:lvl8pPr marL="38227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8pPr>
      <a:lvl9pPr marL="42799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1.xml"/><Relationship Id="rId4" Type="http://schemas.openxmlformats.org/officeDocument/2006/relationships/image" Target="../media/image1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4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5.xml"/><Relationship Id="rId5" Type="http://schemas.openxmlformats.org/officeDocument/2006/relationships/image" Target="../media/image7.gif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7.xml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8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9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0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David </a:t>
            </a:r>
            <a:r>
              <a:rPr lang="en-US" dirty="0" err="1" smtClean="0"/>
              <a:t>Agans</a:t>
            </a:r>
            <a:r>
              <a:rPr lang="en-US" dirty="0" smtClean="0"/>
              <a:t>’ </a:t>
            </a:r>
            <a:r>
              <a:rPr lang="en-US" i="1" dirty="0" smtClean="0"/>
              <a:t>Debugging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90513" y="1268413"/>
            <a:ext cx="8472487" cy="5256212"/>
          </a:xfrm>
        </p:spPr>
        <p:txBody>
          <a:bodyPr/>
          <a:lstStyle/>
          <a:p>
            <a:pPr eaLnBrk="1" hangingPunct="1">
              <a:lnSpc>
                <a:spcPct val="83000"/>
              </a:lnSpc>
            </a:pPr>
            <a:r>
              <a:rPr lang="en-US" sz="3200" b="0" dirty="0" smtClean="0"/>
              <a:t>Short book on general principles</a:t>
            </a:r>
            <a:br>
              <a:rPr lang="en-US" sz="3200" b="0" dirty="0" smtClean="0"/>
            </a:br>
            <a:r>
              <a:rPr lang="en-US" sz="3200" b="0" dirty="0" smtClean="0"/>
              <a:t>of debugging</a:t>
            </a:r>
          </a:p>
          <a:p>
            <a:pPr eaLnBrk="1" hangingPunct="1">
              <a:lnSpc>
                <a:spcPct val="83000"/>
              </a:lnSpc>
            </a:pPr>
            <a:r>
              <a:rPr lang="en-US" sz="3200" b="0" dirty="0" smtClean="0"/>
              <a:t>Structured around a set of simple</a:t>
            </a:r>
            <a:br>
              <a:rPr lang="en-US" sz="3200" b="0" dirty="0" smtClean="0"/>
            </a:br>
            <a:r>
              <a:rPr lang="en-US" sz="3200" b="0" dirty="0" smtClean="0"/>
              <a:t>rules that really are a good idea</a:t>
            </a:r>
            <a:endParaRPr lang="en-US" sz="2600" b="0" dirty="0" smtClean="0"/>
          </a:p>
          <a:p>
            <a:pPr eaLnBrk="1" hangingPunct="1">
              <a:lnSpc>
                <a:spcPct val="83000"/>
              </a:lnSpc>
            </a:pPr>
            <a:endParaRPr lang="en-US" sz="2800" b="0" dirty="0"/>
          </a:p>
          <a:p>
            <a:pPr eaLnBrk="1" hangingPunct="1">
              <a:lnSpc>
                <a:spcPct val="83000"/>
              </a:lnSpc>
            </a:pPr>
            <a:endParaRPr lang="en-US" sz="2800" b="0" dirty="0" smtClean="0"/>
          </a:p>
        </p:txBody>
      </p:sp>
      <p:pic>
        <p:nvPicPr>
          <p:cNvPr id="2" name="Picture 2" descr="https://encrypted-tbn0.gstatic.com/images?q=tbn:ANd9GcSbl6GKl_CzCvklh_zWwnu30dhnZfywkPy9YsDL7gQ_1LgX2yUQ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320" y="404580"/>
            <a:ext cx="1781175" cy="2562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311799849"/>
      </p:ext>
    </p:extLst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David </a:t>
            </a:r>
            <a:r>
              <a:rPr lang="en-US" dirty="0" err="1" smtClean="0"/>
              <a:t>Agans</a:t>
            </a:r>
            <a:r>
              <a:rPr lang="en-US" dirty="0" smtClean="0"/>
              <a:t>’ </a:t>
            </a:r>
            <a:r>
              <a:rPr lang="en-US" i="1" dirty="0" smtClean="0"/>
              <a:t>Debugging</a:t>
            </a:r>
            <a:r>
              <a:rPr lang="en-US" dirty="0" smtClean="0"/>
              <a:t> Rules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90513" y="1268413"/>
            <a:ext cx="8472487" cy="5256212"/>
          </a:xfrm>
        </p:spPr>
        <p:txBody>
          <a:bodyPr/>
          <a:lstStyle/>
          <a:p>
            <a:pPr eaLnBrk="1" hangingPunct="1">
              <a:lnSpc>
                <a:spcPct val="83000"/>
              </a:lnSpc>
            </a:pPr>
            <a:r>
              <a:rPr lang="en-US" sz="3200" b="0" dirty="0" smtClean="0"/>
              <a:t>Rule #9:  “</a:t>
            </a:r>
            <a:r>
              <a:rPr lang="en-US" sz="3200" dirty="0" smtClean="0"/>
              <a:t>If You Didn’t Fix It, It</a:t>
            </a:r>
            <a:br>
              <a:rPr lang="en-US" sz="3200" dirty="0" smtClean="0"/>
            </a:br>
            <a:r>
              <a:rPr lang="en-US" sz="3200" dirty="0" err="1" smtClean="0"/>
              <a:t>Ain’t</a:t>
            </a:r>
            <a:r>
              <a:rPr lang="en-US" sz="3200" dirty="0" smtClean="0"/>
              <a:t> Fixed”</a:t>
            </a:r>
          </a:p>
          <a:p>
            <a:pPr eaLnBrk="1" hangingPunct="1">
              <a:lnSpc>
                <a:spcPct val="83000"/>
              </a:lnSpc>
            </a:pPr>
            <a:endParaRPr lang="en-US" sz="3200" b="0" dirty="0"/>
          </a:p>
          <a:p>
            <a:pPr eaLnBrk="1" hangingPunct="1">
              <a:lnSpc>
                <a:spcPct val="83000"/>
              </a:lnSpc>
            </a:pPr>
            <a:r>
              <a:rPr lang="en-US" sz="3200" b="0" dirty="0" smtClean="0"/>
              <a:t>Once you “find the cause of a bug” confirm that changing the cause actually removes the effect</a:t>
            </a:r>
          </a:p>
          <a:p>
            <a:pPr eaLnBrk="1" hangingPunct="1">
              <a:lnSpc>
                <a:spcPct val="83000"/>
              </a:lnSpc>
            </a:pPr>
            <a:r>
              <a:rPr lang="en-US" sz="3200" b="0" dirty="0" smtClean="0"/>
              <a:t>A bug isn’t done until the fix is in place and confirmed to actually fix the problem</a:t>
            </a:r>
          </a:p>
          <a:p>
            <a:pPr lvl="1" eaLnBrk="1" hangingPunct="1">
              <a:lnSpc>
                <a:spcPct val="83000"/>
              </a:lnSpc>
            </a:pPr>
            <a:r>
              <a:rPr lang="en-US" sz="2800" b="0" dirty="0" smtClean="0"/>
              <a:t>You might have just understood a symptom, not the underlying problem</a:t>
            </a:r>
          </a:p>
          <a:p>
            <a:pPr lvl="1" eaLnBrk="1" hangingPunct="1">
              <a:lnSpc>
                <a:spcPct val="83000"/>
              </a:lnSpc>
            </a:pPr>
            <a:endParaRPr lang="en-US" sz="3000" b="0" dirty="0"/>
          </a:p>
          <a:p>
            <a:pPr lvl="1" eaLnBrk="1" hangingPunct="1">
              <a:lnSpc>
                <a:spcPct val="83000"/>
              </a:lnSpc>
            </a:pPr>
            <a:endParaRPr lang="en-US" sz="3200" b="0" dirty="0" smtClean="0"/>
          </a:p>
          <a:p>
            <a:pPr eaLnBrk="1" hangingPunct="1">
              <a:lnSpc>
                <a:spcPct val="83000"/>
              </a:lnSpc>
            </a:pPr>
            <a:endParaRPr lang="en-US" sz="2800" b="0" dirty="0"/>
          </a:p>
          <a:p>
            <a:pPr eaLnBrk="1" hangingPunct="1">
              <a:lnSpc>
                <a:spcPct val="83000"/>
              </a:lnSpc>
            </a:pPr>
            <a:endParaRPr lang="en-US" sz="2800" b="0" dirty="0" smtClean="0"/>
          </a:p>
        </p:txBody>
      </p:sp>
      <p:pic>
        <p:nvPicPr>
          <p:cNvPr id="6" name="Picture 2" descr="https://encrypted-tbn0.gstatic.com/images?q=tbn:ANd9GcSbl6GKl_CzCvklh_zWwnu30dhnZfywkPy9YsDL7gQ_1LgX2yUQ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430" y="205035"/>
            <a:ext cx="1296180" cy="1864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7" name="Picture 1" descr="C:\Users\Alex\AppData\Local\Microsoft\Windows\Temporary Internet Files\Content.IE5\4O11Q41U\MP900422406[1]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210" y="1988800"/>
            <a:ext cx="1222226" cy="814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47924467"/>
      </p:ext>
    </p:extLst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David </a:t>
            </a:r>
            <a:r>
              <a:rPr lang="en-US" dirty="0" err="1" smtClean="0"/>
              <a:t>Agans</a:t>
            </a:r>
            <a:r>
              <a:rPr lang="en-US" dirty="0" smtClean="0"/>
              <a:t>’ </a:t>
            </a:r>
            <a:r>
              <a:rPr lang="en-US" i="1" dirty="0" smtClean="0"/>
              <a:t>Debugging</a:t>
            </a:r>
            <a:r>
              <a:rPr lang="en-US" dirty="0" smtClean="0"/>
              <a:t> Rules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90513" y="1268413"/>
            <a:ext cx="8472487" cy="5256212"/>
          </a:xfrm>
        </p:spPr>
        <p:txBody>
          <a:bodyPr/>
          <a:lstStyle/>
          <a:p>
            <a:pPr eaLnBrk="1" hangingPunct="1">
              <a:lnSpc>
                <a:spcPct val="83000"/>
              </a:lnSpc>
            </a:pPr>
            <a:r>
              <a:rPr lang="en-US" sz="3200" b="0" dirty="0" smtClean="0"/>
              <a:t>Rule #1:  “</a:t>
            </a:r>
            <a:r>
              <a:rPr lang="en-US" sz="3200" dirty="0" smtClean="0"/>
              <a:t>Understand the System”</a:t>
            </a:r>
          </a:p>
          <a:p>
            <a:pPr eaLnBrk="1" hangingPunct="1">
              <a:lnSpc>
                <a:spcPct val="83000"/>
              </a:lnSpc>
            </a:pPr>
            <a:endParaRPr lang="en-US" sz="3200" b="0" dirty="0"/>
          </a:p>
          <a:p>
            <a:pPr algn="ctr" eaLnBrk="1" hangingPunct="1">
              <a:lnSpc>
                <a:spcPct val="83000"/>
              </a:lnSpc>
            </a:pPr>
            <a:r>
              <a:rPr lang="en-US" sz="3200" b="0" dirty="0" smtClean="0"/>
              <a:t>“READ THE MANUAL”</a:t>
            </a:r>
          </a:p>
          <a:p>
            <a:pPr eaLnBrk="1" hangingPunct="1">
              <a:lnSpc>
                <a:spcPct val="83000"/>
              </a:lnSpc>
            </a:pPr>
            <a:endParaRPr lang="en-US" sz="3200" b="0" dirty="0"/>
          </a:p>
          <a:p>
            <a:pPr eaLnBrk="1" hangingPunct="1">
              <a:lnSpc>
                <a:spcPct val="83000"/>
              </a:lnSpc>
            </a:pPr>
            <a:r>
              <a:rPr lang="en-US" sz="3200" b="0" dirty="0" smtClean="0"/>
              <a:t>Debugging something you don’t understand is pointlessly hard</a:t>
            </a:r>
          </a:p>
          <a:p>
            <a:pPr eaLnBrk="1" hangingPunct="1">
              <a:lnSpc>
                <a:spcPct val="83000"/>
              </a:lnSpc>
            </a:pPr>
            <a:r>
              <a:rPr lang="en-US" sz="3200" b="0" dirty="0" smtClean="0"/>
              <a:t>Just as with testing, subject knowledge matters – here you need knowledge of the source code as well</a:t>
            </a:r>
            <a:endParaRPr lang="en-US" sz="3000" b="0" dirty="0" smtClean="0"/>
          </a:p>
          <a:p>
            <a:pPr lvl="1" eaLnBrk="1" hangingPunct="1">
              <a:lnSpc>
                <a:spcPct val="83000"/>
              </a:lnSpc>
            </a:pPr>
            <a:endParaRPr lang="en-US" sz="3000" b="0" dirty="0"/>
          </a:p>
          <a:p>
            <a:pPr lvl="1" eaLnBrk="1" hangingPunct="1">
              <a:lnSpc>
                <a:spcPct val="83000"/>
              </a:lnSpc>
            </a:pPr>
            <a:endParaRPr lang="en-US" sz="3200" b="0" dirty="0" smtClean="0"/>
          </a:p>
          <a:p>
            <a:pPr eaLnBrk="1" hangingPunct="1">
              <a:lnSpc>
                <a:spcPct val="83000"/>
              </a:lnSpc>
            </a:pPr>
            <a:endParaRPr lang="en-US" sz="2800" b="0" dirty="0"/>
          </a:p>
          <a:p>
            <a:pPr eaLnBrk="1" hangingPunct="1">
              <a:lnSpc>
                <a:spcPct val="83000"/>
              </a:lnSpc>
            </a:pPr>
            <a:endParaRPr lang="en-US" sz="2800" b="0" dirty="0" smtClean="0"/>
          </a:p>
        </p:txBody>
      </p:sp>
      <p:pic>
        <p:nvPicPr>
          <p:cNvPr id="6" name="Picture 2" descr="https://encrypted-tbn0.gstatic.com/images?q=tbn:ANd9GcSbl6GKl_CzCvklh_zWwnu30dhnZfywkPy9YsDL7gQ_1LgX2yUQ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430" y="205035"/>
            <a:ext cx="1296180" cy="1864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5" name="Picture 1" descr="C:\Users\Alex\AppData\Local\Microsoft\Windows\Temporary Internet Files\Content.IE5\4O11Q41U\MP900409628[1]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440" y="2068846"/>
            <a:ext cx="1412720" cy="1412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47946084"/>
      </p:ext>
    </p:extLst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David </a:t>
            </a:r>
            <a:r>
              <a:rPr lang="en-US" dirty="0" err="1" smtClean="0"/>
              <a:t>Agans</a:t>
            </a:r>
            <a:r>
              <a:rPr lang="en-US" dirty="0" smtClean="0"/>
              <a:t>’ </a:t>
            </a:r>
            <a:r>
              <a:rPr lang="en-US" i="1" dirty="0" smtClean="0"/>
              <a:t>Debugging</a:t>
            </a:r>
            <a:r>
              <a:rPr lang="en-US" dirty="0" smtClean="0"/>
              <a:t> Rules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90513" y="1268413"/>
            <a:ext cx="8472487" cy="5256212"/>
          </a:xfrm>
        </p:spPr>
        <p:txBody>
          <a:bodyPr/>
          <a:lstStyle/>
          <a:p>
            <a:pPr eaLnBrk="1" hangingPunct="1">
              <a:lnSpc>
                <a:spcPct val="83000"/>
              </a:lnSpc>
            </a:pPr>
            <a:r>
              <a:rPr lang="en-US" sz="3200" b="0" dirty="0" smtClean="0"/>
              <a:t>Rule #2:  “</a:t>
            </a:r>
            <a:r>
              <a:rPr lang="en-US" sz="3200" dirty="0" smtClean="0"/>
              <a:t>Make It Fail”</a:t>
            </a:r>
          </a:p>
          <a:p>
            <a:pPr eaLnBrk="1" hangingPunct="1">
              <a:lnSpc>
                <a:spcPct val="83000"/>
              </a:lnSpc>
            </a:pPr>
            <a:endParaRPr lang="en-US" sz="3200" b="0" dirty="0"/>
          </a:p>
          <a:p>
            <a:pPr eaLnBrk="1" hangingPunct="1">
              <a:lnSpc>
                <a:spcPct val="83000"/>
              </a:lnSpc>
            </a:pPr>
            <a:r>
              <a:rPr lang="en-US" sz="3200" b="0" dirty="0" smtClean="0"/>
              <a:t>You can’t debug what you can’t produce</a:t>
            </a:r>
          </a:p>
          <a:p>
            <a:pPr eaLnBrk="1" hangingPunct="1">
              <a:lnSpc>
                <a:spcPct val="83000"/>
              </a:lnSpc>
            </a:pPr>
            <a:r>
              <a:rPr lang="en-US" sz="3200" b="0" dirty="0" smtClean="0"/>
              <a:t>Find a way to reliably make a system fail</a:t>
            </a:r>
          </a:p>
          <a:p>
            <a:pPr eaLnBrk="1" hangingPunct="1">
              <a:lnSpc>
                <a:spcPct val="83000"/>
              </a:lnSpc>
            </a:pPr>
            <a:endParaRPr lang="en-US" sz="3200" b="0" dirty="0"/>
          </a:p>
          <a:p>
            <a:pPr eaLnBrk="1" hangingPunct="1">
              <a:lnSpc>
                <a:spcPct val="83000"/>
              </a:lnSpc>
            </a:pPr>
            <a:r>
              <a:rPr lang="en-US" sz="3200" b="0" dirty="0" smtClean="0"/>
              <a:t>Record everything, and look for correlation</a:t>
            </a:r>
          </a:p>
          <a:p>
            <a:pPr lvl="1" eaLnBrk="1" hangingPunct="1">
              <a:lnSpc>
                <a:spcPct val="83000"/>
              </a:lnSpc>
            </a:pPr>
            <a:r>
              <a:rPr lang="en-US" sz="2800" b="0" dirty="0" smtClean="0"/>
              <a:t>Don’t assume something “can’t” be a cause</a:t>
            </a:r>
          </a:p>
          <a:p>
            <a:pPr lvl="1" eaLnBrk="1" hangingPunct="1">
              <a:lnSpc>
                <a:spcPct val="83000"/>
              </a:lnSpc>
            </a:pPr>
            <a:endParaRPr lang="en-US" sz="3000" b="0" dirty="0"/>
          </a:p>
          <a:p>
            <a:pPr lvl="1" eaLnBrk="1" hangingPunct="1">
              <a:lnSpc>
                <a:spcPct val="83000"/>
              </a:lnSpc>
            </a:pPr>
            <a:endParaRPr lang="en-US" sz="3200" b="0" dirty="0" smtClean="0"/>
          </a:p>
          <a:p>
            <a:pPr eaLnBrk="1" hangingPunct="1">
              <a:lnSpc>
                <a:spcPct val="83000"/>
              </a:lnSpc>
            </a:pPr>
            <a:endParaRPr lang="en-US" sz="2800" b="0" dirty="0"/>
          </a:p>
          <a:p>
            <a:pPr eaLnBrk="1" hangingPunct="1">
              <a:lnSpc>
                <a:spcPct val="83000"/>
              </a:lnSpc>
            </a:pPr>
            <a:endParaRPr lang="en-US" sz="2800" b="0" dirty="0" smtClean="0"/>
          </a:p>
        </p:txBody>
      </p:sp>
      <p:pic>
        <p:nvPicPr>
          <p:cNvPr id="6" name="Picture 2" descr="https://encrypted-tbn0.gstatic.com/images?q=tbn:ANd9GcSbl6GKl_CzCvklh_zWwnu30dhnZfywkPy9YsDL7gQ_1LgX2yUQ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430" y="205035"/>
            <a:ext cx="1296180" cy="1864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1" name="Picture 1" descr="C:\Users\Alex\AppData\Local\Microsoft\Windows\Temporary Internet Files\Content.IE5\OIVDGOMO\MP900442363[1]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120" y="1137314"/>
            <a:ext cx="1822663" cy="1211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05556274"/>
      </p:ext>
    </p:extLst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David </a:t>
            </a:r>
            <a:r>
              <a:rPr lang="en-US" dirty="0" err="1" smtClean="0"/>
              <a:t>Agans</a:t>
            </a:r>
            <a:r>
              <a:rPr lang="en-US" dirty="0" smtClean="0"/>
              <a:t>’ </a:t>
            </a:r>
            <a:r>
              <a:rPr lang="en-US" i="1" dirty="0" smtClean="0"/>
              <a:t>Debugging</a:t>
            </a:r>
            <a:r>
              <a:rPr lang="en-US" dirty="0" smtClean="0"/>
              <a:t> Rules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90513" y="1268413"/>
            <a:ext cx="8472487" cy="5256212"/>
          </a:xfrm>
        </p:spPr>
        <p:txBody>
          <a:bodyPr/>
          <a:lstStyle/>
          <a:p>
            <a:pPr eaLnBrk="1" hangingPunct="1">
              <a:lnSpc>
                <a:spcPct val="83000"/>
              </a:lnSpc>
            </a:pPr>
            <a:r>
              <a:rPr lang="en-US" sz="3200" b="0" dirty="0" smtClean="0"/>
              <a:t>Rule #3:  “</a:t>
            </a:r>
            <a:r>
              <a:rPr lang="en-US" sz="3200" dirty="0" smtClean="0"/>
              <a:t>Quit Thinking and Look”</a:t>
            </a:r>
            <a:endParaRPr lang="en-US" sz="3000" b="0" dirty="0" smtClean="0"/>
          </a:p>
          <a:p>
            <a:pPr marL="0" indent="0" eaLnBrk="1" hangingPunct="1">
              <a:lnSpc>
                <a:spcPct val="83000"/>
              </a:lnSpc>
              <a:buNone/>
            </a:pPr>
            <a:endParaRPr lang="en-US" sz="2800" b="0" dirty="0" smtClean="0"/>
          </a:p>
          <a:p>
            <a:pPr eaLnBrk="1" hangingPunct="1">
              <a:lnSpc>
                <a:spcPct val="83000"/>
              </a:lnSpc>
            </a:pPr>
            <a:r>
              <a:rPr lang="en-US" sz="2800" b="0" dirty="0" smtClean="0"/>
              <a:t>Don’t hypothesize </a:t>
            </a:r>
            <a:r>
              <a:rPr lang="en-US" sz="2800" b="0" i="1" dirty="0" smtClean="0"/>
              <a:t>before</a:t>
            </a:r>
            <a:r>
              <a:rPr lang="en-US" sz="2800" b="0" dirty="0" smtClean="0"/>
              <a:t> examining the failure in detail – examine the evidence, </a:t>
            </a:r>
            <a:r>
              <a:rPr lang="en-US" sz="2800" b="0" i="1" dirty="0" smtClean="0"/>
              <a:t>then</a:t>
            </a:r>
            <a:r>
              <a:rPr lang="en-US" sz="2800" b="0" dirty="0" smtClean="0"/>
              <a:t> think</a:t>
            </a:r>
            <a:endParaRPr lang="en-US" sz="2800" b="0" dirty="0"/>
          </a:p>
          <a:p>
            <a:pPr eaLnBrk="1" hangingPunct="1">
              <a:lnSpc>
                <a:spcPct val="83000"/>
              </a:lnSpc>
            </a:pPr>
            <a:r>
              <a:rPr lang="en-US" sz="2800" b="0" dirty="0" smtClean="0"/>
              <a:t>Engineers like to think, don’t like to look nearly as much (instrumentation and running a debugger both look like </a:t>
            </a:r>
            <a:r>
              <a:rPr lang="en-US" sz="2800" b="0" i="1" dirty="0" smtClean="0"/>
              <a:t>work</a:t>
            </a:r>
            <a:r>
              <a:rPr lang="en-US" sz="2800" b="0" dirty="0" smtClean="0"/>
              <a:t>)</a:t>
            </a:r>
          </a:p>
          <a:p>
            <a:pPr eaLnBrk="1" hangingPunct="1">
              <a:lnSpc>
                <a:spcPct val="83000"/>
              </a:lnSpc>
            </a:pPr>
            <a:r>
              <a:rPr lang="en-US" sz="2800" b="0" dirty="0" smtClean="0"/>
              <a:t>“If it is doing X, must be Y” – maybe</a:t>
            </a:r>
          </a:p>
          <a:p>
            <a:pPr lvl="1" eaLnBrk="1" hangingPunct="1">
              <a:lnSpc>
                <a:spcPct val="83000"/>
              </a:lnSpc>
            </a:pPr>
            <a:r>
              <a:rPr lang="en-US" sz="2600" b="0" dirty="0" smtClean="0"/>
              <a:t>Check</a:t>
            </a:r>
            <a:endParaRPr lang="en-US" b="0" dirty="0"/>
          </a:p>
          <a:p>
            <a:pPr eaLnBrk="1" hangingPunct="1">
              <a:lnSpc>
                <a:spcPct val="83000"/>
              </a:lnSpc>
            </a:pPr>
            <a:endParaRPr lang="en-US" sz="2800" b="0" dirty="0" smtClean="0"/>
          </a:p>
        </p:txBody>
      </p:sp>
      <p:pic>
        <p:nvPicPr>
          <p:cNvPr id="6" name="Picture 2" descr="https://encrypted-tbn0.gstatic.com/images?q=tbn:ANd9GcSbl6GKl_CzCvklh_zWwnu30dhnZfywkPy9YsDL7gQ_1LgX2yUQ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430" y="205035"/>
            <a:ext cx="1296180" cy="1864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7" name="Picture 1" descr="C:\Users\Alex\AppData\Local\Microsoft\Windows\Temporary Internet Files\Content.IE5\DX3TJB8O\MP900442524[1]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300" y="4797190"/>
            <a:ext cx="2088290" cy="1392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8" name="Picture 2" descr="C:\Users\Alex\AppData\Local\Microsoft\Windows\Temporary Internet Files\Content.IE5\6COYT885\MM900284137[1].gif"/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40" y="4740616"/>
            <a:ext cx="1839860" cy="1505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47924467"/>
      </p:ext>
    </p:extLst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David </a:t>
            </a:r>
            <a:r>
              <a:rPr lang="en-US" dirty="0" err="1" smtClean="0"/>
              <a:t>Agans</a:t>
            </a:r>
            <a:r>
              <a:rPr lang="en-US" dirty="0" smtClean="0"/>
              <a:t>’ </a:t>
            </a:r>
            <a:r>
              <a:rPr lang="en-US" i="1" dirty="0" smtClean="0"/>
              <a:t>Debugging</a:t>
            </a:r>
            <a:r>
              <a:rPr lang="en-US" dirty="0" smtClean="0"/>
              <a:t> Rules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90513" y="1268413"/>
            <a:ext cx="8472487" cy="5256212"/>
          </a:xfrm>
        </p:spPr>
        <p:txBody>
          <a:bodyPr/>
          <a:lstStyle/>
          <a:p>
            <a:pPr eaLnBrk="1" hangingPunct="1">
              <a:lnSpc>
                <a:spcPct val="83000"/>
              </a:lnSpc>
            </a:pPr>
            <a:r>
              <a:rPr lang="en-US" sz="4000" b="0" dirty="0" smtClean="0"/>
              <a:t>Rule #4:  </a:t>
            </a:r>
          </a:p>
          <a:p>
            <a:pPr marL="0" indent="0" eaLnBrk="1" hangingPunct="1">
              <a:lnSpc>
                <a:spcPct val="83000"/>
              </a:lnSpc>
              <a:buNone/>
            </a:pPr>
            <a:r>
              <a:rPr lang="en-US" sz="4000" b="0" dirty="0"/>
              <a:t>	</a:t>
            </a:r>
            <a:r>
              <a:rPr lang="en-US" sz="4000" b="0" dirty="0" smtClean="0"/>
              <a:t>“</a:t>
            </a:r>
            <a:r>
              <a:rPr lang="en-US" sz="4000" dirty="0" smtClean="0"/>
              <a:t>Divide and Conquer”</a:t>
            </a:r>
          </a:p>
          <a:p>
            <a:pPr eaLnBrk="1" hangingPunct="1">
              <a:lnSpc>
                <a:spcPct val="83000"/>
              </a:lnSpc>
            </a:pPr>
            <a:endParaRPr lang="en-US" sz="3200" b="0" dirty="0"/>
          </a:p>
          <a:p>
            <a:pPr eaLnBrk="1" hangingPunct="1">
              <a:lnSpc>
                <a:spcPct val="83000"/>
              </a:lnSpc>
            </a:pPr>
            <a:r>
              <a:rPr lang="en-US" sz="3200" b="0" i="1" dirty="0" smtClean="0"/>
              <a:t>This rule is the heart of debugging</a:t>
            </a:r>
          </a:p>
          <a:p>
            <a:pPr lvl="1" eaLnBrk="1" hangingPunct="1">
              <a:lnSpc>
                <a:spcPct val="83000"/>
              </a:lnSpc>
            </a:pPr>
            <a:r>
              <a:rPr lang="en-US" sz="2800" b="0" dirty="0" smtClean="0"/>
              <a:t>Heart of delta-debugging</a:t>
            </a:r>
          </a:p>
          <a:p>
            <a:pPr lvl="1" eaLnBrk="1" hangingPunct="1">
              <a:lnSpc>
                <a:spcPct val="83000"/>
              </a:lnSpc>
            </a:pPr>
            <a:r>
              <a:rPr lang="en-US" sz="2800" b="0" dirty="0" smtClean="0"/>
              <a:t>Narrow down the source of the problem</a:t>
            </a:r>
          </a:p>
          <a:p>
            <a:pPr lvl="1" eaLnBrk="1" hangingPunct="1">
              <a:lnSpc>
                <a:spcPct val="83000"/>
              </a:lnSpc>
            </a:pPr>
            <a:r>
              <a:rPr lang="en-US" sz="2800" b="0" dirty="0" smtClean="0"/>
              <a:t>“Does it still fail if this factor is removed?”</a:t>
            </a:r>
            <a:endParaRPr lang="en-US" sz="2800" b="0" dirty="0"/>
          </a:p>
          <a:p>
            <a:pPr lvl="1" eaLnBrk="1" hangingPunct="1">
              <a:lnSpc>
                <a:spcPct val="83000"/>
              </a:lnSpc>
            </a:pPr>
            <a:r>
              <a:rPr lang="en-US" sz="2800" b="0" dirty="0" smtClean="0"/>
              <a:t>Use a debugger to check system state at checkpoints; if everything is ok, you’re before the problem</a:t>
            </a:r>
          </a:p>
          <a:p>
            <a:pPr lvl="1" eaLnBrk="1" hangingPunct="1">
              <a:lnSpc>
                <a:spcPct val="83000"/>
              </a:lnSpc>
            </a:pPr>
            <a:endParaRPr lang="en-US" sz="3000" b="0" dirty="0"/>
          </a:p>
          <a:p>
            <a:pPr lvl="1" eaLnBrk="1" hangingPunct="1">
              <a:lnSpc>
                <a:spcPct val="83000"/>
              </a:lnSpc>
            </a:pPr>
            <a:endParaRPr lang="en-US" sz="3200" b="0" dirty="0" smtClean="0"/>
          </a:p>
          <a:p>
            <a:pPr eaLnBrk="1" hangingPunct="1">
              <a:lnSpc>
                <a:spcPct val="83000"/>
              </a:lnSpc>
            </a:pPr>
            <a:endParaRPr lang="en-US" sz="2800" b="0" dirty="0"/>
          </a:p>
          <a:p>
            <a:pPr eaLnBrk="1" hangingPunct="1">
              <a:lnSpc>
                <a:spcPct val="83000"/>
              </a:lnSpc>
            </a:pPr>
            <a:endParaRPr lang="en-US" sz="2800" b="0" dirty="0" smtClean="0"/>
          </a:p>
        </p:txBody>
      </p:sp>
      <p:pic>
        <p:nvPicPr>
          <p:cNvPr id="6" name="Picture 2" descr="https://encrypted-tbn0.gstatic.com/images?q=tbn:ANd9GcSbl6GKl_CzCvklh_zWwnu30dhnZfywkPy9YsDL7gQ_1LgX2yUQ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430" y="205035"/>
            <a:ext cx="1296180" cy="1864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47924467"/>
      </p:ext>
    </p:extLst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David </a:t>
            </a:r>
            <a:r>
              <a:rPr lang="en-US" dirty="0" err="1" smtClean="0"/>
              <a:t>Agans</a:t>
            </a:r>
            <a:r>
              <a:rPr lang="en-US" dirty="0" smtClean="0"/>
              <a:t>’ </a:t>
            </a:r>
            <a:r>
              <a:rPr lang="en-US" i="1" dirty="0" smtClean="0"/>
              <a:t>Debugging</a:t>
            </a:r>
            <a:r>
              <a:rPr lang="en-US" dirty="0" smtClean="0"/>
              <a:t> Rules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90513" y="1268413"/>
            <a:ext cx="8472487" cy="5256212"/>
          </a:xfrm>
        </p:spPr>
        <p:txBody>
          <a:bodyPr/>
          <a:lstStyle/>
          <a:p>
            <a:pPr eaLnBrk="1" hangingPunct="1">
              <a:lnSpc>
                <a:spcPct val="83000"/>
              </a:lnSpc>
            </a:pPr>
            <a:r>
              <a:rPr lang="en-US" sz="3200" b="0" dirty="0" smtClean="0"/>
              <a:t>Rule #5:  “</a:t>
            </a:r>
            <a:r>
              <a:rPr lang="en-US" sz="3200" dirty="0" smtClean="0"/>
              <a:t>Change One Thing at a</a:t>
            </a:r>
            <a:br>
              <a:rPr lang="en-US" sz="3200" dirty="0" smtClean="0"/>
            </a:br>
            <a:r>
              <a:rPr lang="en-US" sz="3200" dirty="0" smtClean="0"/>
              <a:t>Time”</a:t>
            </a:r>
          </a:p>
          <a:p>
            <a:pPr eaLnBrk="1" hangingPunct="1">
              <a:lnSpc>
                <a:spcPct val="83000"/>
              </a:lnSpc>
            </a:pPr>
            <a:endParaRPr lang="en-US" sz="3200" b="0" dirty="0"/>
          </a:p>
          <a:p>
            <a:pPr eaLnBrk="1" hangingPunct="1">
              <a:lnSpc>
                <a:spcPct val="83000"/>
              </a:lnSpc>
            </a:pPr>
            <a:r>
              <a:rPr lang="en-US" sz="3200" b="0" dirty="0" smtClean="0"/>
              <a:t>A common very bad debugging strategy:</a:t>
            </a:r>
          </a:p>
          <a:p>
            <a:pPr lvl="1" eaLnBrk="1" hangingPunct="1">
              <a:lnSpc>
                <a:spcPct val="83000"/>
              </a:lnSpc>
            </a:pPr>
            <a:r>
              <a:rPr lang="en-US" sz="2800" b="0" dirty="0" smtClean="0"/>
              <a:t>“It could be one of X, Y, Z.  I’ll change all three, and run it </a:t>
            </a:r>
            <a:r>
              <a:rPr lang="en-US" sz="2800" b="0" smtClean="0"/>
              <a:t>again.”</a:t>
            </a:r>
            <a:endParaRPr lang="en-US" sz="2800" b="0" dirty="0" smtClean="0"/>
          </a:p>
          <a:p>
            <a:pPr eaLnBrk="1" hangingPunct="1">
              <a:lnSpc>
                <a:spcPct val="83000"/>
              </a:lnSpc>
            </a:pPr>
            <a:r>
              <a:rPr lang="en-US" sz="3000" b="0" dirty="0" smtClean="0"/>
              <a:t>Isolate factors, because that’s how you get experiments that tell you something</a:t>
            </a:r>
          </a:p>
          <a:p>
            <a:pPr eaLnBrk="1" hangingPunct="1">
              <a:lnSpc>
                <a:spcPct val="83000"/>
              </a:lnSpc>
            </a:pPr>
            <a:r>
              <a:rPr lang="en-US" sz="3000" b="0" dirty="0" smtClean="0"/>
              <a:t>If code worked before last </a:t>
            </a:r>
            <a:r>
              <a:rPr lang="en-US" sz="3000" b="0" dirty="0" err="1" smtClean="0"/>
              <a:t>checkin</a:t>
            </a:r>
            <a:r>
              <a:rPr lang="en-US" sz="3000" b="0" dirty="0" smtClean="0"/>
              <a:t>, maybe you should look at </a:t>
            </a:r>
            <a:r>
              <a:rPr lang="en-US" sz="3000" b="0" i="1" dirty="0" smtClean="0"/>
              <a:t>just those changes</a:t>
            </a:r>
            <a:endParaRPr lang="en-US" sz="3000" b="0" dirty="0" smtClean="0"/>
          </a:p>
          <a:p>
            <a:pPr lvl="1" eaLnBrk="1" hangingPunct="1">
              <a:lnSpc>
                <a:spcPct val="83000"/>
              </a:lnSpc>
            </a:pPr>
            <a:endParaRPr lang="en-US" sz="3000" b="0" dirty="0"/>
          </a:p>
          <a:p>
            <a:pPr lvl="1" eaLnBrk="1" hangingPunct="1">
              <a:lnSpc>
                <a:spcPct val="83000"/>
              </a:lnSpc>
            </a:pPr>
            <a:endParaRPr lang="en-US" sz="3200" b="0" dirty="0" smtClean="0"/>
          </a:p>
          <a:p>
            <a:pPr eaLnBrk="1" hangingPunct="1">
              <a:lnSpc>
                <a:spcPct val="83000"/>
              </a:lnSpc>
            </a:pPr>
            <a:endParaRPr lang="en-US" sz="2800" b="0" dirty="0"/>
          </a:p>
          <a:p>
            <a:pPr eaLnBrk="1" hangingPunct="1">
              <a:lnSpc>
                <a:spcPct val="83000"/>
              </a:lnSpc>
            </a:pPr>
            <a:endParaRPr lang="en-US" sz="2800" b="0" dirty="0" smtClean="0"/>
          </a:p>
        </p:txBody>
      </p:sp>
      <p:pic>
        <p:nvPicPr>
          <p:cNvPr id="6" name="Picture 2" descr="https://encrypted-tbn0.gstatic.com/images?q=tbn:ANd9GcSbl6GKl_CzCvklh_zWwnu30dhnZfywkPy9YsDL7gQ_1LgX2yUQ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430" y="205035"/>
            <a:ext cx="1296180" cy="1864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File:Remington M870 12 Gauge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40" y="1916790"/>
            <a:ext cx="2016280" cy="811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724160" y="2204830"/>
            <a:ext cx="26212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RIFLES NOT SHOTGUNS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47924467"/>
      </p:ext>
    </p:extLst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David </a:t>
            </a:r>
            <a:r>
              <a:rPr lang="en-US" dirty="0" err="1" smtClean="0"/>
              <a:t>Agans</a:t>
            </a:r>
            <a:r>
              <a:rPr lang="en-US" dirty="0" smtClean="0"/>
              <a:t>’ </a:t>
            </a:r>
            <a:r>
              <a:rPr lang="en-US" i="1" dirty="0" smtClean="0"/>
              <a:t>Debugging</a:t>
            </a:r>
            <a:r>
              <a:rPr lang="en-US" dirty="0" smtClean="0"/>
              <a:t> Rules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90513" y="1268413"/>
            <a:ext cx="8472487" cy="5256212"/>
          </a:xfrm>
        </p:spPr>
        <p:txBody>
          <a:bodyPr/>
          <a:lstStyle/>
          <a:p>
            <a:pPr eaLnBrk="1" hangingPunct="1">
              <a:lnSpc>
                <a:spcPct val="83000"/>
              </a:lnSpc>
            </a:pPr>
            <a:r>
              <a:rPr lang="en-US" sz="3200" b="0" dirty="0" smtClean="0"/>
              <a:t>Rule #6:  “</a:t>
            </a:r>
            <a:r>
              <a:rPr lang="en-US" sz="3200" dirty="0" smtClean="0"/>
              <a:t>Keep an Audit Trail”</a:t>
            </a:r>
          </a:p>
          <a:p>
            <a:pPr eaLnBrk="1" hangingPunct="1">
              <a:lnSpc>
                <a:spcPct val="83000"/>
              </a:lnSpc>
            </a:pPr>
            <a:endParaRPr lang="en-US" sz="3200" b="0" dirty="0"/>
          </a:p>
          <a:p>
            <a:pPr eaLnBrk="1" hangingPunct="1">
              <a:lnSpc>
                <a:spcPct val="83000"/>
              </a:lnSpc>
            </a:pPr>
            <a:endParaRPr lang="en-US" sz="3200" b="0" dirty="0" smtClean="0"/>
          </a:p>
          <a:p>
            <a:pPr eaLnBrk="1" hangingPunct="1">
              <a:lnSpc>
                <a:spcPct val="83000"/>
              </a:lnSpc>
            </a:pPr>
            <a:r>
              <a:rPr lang="en-US" sz="3200" b="0" dirty="0" smtClean="0"/>
              <a:t>Don’t rely on your perfect memory to remember everything you tried</a:t>
            </a:r>
          </a:p>
          <a:p>
            <a:pPr eaLnBrk="1" hangingPunct="1">
              <a:lnSpc>
                <a:spcPct val="83000"/>
              </a:lnSpc>
            </a:pPr>
            <a:r>
              <a:rPr lang="en-US" sz="3200" b="0" dirty="0" smtClean="0"/>
              <a:t>Don’t assume only you will ever work on this problem</a:t>
            </a:r>
          </a:p>
          <a:p>
            <a:pPr eaLnBrk="1" hangingPunct="1">
              <a:lnSpc>
                <a:spcPct val="83000"/>
              </a:lnSpc>
            </a:pPr>
            <a:endParaRPr lang="en-US" sz="3200" b="0" dirty="0"/>
          </a:p>
          <a:p>
            <a:pPr eaLnBrk="1" hangingPunct="1">
              <a:lnSpc>
                <a:spcPct val="83000"/>
              </a:lnSpc>
            </a:pPr>
            <a:r>
              <a:rPr lang="en-US" sz="3200" b="0" dirty="0" smtClean="0"/>
              <a:t>Rule of thumb:  20 minutes</a:t>
            </a:r>
            <a:endParaRPr lang="en-US" sz="3000" b="0" dirty="0" smtClean="0"/>
          </a:p>
          <a:p>
            <a:pPr lvl="1" eaLnBrk="1" hangingPunct="1">
              <a:lnSpc>
                <a:spcPct val="83000"/>
              </a:lnSpc>
            </a:pPr>
            <a:endParaRPr lang="en-US" sz="3000" b="0" dirty="0"/>
          </a:p>
          <a:p>
            <a:pPr lvl="1" eaLnBrk="1" hangingPunct="1">
              <a:lnSpc>
                <a:spcPct val="83000"/>
              </a:lnSpc>
            </a:pPr>
            <a:endParaRPr lang="en-US" sz="3200" b="0" dirty="0" smtClean="0"/>
          </a:p>
          <a:p>
            <a:pPr eaLnBrk="1" hangingPunct="1">
              <a:lnSpc>
                <a:spcPct val="83000"/>
              </a:lnSpc>
            </a:pPr>
            <a:endParaRPr lang="en-US" sz="2800" b="0" dirty="0"/>
          </a:p>
          <a:p>
            <a:pPr eaLnBrk="1" hangingPunct="1">
              <a:lnSpc>
                <a:spcPct val="83000"/>
              </a:lnSpc>
            </a:pPr>
            <a:endParaRPr lang="en-US" sz="2800" b="0" dirty="0" smtClean="0"/>
          </a:p>
        </p:txBody>
      </p:sp>
      <p:pic>
        <p:nvPicPr>
          <p:cNvPr id="6" name="Picture 2" descr="https://encrypted-tbn0.gstatic.com/images?q=tbn:ANd9GcSbl6GKl_CzCvklh_zWwnu30dhnZfywkPy9YsDL7gQ_1LgX2yUQ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430" y="205035"/>
            <a:ext cx="1296180" cy="1864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69" name="Picture 1" descr="C:\Users\Alex\AppData\Local\Microsoft\Windows\Temporary Internet Files\Content.IE5\4O11Q41U\MC900439819[1]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0925" y="1630218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956470" y="2852920"/>
            <a:ext cx="12314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Dear</a:t>
            </a:r>
            <a:br>
              <a:rPr lang="en-US" dirty="0" smtClean="0"/>
            </a:br>
            <a:r>
              <a:rPr lang="en-US" dirty="0" smtClean="0"/>
              <a:t>debugging</a:t>
            </a:r>
            <a:br>
              <a:rPr lang="en-US" dirty="0" smtClean="0"/>
            </a:br>
            <a:r>
              <a:rPr lang="en-US" dirty="0" smtClean="0"/>
              <a:t>diary…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47924467"/>
      </p:ext>
    </p:extLst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David </a:t>
            </a:r>
            <a:r>
              <a:rPr lang="en-US" dirty="0" err="1" smtClean="0"/>
              <a:t>Agans</a:t>
            </a:r>
            <a:r>
              <a:rPr lang="en-US" dirty="0" smtClean="0"/>
              <a:t>’ </a:t>
            </a:r>
            <a:r>
              <a:rPr lang="en-US" i="1" dirty="0" smtClean="0"/>
              <a:t>Debugging</a:t>
            </a:r>
            <a:r>
              <a:rPr lang="en-US" dirty="0" smtClean="0"/>
              <a:t> Rules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90513" y="1268413"/>
            <a:ext cx="8472487" cy="5256212"/>
          </a:xfrm>
        </p:spPr>
        <p:txBody>
          <a:bodyPr/>
          <a:lstStyle/>
          <a:p>
            <a:pPr eaLnBrk="1" hangingPunct="1">
              <a:lnSpc>
                <a:spcPct val="83000"/>
              </a:lnSpc>
            </a:pPr>
            <a:r>
              <a:rPr lang="en-US" sz="3200" b="0" dirty="0" smtClean="0"/>
              <a:t>Rule #7:  “</a:t>
            </a:r>
            <a:r>
              <a:rPr lang="en-US" sz="3200" dirty="0" smtClean="0"/>
              <a:t>Check the Plug”</a:t>
            </a:r>
          </a:p>
          <a:p>
            <a:pPr eaLnBrk="1" hangingPunct="1">
              <a:lnSpc>
                <a:spcPct val="83000"/>
              </a:lnSpc>
            </a:pPr>
            <a:endParaRPr lang="en-US" sz="3200" b="0" dirty="0"/>
          </a:p>
          <a:p>
            <a:pPr eaLnBrk="1" hangingPunct="1">
              <a:lnSpc>
                <a:spcPct val="83000"/>
              </a:lnSpc>
            </a:pPr>
            <a:endParaRPr lang="en-US" sz="3200" b="0" dirty="0" smtClean="0"/>
          </a:p>
          <a:p>
            <a:pPr eaLnBrk="1" hangingPunct="1">
              <a:lnSpc>
                <a:spcPct val="83000"/>
              </a:lnSpc>
            </a:pPr>
            <a:r>
              <a:rPr lang="en-US" sz="3200" b="0" dirty="0" smtClean="0"/>
              <a:t>Question assumptions</a:t>
            </a:r>
          </a:p>
          <a:p>
            <a:pPr eaLnBrk="1" hangingPunct="1">
              <a:lnSpc>
                <a:spcPct val="83000"/>
              </a:lnSpc>
            </a:pPr>
            <a:r>
              <a:rPr lang="en-US" sz="3200" b="0" dirty="0" smtClean="0"/>
              <a:t>Don’t always trust the debugger</a:t>
            </a:r>
          </a:p>
          <a:p>
            <a:pPr eaLnBrk="1" hangingPunct="1">
              <a:lnSpc>
                <a:spcPct val="83000"/>
              </a:lnSpc>
            </a:pPr>
            <a:r>
              <a:rPr lang="en-US" sz="3200" b="0" dirty="0" smtClean="0"/>
              <a:t>Don’t trust your tests</a:t>
            </a:r>
            <a:endParaRPr lang="en-US" sz="3000" b="0" dirty="0" smtClean="0"/>
          </a:p>
          <a:p>
            <a:pPr lvl="1" eaLnBrk="1" hangingPunct="1">
              <a:lnSpc>
                <a:spcPct val="83000"/>
              </a:lnSpc>
            </a:pPr>
            <a:endParaRPr lang="en-US" sz="3000" b="0" dirty="0"/>
          </a:p>
          <a:p>
            <a:pPr lvl="1" eaLnBrk="1" hangingPunct="1">
              <a:lnSpc>
                <a:spcPct val="83000"/>
              </a:lnSpc>
            </a:pPr>
            <a:endParaRPr lang="en-US" sz="3200" b="0" dirty="0" smtClean="0"/>
          </a:p>
          <a:p>
            <a:pPr eaLnBrk="1" hangingPunct="1">
              <a:lnSpc>
                <a:spcPct val="83000"/>
              </a:lnSpc>
            </a:pPr>
            <a:endParaRPr lang="en-US" sz="2800" b="0" dirty="0"/>
          </a:p>
          <a:p>
            <a:pPr eaLnBrk="1" hangingPunct="1">
              <a:lnSpc>
                <a:spcPct val="83000"/>
              </a:lnSpc>
            </a:pPr>
            <a:endParaRPr lang="en-US" sz="2800" b="0" dirty="0" smtClean="0"/>
          </a:p>
        </p:txBody>
      </p:sp>
      <p:pic>
        <p:nvPicPr>
          <p:cNvPr id="6" name="Picture 2" descr="https://encrypted-tbn0.gstatic.com/images?q=tbn:ANd9GcSbl6GKl_CzCvklh_zWwnu30dhnZfywkPy9YsDL7gQ_1LgX2yUQ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430" y="205035"/>
            <a:ext cx="1296180" cy="1864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5" name="Picture 1" descr="C:\Users\Alex\AppData\Local\Microsoft\Windows\Temporary Internet Files\Content.IE5\DX3TJB8O\MC900434861[1]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5573" y="1772770"/>
            <a:ext cx="2285714" cy="2285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47924467"/>
      </p:ext>
    </p:extLst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David </a:t>
            </a:r>
            <a:r>
              <a:rPr lang="en-US" dirty="0" err="1" smtClean="0"/>
              <a:t>Agans</a:t>
            </a:r>
            <a:r>
              <a:rPr lang="en-US" dirty="0" smtClean="0"/>
              <a:t>’ </a:t>
            </a:r>
            <a:r>
              <a:rPr lang="en-US" i="1" dirty="0" smtClean="0"/>
              <a:t>Debugging</a:t>
            </a:r>
            <a:r>
              <a:rPr lang="en-US" dirty="0" smtClean="0"/>
              <a:t> Rules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90513" y="1268413"/>
            <a:ext cx="8472487" cy="5256212"/>
          </a:xfrm>
        </p:spPr>
        <p:txBody>
          <a:bodyPr/>
          <a:lstStyle/>
          <a:p>
            <a:pPr eaLnBrk="1" hangingPunct="1">
              <a:lnSpc>
                <a:spcPct val="83000"/>
              </a:lnSpc>
            </a:pPr>
            <a:r>
              <a:rPr lang="en-US" sz="3200" b="0" dirty="0" smtClean="0"/>
              <a:t>Rule #8:  “</a:t>
            </a:r>
            <a:r>
              <a:rPr lang="en-US" sz="3200" dirty="0" smtClean="0"/>
              <a:t>Get a Fresh View”</a:t>
            </a:r>
          </a:p>
          <a:p>
            <a:pPr eaLnBrk="1" hangingPunct="1">
              <a:lnSpc>
                <a:spcPct val="83000"/>
              </a:lnSpc>
            </a:pPr>
            <a:endParaRPr lang="en-US" sz="3200" b="0" dirty="0"/>
          </a:p>
          <a:p>
            <a:pPr eaLnBrk="1" hangingPunct="1">
              <a:lnSpc>
                <a:spcPct val="83000"/>
              </a:lnSpc>
            </a:pPr>
            <a:endParaRPr lang="en-US" sz="3200" b="0" dirty="0" smtClean="0"/>
          </a:p>
          <a:p>
            <a:pPr eaLnBrk="1" hangingPunct="1">
              <a:lnSpc>
                <a:spcPct val="83000"/>
              </a:lnSpc>
            </a:pPr>
            <a:r>
              <a:rPr lang="en-US" sz="3200" b="0" dirty="0" smtClean="0"/>
              <a:t>It’s ok to ask for help</a:t>
            </a:r>
          </a:p>
          <a:p>
            <a:pPr eaLnBrk="1" hangingPunct="1">
              <a:lnSpc>
                <a:spcPct val="83000"/>
              </a:lnSpc>
            </a:pPr>
            <a:r>
              <a:rPr lang="en-US" sz="3200" b="0" dirty="0" smtClean="0"/>
              <a:t>Experts can be useful</a:t>
            </a:r>
          </a:p>
          <a:p>
            <a:pPr eaLnBrk="1" hangingPunct="1">
              <a:lnSpc>
                <a:spcPct val="83000"/>
              </a:lnSpc>
            </a:pPr>
            <a:endParaRPr lang="en-US" sz="3200" b="0" dirty="0"/>
          </a:p>
          <a:p>
            <a:pPr eaLnBrk="1" hangingPunct="1">
              <a:lnSpc>
                <a:spcPct val="83000"/>
              </a:lnSpc>
            </a:pPr>
            <a:r>
              <a:rPr lang="en-US" sz="3200" b="0" dirty="0" smtClean="0"/>
              <a:t>Explain what happens, not what you think is going on</a:t>
            </a:r>
            <a:endParaRPr lang="en-US" sz="3000" b="0" dirty="0" smtClean="0"/>
          </a:p>
          <a:p>
            <a:pPr lvl="1" eaLnBrk="1" hangingPunct="1">
              <a:lnSpc>
                <a:spcPct val="83000"/>
              </a:lnSpc>
            </a:pPr>
            <a:endParaRPr lang="en-US" sz="3000" b="0" dirty="0"/>
          </a:p>
          <a:p>
            <a:pPr lvl="1" eaLnBrk="1" hangingPunct="1">
              <a:lnSpc>
                <a:spcPct val="83000"/>
              </a:lnSpc>
            </a:pPr>
            <a:endParaRPr lang="en-US" sz="3200" b="0" dirty="0" smtClean="0"/>
          </a:p>
          <a:p>
            <a:pPr eaLnBrk="1" hangingPunct="1">
              <a:lnSpc>
                <a:spcPct val="83000"/>
              </a:lnSpc>
            </a:pPr>
            <a:endParaRPr lang="en-US" sz="2800" b="0" dirty="0"/>
          </a:p>
          <a:p>
            <a:pPr eaLnBrk="1" hangingPunct="1">
              <a:lnSpc>
                <a:spcPct val="83000"/>
              </a:lnSpc>
            </a:pPr>
            <a:endParaRPr lang="en-US" sz="2800" b="0" dirty="0" smtClean="0"/>
          </a:p>
        </p:txBody>
      </p:sp>
      <p:pic>
        <p:nvPicPr>
          <p:cNvPr id="6" name="Picture 2" descr="https://encrypted-tbn0.gstatic.com/images?q=tbn:ANd9GcSbl6GKl_CzCvklh_zWwnu30dhnZfywkPy9YsDL7gQ_1LgX2yUQ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430" y="205035"/>
            <a:ext cx="1296180" cy="1864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1" name="Picture 1" descr="C:\Users\Alex\AppData\Local\Microsoft\Windows\Temporary Internet Files\Content.IE5\4O11Q41U\MC910216334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1168" y="2636890"/>
            <a:ext cx="2565352" cy="2056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47924467"/>
      </p:ext>
    </p:extLst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  <p:tag name="DEFAULTWIDTH" val="482"/>
  <p:tag name="DEFAULTHEIGHT" val="304"/>
  <p:tag name="MMPROD_NEXTUNIQUEID" val="10010"/>
  <p:tag name="MMPROD_UIDATA" val="&lt;database version=&quot;8.0&quot;&gt;&lt;object type=&quot;1&quot; unique_id=&quot;10001&quot;&gt;&lt;property id=&quot;20227&quot; value=&quot;C:\Users\Alex\Desktop\ecampus\Lesson8LessonsLearnedI_Package.prpkg&quot;/&gt;&lt;object type=&quot;2&quot; unique_id=&quot;11398&quot;&gt;&lt;object type=&quot;3&quot; unique_id=&quot;13923&quot;&gt;&lt;property id=&quot;20148&quot; value=&quot;5&quot;/&gt;&lt;property id=&quot;20300&quot; value=&quot;Slide 1 - &amp;quot;David Agans’ Debugging&amp;quot;&quot;/&gt;&lt;property id=&quot;20307&quot; value=&quot;800&quot;/&gt;&lt;/object&gt;&lt;object type=&quot;3&quot; unique_id=&quot;15697&quot;&gt;&lt;property id=&quot;20148&quot; value=&quot;5&quot;/&gt;&lt;property id=&quot;20300&quot; value=&quot;Slide 2 - &amp;quot;David Agans’ Debugging Rules&amp;quot;&quot;/&gt;&lt;property id=&quot;20307&quot; value=&quot;823&quot;/&gt;&lt;/object&gt;&lt;object type=&quot;3&quot; unique_id=&quot;15698&quot;&gt;&lt;property id=&quot;20148&quot; value=&quot;5&quot;/&gt;&lt;property id=&quot;20300&quot; value=&quot;Slide 3 - &amp;quot;David Agans’ Debugging Rules&amp;quot;&quot;/&gt;&lt;property id=&quot;20307&quot; value=&quot;824&quot;/&gt;&lt;/object&gt;&lt;object type=&quot;3&quot; unique_id=&quot;15699&quot;&gt;&lt;property id=&quot;20148&quot; value=&quot;5&quot;/&gt;&lt;property id=&quot;20300&quot; value=&quot;Slide 4 - &amp;quot;David Agans’ Debugging Rules&amp;quot;&quot;/&gt;&lt;property id=&quot;20307&quot; value=&quot;825&quot;/&gt;&lt;/object&gt;&lt;object type=&quot;3&quot; unique_id=&quot;15700&quot;&gt;&lt;property id=&quot;20148&quot; value=&quot;5&quot;/&gt;&lt;property id=&quot;20300&quot; value=&quot;Slide 5 - &amp;quot;David Agans’ Debugging Rules&amp;quot;&quot;/&gt;&lt;property id=&quot;20307&quot; value=&quot;826&quot;/&gt;&lt;/object&gt;&lt;object type=&quot;3&quot; unique_id=&quot;15701&quot;&gt;&lt;property id=&quot;20148&quot; value=&quot;5&quot;/&gt;&lt;property id=&quot;20300&quot; value=&quot;Slide 6 - &amp;quot;David Agans’ Debugging Rules&amp;quot;&quot;/&gt;&lt;property id=&quot;20307&quot; value=&quot;827&quot;/&gt;&lt;/object&gt;&lt;object type=&quot;3&quot; unique_id=&quot;15702&quot;&gt;&lt;property id=&quot;20148&quot; value=&quot;5&quot;/&gt;&lt;property id=&quot;20300&quot; value=&quot;Slide 7 - &amp;quot;David Agans’ Debugging Rules&amp;quot;&quot;/&gt;&lt;property id=&quot;20307&quot; value=&quot;828&quot;/&gt;&lt;/object&gt;&lt;object type=&quot;3&quot; unique_id=&quot;15703&quot;&gt;&lt;property id=&quot;20148&quot; value=&quot;5&quot;/&gt;&lt;property id=&quot;20300&quot; value=&quot;Slide 8 - &amp;quot;David Agans’ Debugging Rules&amp;quot;&quot;/&gt;&lt;property id=&quot;20307&quot; value=&quot;829&quot;/&gt;&lt;/object&gt;&lt;object type=&quot;3&quot; unique_id=&quot;15704&quot;&gt;&lt;property id=&quot;20148&quot; value=&quot;5&quot;/&gt;&lt;property id=&quot;20300&quot; value=&quot;Slide 9 - &amp;quot;David Agans’ Debugging Rules&amp;quot;&quot;/&gt;&lt;property id=&quot;20307&quot; value=&quot;830&quot;/&gt;&lt;/object&gt;&lt;object type=&quot;3&quot; unique_id=&quot;15705&quot;&gt;&lt;property id=&quot;20148&quot; value=&quot;5&quot;/&gt;&lt;property id=&quot;20300&quot; value=&quot;Slide 10 - &amp;quot;David Agans’ Debugging Rules&amp;quot;&quot;/&gt;&lt;property id=&quot;20307&quot; value=&quot;831&quot;/&gt;&lt;/object&gt;&lt;/object&gt;&lt;object type=&quot;8&quot; unique_id=&quot;11510&quot;&gt;&lt;/object&gt;&lt;/object&gt;&lt;/database&gt;"/>
  <p:tag name="SECTOMILLISECCONVERTED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29,552356864,C:\Users\Alex\Desktop\ecampus\Lesson19AgansRules_pptx\Media.ppcx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30,552356864,C:\Users\Alex\Desktop\ecampus\Lesson19AgansRules_pptx\Media.ppcx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1,552356864,C:\Users\Alex\Desktop\ecampus\Lesson19AgansRules_pptx\Media.ppcx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12,552356864,C:\Users\Alex\Desktop\ecampus\Lesson19AgansRules_pptx\Media.ppcx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23,552356864,C:\Users\Alex\Desktop\ecampus\Lesson19AgansRules_pptx\Media.ppcx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24,552356864,C:\Users\Alex\Desktop\ecampus\Lesson19AgansRules_pptx\Media.ppcx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25,552356864,C:\Users\Alex\Desktop\ecampus\Lesson19AgansRules_pptx\Media.ppcx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26,552356864,C:\Users\Alex\Desktop\ecampus\Lesson19AgansRules_pptx\Media.ppcx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27,552356864,C:\Users\Alex\Desktop\ecampus\Lesson19AgansRules_pptx\Media.ppcx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28,552356864,C:\Users\Alex\Desktop\ecampus\Lesson19AgansRules_pptx\Media.ppcx"/>
</p:tagLst>
</file>

<file path=ppt/theme/theme1.xml><?xml version="1.0" encoding="utf-8"?>
<a:theme xmlns:a="http://schemas.openxmlformats.org/drawingml/2006/main" name="cmutemplate2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CC66"/>
      </a:accent1>
      <a:accent2>
        <a:srgbClr val="0000FF"/>
      </a:accent2>
      <a:accent3>
        <a:srgbClr val="FFFFFF"/>
      </a:accent3>
      <a:accent4>
        <a:srgbClr val="000000"/>
      </a:accent4>
      <a:accent5>
        <a:srgbClr val="FFE2B8"/>
      </a:accent5>
      <a:accent6>
        <a:srgbClr val="0000E7"/>
      </a:accent6>
      <a:hlink>
        <a:srgbClr val="CC0000"/>
      </a:hlink>
      <a:folHlink>
        <a:srgbClr val="C0C0C0"/>
      </a:folHlink>
    </a:clrScheme>
    <a:fontScheme name="cmutemplate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cmutemplate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mutemplate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mutemplate2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mutemplate2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mutemplate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mutemplate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mutemplate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mutemplate2 8">
        <a:dk1>
          <a:srgbClr val="000000"/>
        </a:dk1>
        <a:lt1>
          <a:srgbClr val="FFFFFF"/>
        </a:lt1>
        <a:dk2>
          <a:srgbClr val="002396"/>
        </a:dk2>
        <a:lt2>
          <a:srgbClr val="00FF64"/>
        </a:lt2>
        <a:accent1>
          <a:srgbClr val="DC0A00"/>
        </a:accent1>
        <a:accent2>
          <a:srgbClr val="00FFFF"/>
        </a:accent2>
        <a:accent3>
          <a:srgbClr val="AAACC9"/>
        </a:accent3>
        <a:accent4>
          <a:srgbClr val="DADADA"/>
        </a:accent4>
        <a:accent5>
          <a:srgbClr val="EBAAAA"/>
        </a:accent5>
        <a:accent6>
          <a:srgbClr val="00E7E7"/>
        </a:accent6>
        <a:hlink>
          <a:srgbClr val="E1E100"/>
        </a:hlink>
        <a:folHlink>
          <a:srgbClr val="FF963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iccad-c2hdl-2004</Template>
  <TotalTime>29996</TotalTime>
  <Words>317</Words>
  <Application>Microsoft Office PowerPoint</Application>
  <PresentationFormat>On-screen Show (4:3)</PresentationFormat>
  <Paragraphs>89</Paragraphs>
  <Slides>10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  <vt:variant>
        <vt:lpstr>Custom Shows</vt:lpstr>
      </vt:variant>
      <vt:variant>
        <vt:i4>2</vt:i4>
      </vt:variant>
    </vt:vector>
  </HeadingPairs>
  <TitlesOfParts>
    <vt:vector size="16" baseType="lpstr">
      <vt:lpstr>Arial</vt:lpstr>
      <vt:lpstr>Times New Roman</vt:lpstr>
      <vt:lpstr>Wingdings</vt:lpstr>
      <vt:lpstr>cmutemplate2</vt:lpstr>
      <vt:lpstr>David Agans’ Debugging</vt:lpstr>
      <vt:lpstr>David Agans’ Debugging Rules</vt:lpstr>
      <vt:lpstr>David Agans’ Debugging Rules</vt:lpstr>
      <vt:lpstr>David Agans’ Debugging Rules</vt:lpstr>
      <vt:lpstr>David Agans’ Debugging Rules</vt:lpstr>
      <vt:lpstr>David Agans’ Debugging Rules</vt:lpstr>
      <vt:lpstr>David Agans’ Debugging Rules</vt:lpstr>
      <vt:lpstr>David Agans’ Debugging Rules</vt:lpstr>
      <vt:lpstr>David Agans’ Debugging Rules</vt:lpstr>
      <vt:lpstr>David Agans’ Debugging Rules</vt:lpstr>
      <vt:lpstr>Custom Show 1</vt:lpstr>
      <vt:lpstr>Custom Show 2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</dc:creator>
  <cp:lastModifiedBy>Alex</cp:lastModifiedBy>
  <cp:revision>1210</cp:revision>
  <dcterms:created xsi:type="dcterms:W3CDTF">1601-01-01T00:00:00Z</dcterms:created>
  <dcterms:modified xsi:type="dcterms:W3CDTF">2013-02-22T20:31:25Z</dcterms:modified>
</cp:coreProperties>
</file>