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2" r:id="rId1"/>
  </p:sldMasterIdLst>
  <p:notesMasterIdLst>
    <p:notesMasterId r:id="rId9"/>
  </p:notesMasterIdLst>
  <p:handoutMasterIdLst>
    <p:handoutMasterId r:id="rId10"/>
  </p:handoutMasterIdLst>
  <p:sldIdLst>
    <p:sldId id="800" r:id="rId2"/>
    <p:sldId id="823" r:id="rId3"/>
    <p:sldId id="832" r:id="rId4"/>
    <p:sldId id="833" r:id="rId5"/>
    <p:sldId id="834" r:id="rId6"/>
    <p:sldId id="835" r:id="rId7"/>
    <p:sldId id="836" r:id="rId8"/>
  </p:sldIdLst>
  <p:sldSz cx="9144000" cy="6858000" type="screen4x3"/>
  <p:notesSz cx="6858000" cy="9144000"/>
  <p:custShowLst>
    <p:custShow name="Custom Show 1" id="0">
      <p:sldLst/>
    </p:custShow>
    <p:custShow name="Custom Show 2" id="1">
      <p:sldLst/>
    </p:custShow>
  </p:custShowLst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8000"/>
    <a:srgbClr val="66CCFF"/>
    <a:srgbClr val="FFFF99"/>
    <a:srgbClr val="FFFF66"/>
    <a:srgbClr val="FFFF00"/>
    <a:srgbClr val="0033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1432" autoAdjust="0"/>
  </p:normalViewPr>
  <p:slideViewPr>
    <p:cSldViewPr>
      <p:cViewPr varScale="1">
        <p:scale>
          <a:sx n="69" d="100"/>
          <a:sy n="69" d="100"/>
        </p:scale>
        <p:origin x="-516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956" y="-108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fld id="{B455596C-3472-4C29-B15D-74EECEECED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05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fld id="{EDD4004B-2AFA-4FC7-A60D-0D200C03C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53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197600" y="6643688"/>
            <a:ext cx="2452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de-CH" sz="900" b="0" i="0">
                <a:solidFill>
                  <a:schemeClr val="bg1"/>
                </a:solidFill>
              </a:rPr>
              <a:t>22.9.2004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27500"/>
            <a:ext cx="9144000" cy="251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8" name="Picture 8" descr="Logo_ET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17145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7816850" y="6577013"/>
            <a:ext cx="60642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343" tIns="44379" rIns="90343" bIns="44379">
            <a:spAutoFit/>
          </a:bodyPr>
          <a:lstStyle/>
          <a:p>
            <a:pPr algn="r" defTabSz="912813" eaLnBrk="0" hangingPunct="0">
              <a:defRPr/>
            </a:pPr>
            <a:r>
              <a:rPr lang="en-US" sz="900" b="0" i="0">
                <a:solidFill>
                  <a:schemeClr val="hlink"/>
                </a:solidFill>
              </a:rPr>
              <a:t>Slide </a:t>
            </a:r>
            <a:fld id="{6317799D-F266-493B-ABF2-8C28241EBC0F}" type="slidenum">
              <a:rPr lang="en-US" sz="900" b="0" i="0">
                <a:solidFill>
                  <a:schemeClr val="hlink"/>
                </a:solidFill>
              </a:rPr>
              <a:pPr algn="r" defTabSz="912813" eaLnBrk="0" hangingPunct="0">
                <a:defRPr/>
              </a:pPr>
              <a:t>‹#›</a:t>
            </a:fld>
            <a:endParaRPr lang="en-US" sz="900" b="0" i="0">
              <a:solidFill>
                <a:schemeClr val="hlink"/>
              </a:solidFill>
            </a:endParaRPr>
          </a:p>
        </p:txBody>
      </p:sp>
      <p:sp>
        <p:nvSpPr>
          <p:cNvPr id="87040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5033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7575"/>
            <a:ext cx="7772400" cy="1143000"/>
          </a:xfrm>
        </p:spPr>
        <p:txBody>
          <a:bodyPr lIns="92075" tIns="46038" rIns="92075" bIns="46038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371600"/>
            <a:ext cx="4078287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19613" y="1371600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19613" y="3984625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371600"/>
            <a:ext cx="4078287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371600"/>
            <a:ext cx="8307387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869383" name="Text Box 7"/>
          <p:cNvSpPr txBox="1">
            <a:spLocks noChangeArrowheads="1"/>
          </p:cNvSpPr>
          <p:nvPr/>
        </p:nvSpPr>
        <p:spPr bwMode="auto">
          <a:xfrm>
            <a:off x="6156325" y="6643688"/>
            <a:ext cx="24526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fld id="{4CAC24A0-1A72-446B-9987-25A40D10D74C}" type="slidenum">
              <a:rPr lang="de-CH" sz="800" b="0" i="0">
                <a:solidFill>
                  <a:schemeClr val="bg1"/>
                </a:solidFill>
              </a:rPr>
              <a:pPr algn="r" eaLnBrk="0" hangingPunct="0">
                <a:spcBef>
                  <a:spcPct val="50000"/>
                </a:spcBef>
                <a:defRPr/>
              </a:pPr>
              <a:t>‹#›</a:t>
            </a:fld>
            <a:endParaRPr lang="de-CH" sz="800" b="0" i="0">
              <a:solidFill>
                <a:schemeClr val="bg1"/>
              </a:solidFill>
            </a:endParaRPr>
          </a:p>
        </p:txBody>
      </p:sp>
      <p:sp>
        <p:nvSpPr>
          <p:cNvPr id="869384" name="Rectangle 8"/>
          <p:cNvSpPr>
            <a:spLocks noChangeArrowheads="1"/>
          </p:cNvSpPr>
          <p:nvPr/>
        </p:nvSpPr>
        <p:spPr bwMode="auto">
          <a:xfrm>
            <a:off x="0" y="0"/>
            <a:ext cx="9144000" cy="762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transition spd="med">
    <p:cut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9pPr>
    </p:titleStyle>
    <p:bodyStyle>
      <a:lvl1pPr marL="385763" indent="-385763" algn="l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rgbClr val="2A6AB3"/>
        </a:buClr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4538" indent="-244475" algn="l" rtl="0" eaLnBrk="0" fontAlgn="base" hangingPunct="0">
        <a:lnSpc>
          <a:spcPct val="87000"/>
        </a:lnSpc>
        <a:spcBef>
          <a:spcPct val="25000"/>
        </a:spcBef>
        <a:spcAft>
          <a:spcPct val="0"/>
        </a:spcAft>
        <a:buClr>
          <a:schemeClr val="accent2"/>
        </a:buClr>
        <a:buSzPct val="75000"/>
        <a:buChar char="•"/>
        <a:defRPr sz="2200" b="1">
          <a:solidFill>
            <a:schemeClr val="tx1"/>
          </a:solidFill>
          <a:latin typeface="+mn-lt"/>
        </a:defRPr>
      </a:lvl2pPr>
      <a:lvl3pPr marL="1146175" indent="-238125" algn="l" rtl="0" eaLnBrk="0" fontAlgn="base" hangingPunct="0">
        <a:lnSpc>
          <a:spcPct val="87000"/>
        </a:lnSpc>
        <a:spcBef>
          <a:spcPct val="10000"/>
        </a:spcBef>
        <a:spcAft>
          <a:spcPct val="0"/>
        </a:spcAft>
        <a:buClr>
          <a:schemeClr val="tx2"/>
        </a:buClr>
        <a:buSzPct val="68000"/>
        <a:buChar char="•"/>
        <a:defRPr sz="2000" b="1">
          <a:solidFill>
            <a:schemeClr val="tx1"/>
          </a:solidFill>
          <a:latin typeface="+mn-lt"/>
        </a:defRPr>
      </a:lvl3pPr>
      <a:lvl4pPr marL="2032000" indent="-228600" algn="l" rtl="0" eaLnBrk="0" fontAlgn="base" hangingPunct="0">
        <a:spcBef>
          <a:spcPct val="20000"/>
        </a:spcBef>
        <a:spcAft>
          <a:spcPct val="0"/>
        </a:spcAft>
        <a:buSzPct val="45000"/>
        <a:buChar char="•"/>
        <a:defRPr b="1">
          <a:solidFill>
            <a:schemeClr val="tx1"/>
          </a:solidFill>
          <a:latin typeface="+mn-lt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One Last Book, One Last</a:t>
            </a:r>
            <a:br>
              <a:rPr lang="en-US" dirty="0" smtClean="0"/>
            </a:br>
            <a:r>
              <a:rPr lang="en-US" dirty="0" smtClean="0"/>
              <a:t>Topic</a:t>
            </a:r>
            <a:endParaRPr lang="en-US" i="1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Code reviews / software inspections</a:t>
            </a:r>
            <a:endParaRPr lang="en-US" b="0" dirty="0" smtClean="0"/>
          </a:p>
          <a:p>
            <a:pPr eaLnBrk="1" hangingPunct="1">
              <a:lnSpc>
                <a:spcPct val="83000"/>
              </a:lnSpc>
            </a:pPr>
            <a:endParaRPr lang="en-US" sz="2800" b="0" dirty="0"/>
          </a:p>
          <a:p>
            <a:pPr eaLnBrk="1" hangingPunct="1">
              <a:lnSpc>
                <a:spcPct val="83000"/>
              </a:lnSpc>
            </a:pPr>
            <a:endParaRPr lang="en-US" sz="2800" b="0" dirty="0" smtClean="0"/>
          </a:p>
        </p:txBody>
      </p:sp>
      <p:pic>
        <p:nvPicPr>
          <p:cNvPr id="1028" name="Picture 4" descr="https://encrypted-tbn2.gstatic.com/images?q=tbn:ANd9GcR3zJvmMaYyefJg_K5hWKOaz3UzOB94vwHZy-XbZacnbz-baBo4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70" y="2204830"/>
            <a:ext cx="2448340" cy="308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11799849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a Software Peer Review?</a:t>
            </a:r>
            <a:endParaRPr lang="en-US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Having other people read the code</a:t>
            </a:r>
          </a:p>
          <a:p>
            <a:pPr eaLnBrk="1" hangingPunct="1">
              <a:lnSpc>
                <a:spcPct val="83000"/>
              </a:lnSpc>
            </a:pPr>
            <a:endParaRPr lang="en-US" sz="3200" b="0" dirty="0"/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Why do that?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dirty="0" smtClean="0"/>
              <a:t>Because, in many studies, it is the single most effective way to find and fix bugs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dirty="0" smtClean="0"/>
              <a:t>Human beings are pretty smart</a:t>
            </a:r>
          </a:p>
          <a:p>
            <a:pPr lvl="1" eaLnBrk="1" hangingPunct="1">
              <a:lnSpc>
                <a:spcPct val="83000"/>
              </a:lnSpc>
            </a:pPr>
            <a:endParaRPr lang="en-US" sz="2800" b="0" dirty="0"/>
          </a:p>
          <a:p>
            <a:pPr lvl="1" eaLnBrk="1" hangingPunct="1">
              <a:lnSpc>
                <a:spcPct val="83000"/>
              </a:lnSpc>
            </a:pPr>
            <a:r>
              <a:rPr lang="en-US" sz="2800" b="0" dirty="0" smtClean="0"/>
              <a:t>Open source theory “many eyes make for shallow bugs”</a:t>
            </a:r>
            <a:endParaRPr lang="en-US" sz="2800" b="0" dirty="0" smtClean="0"/>
          </a:p>
          <a:p>
            <a:pPr lvl="1" eaLnBrk="1" hangingPunct="1">
              <a:lnSpc>
                <a:spcPct val="83000"/>
              </a:lnSpc>
            </a:pPr>
            <a:endParaRPr lang="en-US" sz="3000" b="0" dirty="0"/>
          </a:p>
          <a:p>
            <a:pPr lvl="1" eaLnBrk="1" hangingPunct="1">
              <a:lnSpc>
                <a:spcPct val="83000"/>
              </a:lnSpc>
            </a:pPr>
            <a:endParaRPr lang="en-US" sz="3200" b="0" dirty="0" smtClean="0"/>
          </a:p>
          <a:p>
            <a:pPr eaLnBrk="1" hangingPunct="1">
              <a:lnSpc>
                <a:spcPct val="83000"/>
              </a:lnSpc>
            </a:pPr>
            <a:endParaRPr lang="en-US" sz="2800" b="0" dirty="0"/>
          </a:p>
          <a:p>
            <a:pPr eaLnBrk="1" hangingPunct="1">
              <a:lnSpc>
                <a:spcPct val="83000"/>
              </a:lnSpc>
            </a:pPr>
            <a:endParaRPr lang="en-US" sz="2800" b="0" dirty="0" smtClean="0"/>
          </a:p>
        </p:txBody>
      </p:sp>
      <p:pic>
        <p:nvPicPr>
          <p:cNvPr id="8" name="Picture 4" descr="https://encrypted-tbn2.gstatic.com/images?q=tbn:ANd9GcR3zJvmMaYyefJg_K5hWKOaz3UzOB94vwHZy-XbZacnbz-baBo4O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509" y="332570"/>
            <a:ext cx="733817" cy="92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47946084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Kind of Review?</a:t>
            </a:r>
            <a:endParaRPr lang="en-US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Ad hoc “look at t</a:t>
            </a:r>
            <a:r>
              <a:rPr lang="en-US" sz="3000" b="0" dirty="0" smtClean="0"/>
              <a:t>his”</a:t>
            </a:r>
          </a:p>
          <a:p>
            <a:pPr eaLnBrk="1" hangingPunct="1">
              <a:lnSpc>
                <a:spcPct val="83000"/>
              </a:lnSpc>
            </a:pPr>
            <a:r>
              <a:rPr lang="en-US" sz="3000" b="0" dirty="0" smtClean="0"/>
              <a:t>Peer </a:t>
            </a:r>
            <a:r>
              <a:rPr lang="en-US" sz="3000" b="0" dirty="0" err="1" smtClean="0"/>
              <a:t>deskcheck</a:t>
            </a:r>
            <a:r>
              <a:rPr lang="en-US" sz="3000" b="0" dirty="0" smtClean="0"/>
              <a:t> / “pass around”</a:t>
            </a:r>
          </a:p>
          <a:p>
            <a:pPr eaLnBrk="1" hangingPunct="1">
              <a:lnSpc>
                <a:spcPct val="83000"/>
              </a:lnSpc>
            </a:pPr>
            <a:r>
              <a:rPr lang="en-US" sz="3000" b="0" dirty="0" smtClean="0"/>
              <a:t>Pair programming</a:t>
            </a:r>
          </a:p>
          <a:p>
            <a:pPr eaLnBrk="1" hangingPunct="1">
              <a:lnSpc>
                <a:spcPct val="83000"/>
              </a:lnSpc>
            </a:pPr>
            <a:endParaRPr lang="en-US" sz="3000" b="0" dirty="0"/>
          </a:p>
          <a:p>
            <a:pPr eaLnBrk="1" hangingPunct="1">
              <a:lnSpc>
                <a:spcPct val="83000"/>
              </a:lnSpc>
            </a:pPr>
            <a:r>
              <a:rPr lang="en-US" sz="3000" b="0" dirty="0" smtClean="0"/>
              <a:t>Walkthrough</a:t>
            </a:r>
          </a:p>
          <a:p>
            <a:pPr eaLnBrk="1" hangingPunct="1">
              <a:lnSpc>
                <a:spcPct val="83000"/>
              </a:lnSpc>
            </a:pPr>
            <a:r>
              <a:rPr lang="en-US" sz="3000" b="0" dirty="0" smtClean="0"/>
              <a:t>Team Review</a:t>
            </a:r>
          </a:p>
          <a:p>
            <a:pPr eaLnBrk="1" hangingPunct="1">
              <a:lnSpc>
                <a:spcPct val="83000"/>
              </a:lnSpc>
            </a:pPr>
            <a:r>
              <a:rPr lang="en-US" sz="3000" b="0" dirty="0" smtClean="0"/>
              <a:t>Formal Inspection</a:t>
            </a:r>
            <a:endParaRPr lang="en-US" sz="2800" b="0" dirty="0" smtClean="0"/>
          </a:p>
        </p:txBody>
      </p:sp>
      <p:pic>
        <p:nvPicPr>
          <p:cNvPr id="8" name="Picture 4" descr="https://encrypted-tbn2.gstatic.com/images?q=tbn:ANd9GcR3zJvmMaYyefJg_K5hWKOaz3UzOB94vwHZy-XbZacnbz-baBo4O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509" y="332570"/>
            <a:ext cx="733817" cy="92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80904029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Differences?</a:t>
            </a:r>
            <a:endParaRPr lang="en-US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Vary in amount of planning required, amount of formality, number of people and number of roles</a:t>
            </a:r>
          </a:p>
          <a:p>
            <a:pPr eaLnBrk="1" hangingPunct="1">
              <a:lnSpc>
                <a:spcPct val="83000"/>
              </a:lnSpc>
            </a:pPr>
            <a:endParaRPr lang="en-US" sz="3200" b="0" dirty="0"/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More heavyweight tend to be more effective, and more efficient (“mor</a:t>
            </a:r>
            <a:r>
              <a:rPr lang="en-US" sz="3200" b="0" dirty="0" smtClean="0"/>
              <a:t>e bugs for your buck”) but sometimes aren’t possible</a:t>
            </a:r>
            <a:endParaRPr lang="en-US" sz="2800" b="0" dirty="0" smtClean="0"/>
          </a:p>
        </p:txBody>
      </p:sp>
      <p:pic>
        <p:nvPicPr>
          <p:cNvPr id="8" name="Picture 4" descr="https://encrypted-tbn2.gstatic.com/images?q=tbn:ANd9GcR3zJvmMaYyefJg_K5hWKOaz3UzOB94vwHZy-XbZacnbz-baBo4O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509" y="332570"/>
            <a:ext cx="733817" cy="92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00955810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Formal Inspections</a:t>
            </a:r>
            <a:endParaRPr lang="en-US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Include all of the following: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Planning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Preparation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An actual meeting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Correction of found defects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Verification of correction</a:t>
            </a:r>
          </a:p>
          <a:p>
            <a:pPr lvl="1" eaLnBrk="1" hangingPunct="1">
              <a:lnSpc>
                <a:spcPct val="83000"/>
              </a:lnSpc>
            </a:pPr>
            <a:endParaRPr lang="en-US" sz="2600" b="0" dirty="0"/>
          </a:p>
          <a:p>
            <a:pPr eaLnBrk="1" hangingPunct="1">
              <a:lnSpc>
                <a:spcPct val="83000"/>
              </a:lnSpc>
            </a:pPr>
            <a:r>
              <a:rPr lang="en-US" sz="2800" b="0" dirty="0" smtClean="0"/>
              <a:t>Role of moderator/reader is not given to the person/people who created the code in a formal inspection</a:t>
            </a:r>
            <a:endParaRPr lang="en-US" sz="2800" b="0" dirty="0" smtClean="0"/>
          </a:p>
        </p:txBody>
      </p:sp>
      <p:pic>
        <p:nvPicPr>
          <p:cNvPr id="8" name="Picture 4" descr="https://encrypted-tbn2.gstatic.com/images?q=tbn:ANd9GcR3zJvmMaYyefJg_K5hWKOaz3UzOB94vwHZy-XbZacnbz-baBo4O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509" y="332570"/>
            <a:ext cx="733817" cy="92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Program Files (x86)\Microsoft Office\MEDIA\CAGCAT10\j0233018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240" y="1628750"/>
            <a:ext cx="2574202" cy="261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47350648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Have We Learned?</a:t>
            </a:r>
            <a:endParaRPr lang="en-US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052670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Software engineering is like other engineering disciplines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But it is also unlike other engineering disciplines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The way we do testing is one key difference</a:t>
            </a:r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Testing requires a special kind of thinking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Testing is applied epistemology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How to find out things about a program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Most common way to find out is by having a test case that makes the program fail</a:t>
            </a:r>
            <a:endParaRPr lang="en-US" sz="2600" b="0" dirty="0" smtClean="0"/>
          </a:p>
        </p:txBody>
      </p:sp>
      <p:pic>
        <p:nvPicPr>
          <p:cNvPr id="13314" name="Picture 2" descr="C:\Users\Alex\AppData\Local\Microsoft\Windows\Temporary Internet Files\Content.IE5\4O11Q41U\MC90044171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460" y="332570"/>
            <a:ext cx="1058420" cy="105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5082419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Have We Learned?</a:t>
            </a:r>
            <a:endParaRPr lang="en-US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052670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There are many kinds of testing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There is no one “right way to test”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Manual and automated testing both have a role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Random testing is an especially useful automated testing technique</a:t>
            </a:r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Coverage metrics help us measure what we have and have not tested</a:t>
            </a:r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Debugging is like the scientific method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Formulate hypotheses about what is wrong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Divide and conquer to narrow down the problem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Use evidence (tests and examining executions) to drive your hypothesis making</a:t>
            </a:r>
            <a:endParaRPr lang="en-US" sz="2600" b="0" dirty="0" smtClean="0"/>
          </a:p>
        </p:txBody>
      </p:sp>
      <p:pic>
        <p:nvPicPr>
          <p:cNvPr id="13314" name="Picture 2" descr="C:\Users\Alex\AppData\Local\Microsoft\Windows\Temporary Internet Files\Content.IE5\4O11Q41U\MC90044171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460" y="332570"/>
            <a:ext cx="1058420" cy="105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44504915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82"/>
  <p:tag name="DEFAULTHEIGHT" val="304"/>
  <p:tag name="MMPROD_NEXTUNIQUEID" val="10010"/>
  <p:tag name="MMPROD_UIDATA" val="&lt;database version=&quot;8.0&quot;&gt;&lt;object type=&quot;1&quot; unique_id=&quot;10001&quot;&gt;&lt;property id=&quot;20227&quot; value=&quot;C:\Users\Alex\Desktop\ecampus\Lesson20Inspection_Package.prpkg&quot;/&gt;&lt;object type=&quot;2&quot; unique_id=&quot;11398&quot;&gt;&lt;object type=&quot;3&quot; unique_id=&quot;13923&quot;&gt;&lt;property id=&quot;20148&quot; value=&quot;5&quot;/&gt;&lt;property id=&quot;20300&quot; value=&quot;Slide 1 - &amp;quot;One Last Book, One Last Topic&amp;quot;&quot;/&gt;&lt;property id=&quot;20307&quot; value=&quot;800&quot;/&gt;&lt;/object&gt;&lt;object type=&quot;3&quot; unique_id=&quot;15697&quot;&gt;&lt;property id=&quot;20148&quot; value=&quot;5&quot;/&gt;&lt;property id=&quot;20300&quot; value=&quot;Slide 2 - &amp;quot;What is a Software Peer Review?&amp;quot;&quot;/&gt;&lt;property id=&quot;20307&quot; value=&quot;823&quot;/&gt;&lt;/object&gt;&lt;object type=&quot;3&quot; unique_id=&quot;16476&quot;&gt;&lt;property id=&quot;20148&quot; value=&quot;5&quot;/&gt;&lt;property id=&quot;20300&quot; value=&quot;Slide 3 - &amp;quot;What Kind of Review?&amp;quot;&quot;/&gt;&lt;property id=&quot;20307&quot; value=&quot;832&quot;/&gt;&lt;/object&gt;&lt;object type=&quot;3&quot; unique_id=&quot;16477&quot;&gt;&lt;property id=&quot;20148&quot; value=&quot;5&quot;/&gt;&lt;property id=&quot;20300&quot; value=&quot;Slide 4 - &amp;quot;Differences?&amp;quot;&quot;/&gt;&lt;property id=&quot;20307&quot; value=&quot;833&quot;/&gt;&lt;/object&gt;&lt;object type=&quot;3&quot; unique_id=&quot;16478&quot;&gt;&lt;property id=&quot;20148&quot; value=&quot;5&quot;/&gt;&lt;property id=&quot;20300&quot; value=&quot;Slide 5 - &amp;quot;Formal Inspections&amp;quot;&quot;/&gt;&lt;property id=&quot;20307&quot; value=&quot;834&quot;/&gt;&lt;/object&gt;&lt;object type=&quot;3&quot; unique_id=&quot;17190&quot;&gt;&lt;property id=&quot;20148&quot; value=&quot;5&quot;/&gt;&lt;property id=&quot;20300&quot; value=&quot;Slide 6 - &amp;quot;What Have We Learned?&amp;quot;&quot;/&gt;&lt;property id=&quot;20307&quot; value=&quot;835&quot;/&gt;&lt;/object&gt;&lt;object type=&quot;3&quot; unique_id=&quot;17191&quot;&gt;&lt;property id=&quot;20148&quot; value=&quot;5&quot;/&gt;&lt;property id=&quot;20300&quot; value=&quot;Slide 7 - &amp;quot;What Have We Learned?&amp;quot;&quot;/&gt;&lt;property id=&quot;20307&quot; value=&quot;836&quot;/&gt;&lt;/object&gt;&lt;/object&gt;&lt;object type=&quot;8&quot; unique_id=&quot;11510&quot;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552356864,C:\Users\Alex\Desktop\ecampus\Lesson20Inspection_pptx\Media.ppc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2,552356864,C:\Users\Alex\Desktop\ecampus\Lesson20Inspection_pptx\Media.ppc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1,552356864,C:\Users\Alex\Desktop\ecampus\Lesson20Inspection_pptx\Media.ppc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2,552356864,C:\Users\Alex\Desktop\ecampus\Lesson20Inspection_pptx\Media.ppc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3,552356864,C:\Users\Alex\Desktop\ecampus\Lesson20Inspection_pptx\Media.ppc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4,552356864,C:\Users\Alex\Desktop\ecampus\Lesson20Inspection_pptx\Media.ppc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5,552356864,C:\Users\Alex\Desktop\ecampus\Lesson20Inspection_pptx\Media.ppcx"/>
</p:tagLst>
</file>

<file path=ppt/theme/theme1.xml><?xml version="1.0" encoding="utf-8"?>
<a:theme xmlns:a="http://schemas.openxmlformats.org/drawingml/2006/main" name="cmutemplate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00"/>
      </a:hlink>
      <a:folHlink>
        <a:srgbClr val="C0C0C0"/>
      </a:folHlink>
    </a:clrScheme>
    <a:fontScheme name="cmutemplat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mutemplat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utemplate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iccad-c2hdl-2004</Template>
  <TotalTime>30048</TotalTime>
  <Words>315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  <vt:variant>
        <vt:lpstr>Custom Shows</vt:lpstr>
      </vt:variant>
      <vt:variant>
        <vt:i4>2</vt:i4>
      </vt:variant>
    </vt:vector>
  </HeadingPairs>
  <TitlesOfParts>
    <vt:vector size="13" baseType="lpstr">
      <vt:lpstr>Arial</vt:lpstr>
      <vt:lpstr>Times New Roman</vt:lpstr>
      <vt:lpstr>Wingdings</vt:lpstr>
      <vt:lpstr>cmutemplate2</vt:lpstr>
      <vt:lpstr>One Last Book, One Last Topic</vt:lpstr>
      <vt:lpstr>What is a Software Peer Review?</vt:lpstr>
      <vt:lpstr>What Kind of Review?</vt:lpstr>
      <vt:lpstr>Differences?</vt:lpstr>
      <vt:lpstr>Formal Inspections</vt:lpstr>
      <vt:lpstr>What Have We Learned?</vt:lpstr>
      <vt:lpstr>What Have We Learned?</vt:lpstr>
      <vt:lpstr>Custom Show 1</vt:lpstr>
      <vt:lpstr>Custom Show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1218</cp:revision>
  <dcterms:created xsi:type="dcterms:W3CDTF">1601-01-01T00:00:00Z</dcterms:created>
  <dcterms:modified xsi:type="dcterms:W3CDTF">2013-02-22T20:57:17Z</dcterms:modified>
</cp:coreProperties>
</file>