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809" r:id="rId2"/>
    <p:sldId id="810" r:id="rId3"/>
    <p:sldId id="811" r:id="rId4"/>
    <p:sldId id="812" r:id="rId5"/>
    <p:sldId id="813" r:id="rId6"/>
    <p:sldId id="814" r:id="rId7"/>
    <p:sldId id="815" r:id="rId8"/>
    <p:sldId id="817" r:id="rId9"/>
    <p:sldId id="818" r:id="rId10"/>
    <p:sldId id="819" r:id="rId11"/>
    <p:sldId id="824" r:id="rId12"/>
    <p:sldId id="825" r:id="rId13"/>
    <p:sldId id="820" r:id="rId14"/>
    <p:sldId id="821" r:id="rId15"/>
    <p:sldId id="822" r:id="rId16"/>
    <p:sldId id="823" r:id="rId17"/>
  </p:sldIdLst>
  <p:sldSz cx="9144000" cy="6858000" type="screen4x3"/>
  <p:notesSz cx="6858000" cy="9144000"/>
  <p:embeddedFontLst>
    <p:embeddedFont>
      <p:font typeface="Lucida Console" panose="020B0609040504020204" pitchFamily="49" charset="0"/>
      <p:regular r:id="rId20"/>
    </p:embeddedFont>
  </p:embeddedFontLst>
  <p:custShowLst>
    <p:custShow name="Custom Show 1" id="0">
      <p:sldLst/>
    </p:custShow>
    <p:custShow name="Custom Show 2" id="1">
      <p:sldLst/>
    </p:custShow>
  </p:custShowLst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CCECFF"/>
    <a:srgbClr val="008000"/>
    <a:srgbClr val="66CCFF"/>
    <a:srgbClr val="FFFF99"/>
    <a:srgbClr val="FFFF66"/>
    <a:srgbClr val="FFFF00"/>
    <a:srgbClr val="0033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81432" autoAdjust="0"/>
  </p:normalViewPr>
  <p:slideViewPr>
    <p:cSldViewPr>
      <p:cViewPr varScale="1">
        <p:scale>
          <a:sx n="69" d="100"/>
          <a:sy n="69" d="100"/>
        </p:scale>
        <p:origin x="-116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56" y="-108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 sz="1200" i="0"/>
            </a:lvl1pPr>
          </a:lstStyle>
          <a:p>
            <a:pPr>
              <a:defRPr/>
            </a:pPr>
            <a:fld id="{B455596C-3472-4C29-B15D-74EECEECED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9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 b="0" i="0">
                <a:latin typeface="Times New Roman" pitchFamily="18" charset="0"/>
              </a:defRPr>
            </a:lvl1pPr>
          </a:lstStyle>
          <a:p>
            <a:pPr>
              <a:defRPr/>
            </a:pPr>
            <a:fld id="{EDD4004B-2AFA-4FC7-A60D-0D200C03C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58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97600" y="6643688"/>
            <a:ext cx="24526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de-CH" sz="900" b="0" i="0">
                <a:solidFill>
                  <a:schemeClr val="bg1"/>
                </a:solidFill>
              </a:rPr>
              <a:t>22.9.2004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00"/>
            <a:ext cx="914400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8" name="Picture 8" descr="Logo_ET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1714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7816850" y="6577013"/>
            <a:ext cx="606425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343" tIns="44379" rIns="90343" bIns="44379">
            <a:spAutoFit/>
          </a:bodyPr>
          <a:lstStyle/>
          <a:p>
            <a:pPr algn="r" defTabSz="912813" eaLnBrk="0" hangingPunct="0">
              <a:defRPr/>
            </a:pPr>
            <a:r>
              <a:rPr lang="en-US" sz="900" b="0" i="0">
                <a:solidFill>
                  <a:schemeClr val="hlink"/>
                </a:solidFill>
              </a:rPr>
              <a:t>Slide </a:t>
            </a:r>
            <a:fld id="{6317799D-F266-493B-ABF2-8C28241EBC0F}" type="slidenum">
              <a:rPr lang="en-US" sz="900" b="0" i="0">
                <a:solidFill>
                  <a:schemeClr val="hlink"/>
                </a:solidFill>
              </a:rPr>
              <a:pPr algn="r" defTabSz="912813" eaLnBrk="0" hangingPunct="0">
                <a:defRPr/>
              </a:pPr>
              <a:t>‹#›</a:t>
            </a:fld>
            <a:endParaRPr lang="en-US" sz="900" b="0" i="0">
              <a:solidFill>
                <a:schemeClr val="hlink"/>
              </a:solidFill>
            </a:endParaRPr>
          </a:p>
        </p:txBody>
      </p:sp>
      <p:sp>
        <p:nvSpPr>
          <p:cNvPr id="87040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01900"/>
            <a:ext cx="6400800" cy="15033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7575"/>
            <a:ext cx="7772400" cy="1143000"/>
          </a:xfrm>
        </p:spPr>
        <p:txBody>
          <a:bodyPr lIns="92075" tIns="46038" rIns="92075" bIns="46038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206625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72237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613" y="1371600"/>
            <a:ext cx="4078287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371600"/>
            <a:ext cx="8307387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0" y="6642100"/>
            <a:ext cx="9144000" cy="215900"/>
          </a:xfrm>
          <a:prstGeom prst="rect">
            <a:avLst/>
          </a:prstGeom>
          <a:gradFill rotWithShape="0">
            <a:gsLst>
              <a:gs pos="0">
                <a:srgbClr val="2A6AB3">
                  <a:gamma/>
                  <a:shade val="37647"/>
                  <a:invGamma/>
                </a:srgbClr>
              </a:gs>
              <a:gs pos="100000">
                <a:srgbClr val="2A6AB3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52ADE7"/>
              </a:buClr>
              <a:buFont typeface="Wingdings" pitchFamily="2" charset="2"/>
              <a:buNone/>
              <a:defRPr/>
            </a:pPr>
            <a:endParaRPr lang="en-US" sz="3000" b="0" i="0"/>
          </a:p>
        </p:txBody>
      </p:sp>
      <p:sp>
        <p:nvSpPr>
          <p:cNvPr id="869383" name="Text Box 7"/>
          <p:cNvSpPr txBox="1">
            <a:spLocks noChangeArrowheads="1"/>
          </p:cNvSpPr>
          <p:nvPr/>
        </p:nvSpPr>
        <p:spPr bwMode="auto">
          <a:xfrm>
            <a:off x="6156325" y="6643688"/>
            <a:ext cx="24526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fld id="{4CAC24A0-1A72-446B-9987-25A40D10D74C}" type="slidenum">
              <a:rPr lang="de-CH" sz="800" b="0" i="0">
                <a:solidFill>
                  <a:schemeClr val="bg1"/>
                </a:solidFill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endParaRPr lang="de-CH" sz="800" b="0" i="0">
              <a:solidFill>
                <a:schemeClr val="bg1"/>
              </a:solidFill>
            </a:endParaRPr>
          </a:p>
        </p:txBody>
      </p:sp>
      <p:sp>
        <p:nvSpPr>
          <p:cNvPr id="869384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gradFill rotWithShape="0">
            <a:gsLst>
              <a:gs pos="0">
                <a:srgbClr val="2A6AB3"/>
              </a:gs>
              <a:gs pos="100000">
                <a:srgbClr val="2A6AB3">
                  <a:gamma/>
                  <a:shade val="4549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rgbClr val="2A6AB3"/>
          </a:solidFill>
          <a:latin typeface="Arial" charset="0"/>
        </a:defRPr>
      </a:lvl9pPr>
    </p:titleStyle>
    <p:bodyStyle>
      <a:lvl1pPr marL="385763" indent="-385763" algn="l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rgbClr val="2A6AB3"/>
        </a:buClr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44475" algn="l" rtl="0" eaLnBrk="0" fontAlgn="base" hangingPunct="0">
        <a:lnSpc>
          <a:spcPct val="87000"/>
        </a:lnSpc>
        <a:spcBef>
          <a:spcPct val="25000"/>
        </a:spcBef>
        <a:spcAft>
          <a:spcPct val="0"/>
        </a:spcAft>
        <a:buClr>
          <a:schemeClr val="accent2"/>
        </a:buClr>
        <a:buSzPct val="75000"/>
        <a:buChar char="•"/>
        <a:defRPr sz="2200" b="1">
          <a:solidFill>
            <a:schemeClr val="tx1"/>
          </a:solidFill>
          <a:latin typeface="+mn-lt"/>
        </a:defRPr>
      </a:lvl2pPr>
      <a:lvl3pPr marL="1146175" indent="-238125" algn="l" rtl="0" eaLnBrk="0" fontAlgn="base" hangingPunct="0">
        <a:lnSpc>
          <a:spcPct val="87000"/>
        </a:lnSpc>
        <a:spcBef>
          <a:spcPct val="10000"/>
        </a:spcBef>
        <a:spcAft>
          <a:spcPct val="0"/>
        </a:spcAft>
        <a:buClr>
          <a:schemeClr val="tx2"/>
        </a:buClr>
        <a:buSzPct val="68000"/>
        <a:buChar char="•"/>
        <a:defRPr sz="2000" b="1">
          <a:solidFill>
            <a:schemeClr val="tx1"/>
          </a:solidFill>
          <a:latin typeface="+mn-lt"/>
        </a:defRPr>
      </a:lvl3pPr>
      <a:lvl4pPr marL="2032000" indent="-228600" algn="l" rtl="0" eaLnBrk="0" fontAlgn="base" hangingPunct="0">
        <a:spcBef>
          <a:spcPct val="20000"/>
        </a:spcBef>
        <a:spcAft>
          <a:spcPct val="0"/>
        </a:spcAft>
        <a:buSzPct val="45000"/>
        <a:buChar char="•"/>
        <a:defRPr b="1">
          <a:solidFill>
            <a:schemeClr val="tx1"/>
          </a:solidFill>
          <a:latin typeface="+mn-lt"/>
        </a:defRPr>
      </a:lvl4pPr>
      <a:lvl5pPr marL="24511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s362w14/source/browse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groce@gmail.com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cs362w14/source/browse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hyperlink" Target="http://code.google.com/cs362w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Topics for this Lecture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Software maintenance in general</a:t>
            </a:r>
          </a:p>
          <a:p>
            <a:pPr eaLnBrk="1" hangingPunct="1"/>
            <a:endParaRPr lang="en-US" sz="3200" b="0" dirty="0"/>
          </a:p>
          <a:p>
            <a:pPr eaLnBrk="1" hangingPunct="1"/>
            <a:r>
              <a:rPr lang="en-US" sz="3200" b="0" dirty="0" smtClean="0"/>
              <a:t>Source control systems (intro to </a:t>
            </a:r>
            <a:r>
              <a:rPr lang="en-US" sz="3200" b="0" dirty="0" err="1" smtClean="0"/>
              <a:t>svn</a:t>
            </a:r>
            <a:r>
              <a:rPr lang="en-US" sz="3200" b="0" dirty="0" smtClean="0"/>
              <a:t>)</a:t>
            </a:r>
          </a:p>
        </p:txBody>
      </p:sp>
      <p:pic>
        <p:nvPicPr>
          <p:cNvPr id="1026" name="Picture 2" descr="C:\Users\Alex\AppData\Local\Microsoft\Windows\Temporary Internet Files\Content.IE5\DX3TJB8O\MM900354639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50" y="908650"/>
            <a:ext cx="1728240" cy="12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116061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Your Own Project Space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  <a:noFill/>
        </p:spPr>
        <p:txBody>
          <a:bodyPr/>
          <a:lstStyle/>
          <a:p>
            <a:pPr eaLnBrk="1" hangingPunct="1"/>
            <a:r>
              <a:rPr lang="en-US" sz="2400" b="0" dirty="0" smtClean="0"/>
              <a:t>Navigate into the </a:t>
            </a:r>
            <a:r>
              <a:rPr lang="en-US" sz="2400" b="0" dirty="0" smtClean="0"/>
              <a:t>cs362 class </a:t>
            </a:r>
            <a:r>
              <a:rPr lang="en-US" sz="2400" b="0" dirty="0" smtClean="0"/>
              <a:t>directory projects section</a:t>
            </a:r>
          </a:p>
          <a:p>
            <a:pPr lvl="1" eaLnBrk="1" hangingPunct="1"/>
            <a:r>
              <a:rPr lang="en-US" sz="2200" b="0" dirty="0" smtClean="0">
                <a:latin typeface="Lucida Console" pitchFamily="49" charset="0"/>
              </a:rPr>
              <a:t>cd </a:t>
            </a:r>
            <a:r>
              <a:rPr lang="en-US" sz="2200" b="0" dirty="0" smtClean="0">
                <a:latin typeface="Lucida Console" pitchFamily="49" charset="0"/>
              </a:rPr>
              <a:t>cs362w14-read-only/projects</a:t>
            </a:r>
            <a:endParaRPr lang="en-US" sz="2200" b="0" dirty="0" smtClean="0">
              <a:latin typeface="Lucida Console" pitchFamily="49" charset="0"/>
            </a:endParaRPr>
          </a:p>
          <a:p>
            <a:pPr eaLnBrk="1" hangingPunct="1"/>
            <a:r>
              <a:rPr lang="en-US" b="0" dirty="0" smtClean="0"/>
              <a:t>Create your own directory for your code and tests:</a:t>
            </a:r>
          </a:p>
          <a:p>
            <a:pPr lvl="1" eaLnBrk="1" hangingPunct="1"/>
            <a:r>
              <a:rPr lang="en-US" b="0" dirty="0" err="1" smtClean="0">
                <a:latin typeface="Lucida Console" pitchFamily="49" charset="0"/>
              </a:rPr>
              <a:t>mkdir</a:t>
            </a:r>
            <a:r>
              <a:rPr lang="en-US" b="0" dirty="0" smtClean="0">
                <a:latin typeface="Lucida Console" pitchFamily="49" charset="0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b="0" dirty="0" err="1" smtClean="0">
                <a:solidFill>
                  <a:schemeClr val="accent2"/>
                </a:solidFill>
                <a:latin typeface="Lucida Console" pitchFamily="49" charset="0"/>
              </a:rPr>
              <a:t>onid</a:t>
            </a:r>
            <a:r>
              <a:rPr lang="en-US" b="0" dirty="0" smtClean="0">
                <a:solidFill>
                  <a:schemeClr val="accent2"/>
                </a:solidFill>
                <a:latin typeface="Lucida Console" pitchFamily="49" charset="0"/>
              </a:rPr>
              <a:t> username&gt;</a:t>
            </a:r>
          </a:p>
          <a:p>
            <a:pPr eaLnBrk="1" hangingPunct="1"/>
            <a:r>
              <a:rPr lang="en-US" b="0" dirty="0" smtClean="0"/>
              <a:t>Is your code in the repository where everyone can see it now?</a:t>
            </a:r>
          </a:p>
          <a:p>
            <a:pPr lvl="1" eaLnBrk="1" hangingPunct="1"/>
            <a:r>
              <a:rPr lang="en-US" b="0" dirty="0" smtClean="0"/>
              <a:t>We can check </a:t>
            </a:r>
            <a:r>
              <a:rPr lang="en-US" b="0" dirty="0"/>
              <a:t>by going to </a:t>
            </a:r>
            <a:r>
              <a:rPr lang="en-US" b="0" dirty="0">
                <a:hlinkClick r:id="rId3"/>
              </a:rPr>
              <a:t>http</a:t>
            </a:r>
            <a:r>
              <a:rPr lang="en-US" b="0" dirty="0" smtClean="0">
                <a:hlinkClick r:id="rId3"/>
              </a:rPr>
              <a:t>://code.google.com/p/cs362w14/source/browse</a:t>
            </a:r>
            <a:r>
              <a:rPr lang="en-US" b="0" dirty="0" smtClean="0"/>
              <a:t> 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Navigate in your web browser to the projects </a:t>
            </a:r>
            <a:r>
              <a:rPr lang="en-US" b="0" dirty="0" smtClean="0"/>
              <a:t>directory</a:t>
            </a:r>
          </a:p>
          <a:p>
            <a:pPr lvl="1" eaLnBrk="1" hangingPunct="1"/>
            <a:endParaRPr lang="en-US" b="0" dirty="0"/>
          </a:p>
          <a:p>
            <a:pPr lvl="1" eaLnBrk="1" hangingPunct="1"/>
            <a:r>
              <a:rPr lang="en-US" b="0" dirty="0" smtClean="0"/>
              <a:t>Of course not.</a:t>
            </a:r>
            <a:endParaRPr lang="en-US" b="0" dirty="0" smtClean="0"/>
          </a:p>
          <a:p>
            <a:pPr lvl="1" eaLnBrk="1" hangingPunct="1"/>
            <a:endParaRPr lang="en-US" b="0" dirty="0"/>
          </a:p>
          <a:p>
            <a:pPr marL="500063" lvl="1" indent="0" eaLnBrk="1" hangingPunct="1">
              <a:buNone/>
            </a:pPr>
            <a:endParaRPr lang="en-US" b="0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sz="2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84258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Getting Started with </a:t>
            </a:r>
            <a:r>
              <a:rPr lang="en-US" dirty="0" err="1" smtClean="0"/>
              <a:t>svn</a:t>
            </a:r>
            <a:r>
              <a:rPr lang="en-US" dirty="0" smtClean="0"/>
              <a:t>, for real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  <a:noFill/>
        </p:spPr>
        <p:txBody>
          <a:bodyPr/>
          <a:lstStyle/>
          <a:p>
            <a:pPr eaLnBrk="1" hangingPunct="1"/>
            <a:r>
              <a:rPr lang="en-US" b="0" dirty="0" smtClean="0"/>
              <a:t>Need to check out a non read only version.  You need my permission to do that.</a:t>
            </a:r>
          </a:p>
          <a:p>
            <a:pPr eaLnBrk="1" hangingPunct="1"/>
            <a:endParaRPr lang="en-US" sz="2400" b="0" dirty="0"/>
          </a:p>
          <a:p>
            <a:pPr eaLnBrk="1" hangingPunct="1"/>
            <a:r>
              <a:rPr lang="en-US" b="0" dirty="0" smtClean="0"/>
              <a:t>Let’s add some names now.  Then:</a:t>
            </a:r>
          </a:p>
          <a:p>
            <a:pPr eaLnBrk="1" hangingPunct="1"/>
            <a:endParaRPr lang="en-US" sz="2400" b="0" dirty="0"/>
          </a:p>
          <a:p>
            <a:pPr eaLnBrk="1" hangingPunct="1"/>
            <a:r>
              <a:rPr lang="en-US" dirty="0" err="1">
                <a:latin typeface="Lucida Console" panose="020B0609040504020204" pitchFamily="49" charset="0"/>
              </a:rPr>
              <a:t>svn</a:t>
            </a:r>
            <a:r>
              <a:rPr lang="en-US" dirty="0">
                <a:latin typeface="Lucida Console" panose="020B0609040504020204" pitchFamily="49" charset="0"/>
              </a:rPr>
              <a:t> checkout </a:t>
            </a:r>
            <a:r>
              <a:rPr lang="en-US" i="1" dirty="0">
                <a:latin typeface="Lucida Console" panose="020B0609040504020204" pitchFamily="49" charset="0"/>
              </a:rPr>
              <a:t>https</a:t>
            </a:r>
            <a:r>
              <a:rPr lang="en-US" dirty="0">
                <a:latin typeface="Lucida Console" panose="020B0609040504020204" pitchFamily="49" charset="0"/>
              </a:rPr>
              <a:t>://cs362w14.googlecode.com/svn/trunk/ cs362w14 --username </a:t>
            </a:r>
            <a:r>
              <a:rPr lang="en-US" dirty="0" smtClean="0">
                <a:latin typeface="Lucida Console" panose="020B0609040504020204" pitchFamily="49" charset="0"/>
                <a:hlinkClick r:id="rId3"/>
              </a:rPr>
              <a:t>agroce@gmail.com</a:t>
            </a:r>
            <a:endParaRPr lang="en-US" dirty="0" smtClean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b="0" dirty="0" smtClean="0"/>
              <a:t>Only YOUR google ID, not mine</a:t>
            </a:r>
          </a:p>
          <a:p>
            <a:pPr lvl="1" eaLnBrk="1" hangingPunct="1"/>
            <a:r>
              <a:rPr lang="en-US" b="0" dirty="0" smtClean="0"/>
              <a:t>Password will not be your normal google password, but one that you can find on code.google.com – I’ll show you how</a:t>
            </a:r>
            <a:endParaRPr lang="en-US" dirty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sz="2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751721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Your Own Project Space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  <a:noFill/>
        </p:spPr>
        <p:txBody>
          <a:bodyPr/>
          <a:lstStyle/>
          <a:p>
            <a:pPr eaLnBrk="1" hangingPunct="1"/>
            <a:r>
              <a:rPr lang="en-US" sz="2400" b="0" dirty="0" smtClean="0"/>
              <a:t>Navigate into the </a:t>
            </a:r>
            <a:r>
              <a:rPr lang="en-US" sz="2400" b="0" dirty="0" smtClean="0"/>
              <a:t>cs362 class </a:t>
            </a:r>
            <a:r>
              <a:rPr lang="en-US" sz="2400" b="0" dirty="0" smtClean="0"/>
              <a:t>directory projects section</a:t>
            </a:r>
          </a:p>
          <a:p>
            <a:pPr lvl="1" eaLnBrk="1" hangingPunct="1"/>
            <a:r>
              <a:rPr lang="en-US" sz="2200" b="0" dirty="0" smtClean="0">
                <a:latin typeface="Lucida Console" pitchFamily="49" charset="0"/>
              </a:rPr>
              <a:t>cd </a:t>
            </a:r>
            <a:r>
              <a:rPr lang="en-US" sz="2200" b="0" dirty="0" smtClean="0">
                <a:latin typeface="Lucida Console" pitchFamily="49" charset="0"/>
              </a:rPr>
              <a:t>cs362w14/projects</a:t>
            </a:r>
            <a:endParaRPr lang="en-US" sz="2200" b="0" dirty="0" smtClean="0">
              <a:latin typeface="Lucida Console" pitchFamily="49" charset="0"/>
            </a:endParaRPr>
          </a:p>
          <a:p>
            <a:pPr eaLnBrk="1" hangingPunct="1"/>
            <a:r>
              <a:rPr lang="en-US" b="0" dirty="0" smtClean="0"/>
              <a:t>Create your own directory for your code and tests:</a:t>
            </a:r>
          </a:p>
          <a:p>
            <a:pPr lvl="1" eaLnBrk="1" hangingPunct="1"/>
            <a:r>
              <a:rPr lang="en-US" b="0" dirty="0" err="1" smtClean="0">
                <a:latin typeface="Lucida Console" pitchFamily="49" charset="0"/>
              </a:rPr>
              <a:t>mkdir</a:t>
            </a:r>
            <a:r>
              <a:rPr lang="en-US" b="0" dirty="0" smtClean="0">
                <a:latin typeface="Lucida Console" pitchFamily="49" charset="0"/>
              </a:rPr>
              <a:t> </a:t>
            </a:r>
            <a:r>
              <a:rPr lang="en-US" b="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b="0" dirty="0" err="1" smtClean="0">
                <a:solidFill>
                  <a:schemeClr val="accent2"/>
                </a:solidFill>
                <a:latin typeface="Lucida Console" pitchFamily="49" charset="0"/>
              </a:rPr>
              <a:t>onid</a:t>
            </a:r>
            <a:r>
              <a:rPr lang="en-US" b="0" dirty="0" smtClean="0">
                <a:solidFill>
                  <a:schemeClr val="accent2"/>
                </a:solidFill>
                <a:latin typeface="Lucida Console" pitchFamily="49" charset="0"/>
              </a:rPr>
              <a:t> username&gt;</a:t>
            </a:r>
          </a:p>
          <a:p>
            <a:pPr eaLnBrk="1" hangingPunct="1"/>
            <a:r>
              <a:rPr lang="en-US" b="0" dirty="0" smtClean="0"/>
              <a:t>Is your code in the repository where everyone can see it now?</a:t>
            </a:r>
          </a:p>
          <a:p>
            <a:pPr lvl="1" eaLnBrk="1" hangingPunct="1"/>
            <a:r>
              <a:rPr lang="en-US" b="0" dirty="0" smtClean="0"/>
              <a:t>We can check </a:t>
            </a:r>
            <a:r>
              <a:rPr lang="en-US" b="0" dirty="0"/>
              <a:t>by going to </a:t>
            </a:r>
            <a:r>
              <a:rPr lang="en-US" b="0" dirty="0">
                <a:hlinkClick r:id="rId3"/>
              </a:rPr>
              <a:t>http</a:t>
            </a:r>
            <a:r>
              <a:rPr lang="en-US" b="0" dirty="0" smtClean="0">
                <a:hlinkClick r:id="rId3"/>
              </a:rPr>
              <a:t>://code.google.com/p/cs362w14/source/browse</a:t>
            </a:r>
            <a:r>
              <a:rPr lang="en-US" b="0" dirty="0" smtClean="0"/>
              <a:t> 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Navigate in your web browser to the projects </a:t>
            </a:r>
            <a:r>
              <a:rPr lang="en-US" b="0" dirty="0" smtClean="0"/>
              <a:t>directory</a:t>
            </a:r>
          </a:p>
          <a:p>
            <a:pPr lvl="1" eaLnBrk="1" hangingPunct="1"/>
            <a:endParaRPr lang="en-US" b="0" dirty="0"/>
          </a:p>
          <a:p>
            <a:pPr lvl="1" eaLnBrk="1" hangingPunct="1"/>
            <a:r>
              <a:rPr lang="en-US" b="0" dirty="0" smtClean="0"/>
              <a:t>No, still not there.</a:t>
            </a:r>
            <a:endParaRPr lang="en-US" b="0" dirty="0"/>
          </a:p>
          <a:p>
            <a:pPr marL="500063" lvl="1" indent="0" eaLnBrk="1" hangingPunct="1">
              <a:buNone/>
            </a:pPr>
            <a:endParaRPr lang="en-US" b="0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sz="2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028952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Making Your Work Visible to Others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  <a:noFill/>
        </p:spPr>
        <p:txBody>
          <a:bodyPr/>
          <a:lstStyle/>
          <a:p>
            <a:pPr eaLnBrk="1" hangingPunct="1"/>
            <a:r>
              <a:rPr lang="en-US" sz="2400" b="0" dirty="0" smtClean="0"/>
              <a:t>How do you add your directory to the repository?</a:t>
            </a:r>
          </a:p>
          <a:p>
            <a:pPr lvl="1" eaLnBrk="1" hangingPunct="1"/>
            <a:r>
              <a:rPr lang="en-US" b="0" dirty="0" err="1" smtClean="0">
                <a:latin typeface="Lucida Console" pitchFamily="49" charset="0"/>
              </a:rPr>
              <a:t>svn</a:t>
            </a:r>
            <a:r>
              <a:rPr lang="en-US" b="0" dirty="0" smtClean="0">
                <a:latin typeface="Lucida Console" pitchFamily="49" charset="0"/>
              </a:rPr>
              <a:t> add </a:t>
            </a:r>
            <a:r>
              <a:rPr lang="en-US" b="0" dirty="0" smtClean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b="0" dirty="0" err="1" smtClean="0">
                <a:solidFill>
                  <a:schemeClr val="accent2"/>
                </a:solidFill>
                <a:latin typeface="Lucida Console" pitchFamily="49" charset="0"/>
              </a:rPr>
              <a:t>onid</a:t>
            </a:r>
            <a:r>
              <a:rPr lang="en-US" b="0" dirty="0" smtClean="0">
                <a:solidFill>
                  <a:schemeClr val="accent2"/>
                </a:solidFill>
                <a:latin typeface="Lucida Console" pitchFamily="49" charset="0"/>
              </a:rPr>
              <a:t> username&gt;</a:t>
            </a:r>
          </a:p>
          <a:p>
            <a:pPr eaLnBrk="1" hangingPunct="1"/>
            <a:r>
              <a:rPr lang="en-US" b="0" dirty="0" smtClean="0"/>
              <a:t>Is your code in the repository </a:t>
            </a:r>
            <a:r>
              <a:rPr lang="en-US" b="0" i="1" dirty="0" smtClean="0"/>
              <a:t>now?</a:t>
            </a:r>
            <a:endParaRPr lang="en-US" b="0" dirty="0" smtClean="0"/>
          </a:p>
          <a:p>
            <a:pPr eaLnBrk="1" hangingPunct="1"/>
            <a:r>
              <a:rPr lang="en-US" b="0" dirty="0" smtClean="0"/>
              <a:t>Why </a:t>
            </a:r>
            <a:r>
              <a:rPr lang="en-US" b="0" dirty="0" smtClean="0"/>
              <a:t>not??</a:t>
            </a:r>
          </a:p>
          <a:p>
            <a:pPr lvl="1" eaLnBrk="1" hangingPunct="1"/>
            <a:r>
              <a:rPr lang="en-US" b="0" dirty="0" smtClean="0"/>
              <a:t>Adding a directory or file doesn’t actually put it in the repository, it just tells </a:t>
            </a:r>
            <a:r>
              <a:rPr lang="en-US" b="0" dirty="0" err="1" smtClean="0"/>
              <a:t>svn</a:t>
            </a:r>
            <a:r>
              <a:rPr lang="en-US" b="0" dirty="0" smtClean="0"/>
              <a:t> you will eventually </a:t>
            </a:r>
            <a:r>
              <a:rPr lang="en-US" b="0" i="1" dirty="0" smtClean="0"/>
              <a:t>check it in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I’ve personally held up a Mars mission by forgetting this fact!</a:t>
            </a:r>
          </a:p>
          <a:p>
            <a:pPr eaLnBrk="1" hangingPunct="1"/>
            <a:r>
              <a:rPr lang="en-US" b="0" dirty="0" smtClean="0"/>
              <a:t>One more step:</a:t>
            </a:r>
          </a:p>
          <a:p>
            <a:pPr lvl="1" eaLnBrk="1" hangingPunct="1"/>
            <a:r>
              <a:rPr lang="en-US" b="0" dirty="0" err="1">
                <a:latin typeface="Lucida Console" pitchFamily="49" charset="0"/>
              </a:rPr>
              <a:t>svn</a:t>
            </a:r>
            <a:r>
              <a:rPr lang="en-US" b="0" dirty="0">
                <a:latin typeface="Lucida Console" pitchFamily="49" charset="0"/>
              </a:rPr>
              <a:t> </a:t>
            </a:r>
            <a:r>
              <a:rPr lang="en-US" b="0" dirty="0" smtClean="0">
                <a:latin typeface="Lucida Console" pitchFamily="49" charset="0"/>
              </a:rPr>
              <a:t>ci </a:t>
            </a:r>
            <a:r>
              <a:rPr lang="en-US" b="0" dirty="0">
                <a:solidFill>
                  <a:schemeClr val="accent2"/>
                </a:solidFill>
                <a:latin typeface="Lucida Console" pitchFamily="49" charset="0"/>
              </a:rPr>
              <a:t>&lt;</a:t>
            </a:r>
            <a:r>
              <a:rPr lang="en-US" b="0" dirty="0" err="1">
                <a:solidFill>
                  <a:schemeClr val="accent2"/>
                </a:solidFill>
                <a:latin typeface="Lucida Console" pitchFamily="49" charset="0"/>
              </a:rPr>
              <a:t>onid</a:t>
            </a:r>
            <a:r>
              <a:rPr lang="en-US" b="0" dirty="0">
                <a:solidFill>
                  <a:schemeClr val="accent2"/>
                </a:solidFill>
                <a:latin typeface="Lucida Console" pitchFamily="49" charset="0"/>
              </a:rPr>
              <a:t> username</a:t>
            </a:r>
            <a:r>
              <a:rPr lang="en-US" b="0" dirty="0" smtClean="0">
                <a:solidFill>
                  <a:schemeClr val="accent2"/>
                </a:solidFill>
                <a:latin typeface="Lucida Console" pitchFamily="49" charset="0"/>
              </a:rPr>
              <a:t>&gt; </a:t>
            </a:r>
            <a:r>
              <a:rPr lang="en-US" b="0" dirty="0" smtClean="0">
                <a:latin typeface="Lucida Console" pitchFamily="49" charset="0"/>
              </a:rPr>
              <a:t>-m “Initial </a:t>
            </a:r>
            <a:r>
              <a:rPr lang="en-US" b="0" dirty="0" err="1" smtClean="0">
                <a:latin typeface="Lucida Console" pitchFamily="49" charset="0"/>
              </a:rPr>
              <a:t>checkin</a:t>
            </a:r>
            <a:r>
              <a:rPr lang="en-US" b="0" dirty="0" smtClean="0">
                <a:latin typeface="Lucida Console" pitchFamily="49" charset="0"/>
              </a:rPr>
              <a:t>”</a:t>
            </a:r>
            <a:endParaRPr lang="en-US" b="0" dirty="0">
              <a:latin typeface="Lucida Console" pitchFamily="49" charset="0"/>
            </a:endParaRPr>
          </a:p>
          <a:p>
            <a:pPr lvl="1" eaLnBrk="1" hangingPunct="1"/>
            <a:endParaRPr lang="en-US" b="0" dirty="0"/>
          </a:p>
          <a:p>
            <a:pPr marL="500063" lvl="1" indent="0" eaLnBrk="1" hangingPunct="1">
              <a:buNone/>
            </a:pPr>
            <a:endParaRPr lang="en-US" b="0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sz="2200" b="0" dirty="0" smtClean="0"/>
          </a:p>
        </p:txBody>
      </p:sp>
      <p:pic>
        <p:nvPicPr>
          <p:cNvPr id="10243" name="Picture 3" descr="C:\Users\Alex\AppData\Local\Microsoft\Windows\Temporary Internet Files\Content.IE5\6COYT885\MP90044243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00" y="1916790"/>
            <a:ext cx="1105323" cy="73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Alex\AppData\Local\Microsoft\Windows\Temporary Internet Files\Content.IE5\6COYT885\MC90008315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490" y="2492870"/>
            <a:ext cx="689683" cy="64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2849289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Failed Permissions?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  <a:noFill/>
        </p:spPr>
        <p:txBody>
          <a:bodyPr/>
          <a:lstStyle/>
          <a:p>
            <a:pPr eaLnBrk="1" hangingPunct="1"/>
            <a:r>
              <a:rPr lang="en-US" sz="2400" b="0" dirty="0" smtClean="0"/>
              <a:t>If this </a:t>
            </a:r>
            <a:r>
              <a:rPr lang="en-US" b="0" dirty="0" smtClean="0"/>
              <a:t>didn’t work, </a:t>
            </a:r>
            <a:r>
              <a:rPr lang="en-US" b="0" dirty="0" smtClean="0"/>
              <a:t>we’ll troubleshoot</a:t>
            </a:r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endParaRPr lang="en-US" b="0" dirty="0"/>
          </a:p>
          <a:p>
            <a:pPr marL="500063" lvl="1" indent="0" eaLnBrk="1" hangingPunct="1">
              <a:buNone/>
            </a:pPr>
            <a:endParaRPr lang="en-US" b="0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sz="2200" b="0" dirty="0" smtClean="0"/>
          </a:p>
        </p:txBody>
      </p:sp>
      <p:pic>
        <p:nvPicPr>
          <p:cNvPr id="11267" name="Picture 3" descr="C:\Users\Alex\AppData\Local\Microsoft\Windows\Temporary Internet Files\Content.IE5\4O11Q41U\MP900315445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760" y="3442595"/>
            <a:ext cx="3657600" cy="247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939954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Seeing the Work of Other People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  <a:noFill/>
        </p:spPr>
        <p:txBody>
          <a:bodyPr/>
          <a:lstStyle/>
          <a:p>
            <a:pPr eaLnBrk="1" hangingPunct="1"/>
            <a:r>
              <a:rPr lang="en-US" sz="2400" b="0" dirty="0" smtClean="0"/>
              <a:t>Other people may change their files, add files, etc.</a:t>
            </a:r>
          </a:p>
          <a:p>
            <a:pPr eaLnBrk="1" hangingPunct="1"/>
            <a:r>
              <a:rPr lang="en-US" b="0" dirty="0" smtClean="0"/>
              <a:t>How do you get the latest version of everything?</a:t>
            </a:r>
          </a:p>
          <a:p>
            <a:pPr eaLnBrk="1" hangingPunct="1"/>
            <a:r>
              <a:rPr lang="en-US" sz="2400" b="0" dirty="0" smtClean="0"/>
              <a:t>Navigate to the top of the repository (or where ever you want to update everything below) and try:</a:t>
            </a:r>
          </a:p>
          <a:p>
            <a:pPr lvl="1" eaLnBrk="1" hangingPunct="1"/>
            <a:r>
              <a:rPr lang="en-US" b="0" dirty="0" err="1" smtClean="0">
                <a:latin typeface="Lucida Console" pitchFamily="49" charset="0"/>
              </a:rPr>
              <a:t>svn</a:t>
            </a:r>
            <a:r>
              <a:rPr lang="en-US" b="0" dirty="0" smtClean="0">
                <a:latin typeface="Lucida Console" pitchFamily="49" charset="0"/>
              </a:rPr>
              <a:t> update</a:t>
            </a:r>
            <a:endParaRPr lang="en-US" b="0" dirty="0" smtClean="0">
              <a:solidFill>
                <a:schemeClr val="accent2"/>
              </a:solidFill>
              <a:latin typeface="Lucida Console" pitchFamily="49" charset="0"/>
            </a:endParaRPr>
          </a:p>
          <a:p>
            <a:pPr marL="500063" lvl="1" indent="0" eaLnBrk="1" hangingPunct="1">
              <a:buNone/>
            </a:pPr>
            <a:endParaRPr lang="en-US" b="0" dirty="0"/>
          </a:p>
          <a:p>
            <a:pPr marL="500063" lvl="1" indent="0" eaLnBrk="1" hangingPunct="1">
              <a:buNone/>
            </a:pPr>
            <a:endParaRPr lang="en-US" b="0" dirty="0" smtClean="0"/>
          </a:p>
          <a:p>
            <a:pPr lvl="1" eaLnBrk="1" hangingPunct="1"/>
            <a:endParaRPr lang="en-US" dirty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sz="2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16664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SVN REMINDERS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  <a:noFill/>
        </p:spPr>
        <p:txBody>
          <a:bodyPr/>
          <a:lstStyle/>
          <a:p>
            <a:pPr eaLnBrk="1" hangingPunct="1"/>
            <a:r>
              <a:rPr lang="en-US" sz="2400" b="0" dirty="0" smtClean="0"/>
              <a:t>You can look </a:t>
            </a:r>
            <a:r>
              <a:rPr lang="en-US" sz="2400" b="0" smtClean="0"/>
              <a:t>on </a:t>
            </a:r>
            <a:r>
              <a:rPr lang="en-US" sz="2400" b="0" smtClean="0"/>
              <a:t>code.google.com </a:t>
            </a:r>
            <a:r>
              <a:rPr lang="en-US" sz="2400" b="0" dirty="0" smtClean="0"/>
              <a:t>to see if your code is actually checked in, and what version it is</a:t>
            </a:r>
          </a:p>
          <a:p>
            <a:pPr eaLnBrk="1" hangingPunct="1"/>
            <a:r>
              <a:rPr lang="en-US" b="0" dirty="0" smtClean="0"/>
              <a:t>You need to add every file and directory you want other people to be able to look at</a:t>
            </a:r>
          </a:p>
          <a:p>
            <a:pPr lvl="1" eaLnBrk="1" hangingPunct="1"/>
            <a:r>
              <a:rPr lang="en-US" sz="2200" b="0" dirty="0" smtClean="0"/>
              <a:t>If you add a directory </a:t>
            </a:r>
            <a:r>
              <a:rPr lang="en-US" sz="2200" b="0" dirty="0" err="1" smtClean="0"/>
              <a:t>svn</a:t>
            </a:r>
            <a:r>
              <a:rPr lang="en-US" sz="2200" b="0" dirty="0" smtClean="0"/>
              <a:t> will automatically try to add all the files in that directory</a:t>
            </a:r>
          </a:p>
          <a:p>
            <a:pPr eaLnBrk="1" hangingPunct="1"/>
            <a:r>
              <a:rPr lang="en-US" b="0" dirty="0" smtClean="0"/>
              <a:t>Just adding things doesn’t actually put it in the repository</a:t>
            </a:r>
          </a:p>
          <a:p>
            <a:pPr eaLnBrk="1" hangingPunct="1"/>
            <a:r>
              <a:rPr lang="en-US" sz="2400" b="0" dirty="0" smtClean="0"/>
              <a:t>You have to </a:t>
            </a:r>
            <a:r>
              <a:rPr lang="en-US" sz="2400" b="0" i="1" dirty="0" smtClean="0"/>
              <a:t>check in</a:t>
            </a:r>
            <a:r>
              <a:rPr lang="en-US" sz="2400" b="0" dirty="0" smtClean="0"/>
              <a:t> your changes</a:t>
            </a:r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sz="2200" b="0" dirty="0" smtClean="0"/>
          </a:p>
        </p:txBody>
      </p:sp>
      <p:pic>
        <p:nvPicPr>
          <p:cNvPr id="12290" name="Picture 2" descr="C:\Users\Alex\AppData\Local\Microsoft\Windows\Temporary Internet Files\Content.IE5\DX3TJB8O\MP90038531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4437140"/>
            <a:ext cx="1463029" cy="204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888376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 1:  Software Maintenance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This is not how software engineering works:</a:t>
            </a:r>
          </a:p>
          <a:p>
            <a:pPr lvl="1" eaLnBrk="1" hangingPunct="1"/>
            <a:r>
              <a:rPr lang="en-US" sz="3000" b="0" dirty="0" smtClean="0"/>
              <a:t>First, design happens,</a:t>
            </a:r>
          </a:p>
          <a:p>
            <a:pPr lvl="1" eaLnBrk="1" hangingPunct="1"/>
            <a:r>
              <a:rPr lang="en-US" sz="3000" b="0" dirty="0" smtClean="0"/>
              <a:t>Second, implementation happens,</a:t>
            </a:r>
          </a:p>
          <a:p>
            <a:pPr lvl="1" eaLnBrk="1" hangingPunct="1"/>
            <a:r>
              <a:rPr lang="en-US" sz="3000" b="0" dirty="0" smtClean="0"/>
              <a:t>Third, testing confirms implementation and design were successful</a:t>
            </a:r>
          </a:p>
          <a:p>
            <a:pPr lvl="1" eaLnBrk="1" hangingPunct="1"/>
            <a:r>
              <a:rPr lang="en-US" sz="3000" b="0" dirty="0" smtClean="0"/>
              <a:t>Fourth, the entire thing is frozen in </a:t>
            </a:r>
            <a:r>
              <a:rPr lang="en-US" sz="3000" b="0" dirty="0" err="1" smtClean="0"/>
              <a:t>carbonite</a:t>
            </a:r>
            <a:r>
              <a:rPr lang="en-US" sz="3000" b="0" dirty="0" smtClean="0"/>
              <a:t> forever and released to customers</a:t>
            </a:r>
          </a:p>
          <a:p>
            <a:pPr lvl="1" eaLnBrk="1" hangingPunct="1"/>
            <a:endParaRPr lang="en-US" sz="3000" b="0" dirty="0" smtClean="0"/>
          </a:p>
          <a:p>
            <a:pPr eaLnBrk="1" hangingPunct="1"/>
            <a:endParaRPr lang="en-US" sz="2800" b="0" dirty="0" smtClean="0"/>
          </a:p>
        </p:txBody>
      </p:sp>
      <p:pic>
        <p:nvPicPr>
          <p:cNvPr id="1026" name="Picture 2" descr="C:\Users\Alex\AppData\Local\Microsoft\Windows\Temporary Internet Files\Content.IE5\DX3TJB8O\MM900354639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30" y="4725180"/>
            <a:ext cx="1728240" cy="127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913757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Maintenance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A second false idea is that the process of generating a working syst</a:t>
            </a:r>
            <a:r>
              <a:rPr lang="en-US" sz="3000" b="0" dirty="0" smtClean="0"/>
              <a:t>em is much more complicated than that, but</a:t>
            </a:r>
          </a:p>
          <a:p>
            <a:pPr lvl="1" eaLnBrk="1" hangingPunct="1"/>
            <a:r>
              <a:rPr lang="en-US" sz="2800" b="0" dirty="0" smtClean="0"/>
              <a:t>At some point “the working version” is complete, and after that most changes are (small) bug fixes.</a:t>
            </a:r>
          </a:p>
          <a:p>
            <a:pPr lvl="1" eaLnBrk="1" hangingPunct="1"/>
            <a:r>
              <a:rPr lang="en-US" sz="2800" b="0" dirty="0" smtClean="0"/>
              <a:t>This is the “software maintenance is like an oil change” theory:  once in a while you have to make a small corrective action, but that’s it</a:t>
            </a:r>
          </a:p>
        </p:txBody>
      </p:sp>
      <p:pic>
        <p:nvPicPr>
          <p:cNvPr id="2050" name="Picture 2" descr="C:\Users\Alex\AppData\Local\Microsoft\Windows\Temporary Internet Files\Content.IE5\DX3TJB8O\MC90035321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70" y="5445280"/>
            <a:ext cx="1816729" cy="103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44142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Maintenance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In fact, up to 80% of maintenance efforts are </a:t>
            </a:r>
            <a:r>
              <a:rPr lang="en-US" sz="3200" dirty="0" smtClean="0"/>
              <a:t>not</a:t>
            </a:r>
            <a:r>
              <a:rPr lang="en-US" sz="3200" b="0" dirty="0" smtClean="0"/>
              <a:t> bug fixes</a:t>
            </a:r>
          </a:p>
          <a:p>
            <a:pPr lvl="1" eaLnBrk="1" hangingPunct="1"/>
            <a:r>
              <a:rPr lang="en-US" sz="2600" b="0" dirty="0" smtClean="0"/>
              <a:t>Software systems that </a:t>
            </a:r>
            <a:r>
              <a:rPr lang="en-US" sz="2600" b="0" i="1" dirty="0" smtClean="0"/>
              <a:t>are not </a:t>
            </a:r>
            <a:r>
              <a:rPr lang="en-US" sz="2600" b="0" dirty="0" smtClean="0"/>
              <a:t>used simply die</a:t>
            </a:r>
          </a:p>
          <a:p>
            <a:pPr lvl="1" eaLnBrk="1" hangingPunct="1"/>
            <a:r>
              <a:rPr lang="en-US" sz="2600" b="0" dirty="0" smtClean="0"/>
              <a:t>Software systems that </a:t>
            </a:r>
            <a:r>
              <a:rPr lang="en-US" sz="2600" b="0" i="1" dirty="0" smtClean="0"/>
              <a:t>are</a:t>
            </a:r>
            <a:r>
              <a:rPr lang="en-US" sz="2600" b="0" dirty="0" smtClean="0"/>
              <a:t> used evolve to match their user environment</a:t>
            </a:r>
          </a:p>
          <a:p>
            <a:pPr lvl="2" eaLnBrk="1" hangingPunct="1"/>
            <a:r>
              <a:rPr lang="en-US" sz="2400" b="0" dirty="0" smtClean="0"/>
              <a:t>Adding features</a:t>
            </a:r>
          </a:p>
          <a:p>
            <a:pPr lvl="1" eaLnBrk="1" hangingPunct="1"/>
            <a:r>
              <a:rPr lang="en-US" sz="2600" b="0" dirty="0" smtClean="0"/>
              <a:t>Adding features adds complexity</a:t>
            </a:r>
          </a:p>
          <a:p>
            <a:pPr lvl="1" eaLnBrk="1" hangingPunct="1"/>
            <a:r>
              <a:rPr lang="en-US" sz="2600" b="0" dirty="0" smtClean="0"/>
              <a:t>Adding complexity requires occasional </a:t>
            </a:r>
            <a:r>
              <a:rPr lang="en-US" sz="2600" b="0" i="1" dirty="0" smtClean="0"/>
              <a:t>re-factoring</a:t>
            </a:r>
            <a:r>
              <a:rPr lang="en-US" sz="2600" b="0" dirty="0" smtClean="0"/>
              <a:t> unless you want to end up with code that requires a “software archaeologist” to understand</a:t>
            </a:r>
          </a:p>
        </p:txBody>
      </p:sp>
      <p:pic>
        <p:nvPicPr>
          <p:cNvPr id="2" name="Picture 2" descr="C:\Users\Alex\AppData\Local\Microsoft\Windows\Temporary Internet Files\Content.IE5\6COYT885\MC90024045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00" y="5085230"/>
            <a:ext cx="1810512" cy="134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78943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Topic 2: Source Control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3200" b="0" dirty="0" smtClean="0"/>
              <a:t>How do we manage all these changes?</a:t>
            </a:r>
          </a:p>
          <a:p>
            <a:pPr lvl="1" eaLnBrk="1" hangingPunct="1"/>
            <a:r>
              <a:rPr lang="en-US" sz="2600" b="0" dirty="0" smtClean="0"/>
              <a:t>Real-world projects are not a set of three .java files, or two .c files and two .h files</a:t>
            </a:r>
          </a:p>
          <a:p>
            <a:pPr lvl="1" eaLnBrk="1" hangingPunct="1"/>
            <a:r>
              <a:rPr lang="en-US" sz="2600" b="0" dirty="0" smtClean="0"/>
              <a:t>Real-world systems are complicated trees of source files, support files, documentation, test cases, and configuration files</a:t>
            </a:r>
          </a:p>
          <a:p>
            <a:pPr lvl="1" eaLnBrk="1" hangingPunct="1"/>
            <a:r>
              <a:rPr lang="en-US" sz="2600" b="0" dirty="0" smtClean="0"/>
              <a:t>Multiple developers work on the tree</a:t>
            </a:r>
            <a:br>
              <a:rPr lang="en-US" sz="2600" b="0" dirty="0" smtClean="0"/>
            </a:br>
            <a:r>
              <a:rPr lang="en-US" sz="2600" b="0" dirty="0" smtClean="0"/>
              <a:t>and make changes to it</a:t>
            </a:r>
          </a:p>
          <a:p>
            <a:pPr lvl="2" eaLnBrk="1" hangingPunct="1"/>
            <a:r>
              <a:rPr lang="en-US" sz="2400" b="0" dirty="0" smtClean="0"/>
              <a:t>May want to go back to an old version</a:t>
            </a:r>
          </a:p>
          <a:p>
            <a:pPr lvl="2" eaLnBrk="1" hangingPunct="1"/>
            <a:r>
              <a:rPr lang="en-US" sz="2400" b="0" dirty="0" smtClean="0"/>
              <a:t>May want to work on a file when you</a:t>
            </a:r>
            <a:br>
              <a:rPr lang="en-US" sz="2400" b="0" dirty="0" smtClean="0"/>
            </a:br>
            <a:r>
              <a:rPr lang="en-US" sz="2400" b="0" dirty="0" smtClean="0"/>
              <a:t>don’t have access to a shared network location</a:t>
            </a:r>
          </a:p>
          <a:p>
            <a:pPr lvl="2" eaLnBrk="1" hangingPunct="1"/>
            <a:r>
              <a:rPr lang="en-US" sz="2400" b="0" dirty="0" err="1" smtClean="0"/>
              <a:t>Dropbox</a:t>
            </a:r>
            <a:r>
              <a:rPr lang="en-US" sz="2400" b="0" dirty="0" smtClean="0"/>
              <a:t>/copying around a zipped version is clumsy and prone to disaster</a:t>
            </a:r>
          </a:p>
        </p:txBody>
      </p:sp>
      <p:pic>
        <p:nvPicPr>
          <p:cNvPr id="4099" name="Picture 3" descr="C:\Users\Alex\AppData\Local\Microsoft\Windows\Temporary Internet Files\Content.IE5\6COYT885\MP90043087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2" y="3501010"/>
            <a:ext cx="2339690" cy="156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637201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Source Control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400" b="0" dirty="0" smtClean="0"/>
              <a:t>Use </a:t>
            </a:r>
            <a:r>
              <a:rPr lang="en-US" sz="2400" dirty="0" smtClean="0"/>
              <a:t>source control systems </a:t>
            </a:r>
            <a:r>
              <a:rPr lang="en-US" sz="2400" b="0" dirty="0" smtClean="0"/>
              <a:t>(also known as revision control or version control)</a:t>
            </a:r>
          </a:p>
          <a:p>
            <a:pPr eaLnBrk="1" hangingPunct="1"/>
            <a:r>
              <a:rPr lang="en-US" b="0" dirty="0" smtClean="0"/>
              <a:t>Common examples:</a:t>
            </a:r>
          </a:p>
          <a:p>
            <a:pPr lvl="1" eaLnBrk="1" hangingPunct="1"/>
            <a:r>
              <a:rPr lang="en-US" b="0" dirty="0" err="1" smtClean="0"/>
              <a:t>rcs</a:t>
            </a:r>
            <a:endParaRPr lang="en-US" b="0" dirty="0" smtClean="0"/>
          </a:p>
          <a:p>
            <a:pPr lvl="1" eaLnBrk="1" hangingPunct="1"/>
            <a:r>
              <a:rPr lang="en-US" b="0" dirty="0" err="1" smtClean="0"/>
              <a:t>c</a:t>
            </a:r>
            <a:r>
              <a:rPr lang="en-US" sz="2200" b="0" dirty="0" err="1" smtClean="0"/>
              <a:t>vs</a:t>
            </a:r>
            <a:endParaRPr lang="en-US" sz="2200" b="0" dirty="0" smtClean="0"/>
          </a:p>
          <a:p>
            <a:pPr lvl="1" eaLnBrk="1" hangingPunct="1"/>
            <a:r>
              <a:rPr lang="en-US" sz="2200" b="0" dirty="0" err="1" smtClean="0"/>
              <a:t>svn</a:t>
            </a:r>
            <a:r>
              <a:rPr lang="en-US" sz="2200" b="0" dirty="0" smtClean="0"/>
              <a:t> (subversion)</a:t>
            </a:r>
          </a:p>
          <a:p>
            <a:pPr lvl="1" eaLnBrk="1" hangingPunct="1"/>
            <a:r>
              <a:rPr lang="en-US" b="0" dirty="0" err="1"/>
              <a:t>g</a:t>
            </a:r>
            <a:r>
              <a:rPr lang="en-US" b="0" dirty="0" err="1" smtClean="0"/>
              <a:t>it</a:t>
            </a:r>
            <a:endParaRPr lang="en-US" b="0" dirty="0" smtClean="0"/>
          </a:p>
          <a:p>
            <a:pPr eaLnBrk="1" hangingPunct="1"/>
            <a:endParaRPr lang="en-US" sz="2400" b="0" dirty="0" smtClean="0"/>
          </a:p>
          <a:p>
            <a:pPr eaLnBrk="1" hangingPunct="1"/>
            <a:r>
              <a:rPr lang="en-US" b="0" dirty="0" smtClean="0"/>
              <a:t>We’re going to use a small subset of </a:t>
            </a:r>
            <a:r>
              <a:rPr lang="en-US" b="0" dirty="0" err="1" smtClean="0"/>
              <a:t>svn</a:t>
            </a:r>
            <a:r>
              <a:rPr lang="en-US" b="0" dirty="0" smtClean="0"/>
              <a:t>, which I will introduce on the next few slides</a:t>
            </a:r>
          </a:p>
          <a:p>
            <a:pPr lvl="1" eaLnBrk="1" hangingPunct="1"/>
            <a:r>
              <a:rPr lang="en-US" b="0" dirty="0" err="1"/>
              <a:t>s</a:t>
            </a:r>
            <a:r>
              <a:rPr lang="en-US" sz="2200" b="0" dirty="0" err="1" smtClean="0"/>
              <a:t>vn</a:t>
            </a:r>
            <a:r>
              <a:rPr lang="en-US" sz="2200" b="0" dirty="0" smtClean="0"/>
              <a:t> is widely available and has a simple model</a:t>
            </a:r>
          </a:p>
          <a:p>
            <a:pPr lvl="1" eaLnBrk="1" hangingPunct="1"/>
            <a:r>
              <a:rPr lang="en-US" b="0" dirty="0" err="1"/>
              <a:t>s</a:t>
            </a:r>
            <a:r>
              <a:rPr lang="en-US" b="0" dirty="0" err="1" smtClean="0"/>
              <a:t>vn</a:t>
            </a:r>
            <a:r>
              <a:rPr lang="en-US" b="0" dirty="0" smtClean="0"/>
              <a:t> is </a:t>
            </a:r>
            <a:r>
              <a:rPr lang="en-US" b="0" dirty="0" smtClean="0"/>
              <a:t>one of the options that </a:t>
            </a:r>
            <a:r>
              <a:rPr lang="en-US" b="0" dirty="0" err="1" smtClean="0"/>
              <a:t>code.google</a:t>
            </a:r>
            <a:r>
              <a:rPr lang="en-US" b="0" dirty="0" smtClean="0"/>
              <a:t> provides</a:t>
            </a:r>
            <a:endParaRPr lang="en-US" sz="2200" b="0" dirty="0" smtClean="0"/>
          </a:p>
          <a:p>
            <a:pPr lvl="1" eaLnBrk="1" hangingPunct="1"/>
            <a:endParaRPr lang="en-US" sz="2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5930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 to </a:t>
            </a:r>
            <a:r>
              <a:rPr lang="en-US" dirty="0" err="1" smtClean="0"/>
              <a:t>svn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</p:spPr>
        <p:txBody>
          <a:bodyPr/>
          <a:lstStyle/>
          <a:p>
            <a:pPr eaLnBrk="1" hangingPunct="1"/>
            <a:r>
              <a:rPr lang="en-US" sz="2400" b="0" dirty="0" smtClean="0"/>
              <a:t>All source control systems:</a:t>
            </a:r>
          </a:p>
          <a:p>
            <a:pPr lvl="1" eaLnBrk="1" hangingPunct="1"/>
            <a:r>
              <a:rPr lang="en-US" sz="2000" b="0" dirty="0" smtClean="0"/>
              <a:t>Track changes made to a software system</a:t>
            </a:r>
          </a:p>
          <a:p>
            <a:pPr lvl="1" eaLnBrk="1" hangingPunct="1"/>
            <a:r>
              <a:rPr lang="en-US" sz="2000" b="0" dirty="0" smtClean="0"/>
              <a:t>Allow merging of changes to a part of a system</a:t>
            </a:r>
          </a:p>
          <a:p>
            <a:pPr lvl="1" eaLnBrk="1" hangingPunct="1"/>
            <a:r>
              <a:rPr lang="en-US" sz="2000" b="0" dirty="0" smtClean="0"/>
              <a:t>Allow the development of multiple versions of a system</a:t>
            </a:r>
          </a:p>
          <a:p>
            <a:pPr lvl="1" eaLnBrk="1" hangingPunct="1"/>
            <a:endParaRPr lang="en-US" sz="2000" b="0" dirty="0"/>
          </a:p>
          <a:p>
            <a:pPr eaLnBrk="1" hangingPunct="1"/>
            <a:r>
              <a:rPr lang="en-US" b="0" dirty="0" smtClean="0"/>
              <a:t>We’re going to look at just three operations:</a:t>
            </a:r>
          </a:p>
          <a:p>
            <a:pPr lvl="1" eaLnBrk="1" hangingPunct="1"/>
            <a:r>
              <a:rPr lang="en-US" b="0" dirty="0" smtClean="0"/>
              <a:t>Checking out a project</a:t>
            </a:r>
          </a:p>
          <a:p>
            <a:pPr lvl="1" eaLnBrk="1" hangingPunct="1"/>
            <a:r>
              <a:rPr lang="en-US" b="0" dirty="0" smtClean="0"/>
              <a:t>Checking changes into a project</a:t>
            </a:r>
          </a:p>
          <a:p>
            <a:pPr lvl="1" eaLnBrk="1" hangingPunct="1"/>
            <a:r>
              <a:rPr lang="en-US" b="0" dirty="0" smtClean="0"/>
              <a:t>Updating a project to get the latest changes made by others</a:t>
            </a:r>
          </a:p>
          <a:p>
            <a:pPr lvl="1" eaLnBrk="1" hangingPunct="1"/>
            <a:endParaRPr lang="en-US" b="0" dirty="0"/>
          </a:p>
          <a:p>
            <a:pPr lvl="1" eaLnBrk="1" hangingPunct="1"/>
            <a:r>
              <a:rPr lang="en-US" b="0" dirty="0" smtClean="0"/>
              <a:t>Also look at the web interface to </a:t>
            </a:r>
            <a:r>
              <a:rPr lang="en-US" b="0" dirty="0" err="1" smtClean="0"/>
              <a:t>svn</a:t>
            </a:r>
            <a:r>
              <a:rPr lang="en-US" b="0" dirty="0" smtClean="0"/>
              <a:t> provided by </a:t>
            </a:r>
            <a:r>
              <a:rPr lang="en-US" b="0" dirty="0" err="1" smtClean="0"/>
              <a:t>code.google</a:t>
            </a:r>
            <a:endParaRPr lang="en-US" b="0" dirty="0" smtClean="0"/>
          </a:p>
          <a:p>
            <a:pPr lvl="1" eaLnBrk="1" hangingPunct="1"/>
            <a:endParaRPr lang="en-US" sz="2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575138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 to </a:t>
            </a:r>
            <a:r>
              <a:rPr lang="en-US" dirty="0" err="1" smtClean="0"/>
              <a:t>svn</a:t>
            </a:r>
            <a:endParaRPr lang="en-US" dirty="0" smtClean="0"/>
          </a:p>
        </p:txBody>
      </p:sp>
      <p:pic>
        <p:nvPicPr>
          <p:cNvPr id="5122" name="Picture 2" descr="File:SVN Server Client 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1" y="1196690"/>
            <a:ext cx="7620000" cy="44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9108514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Getting Started with </a:t>
            </a:r>
            <a:r>
              <a:rPr lang="en-US" dirty="0" err="1" smtClean="0"/>
              <a:t>svn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68413"/>
            <a:ext cx="8472487" cy="5256212"/>
          </a:xfrm>
          <a:noFill/>
        </p:spPr>
        <p:txBody>
          <a:bodyPr/>
          <a:lstStyle/>
          <a:p>
            <a:pPr eaLnBrk="1" hangingPunct="1"/>
            <a:r>
              <a:rPr lang="en-US" sz="2400" b="0" dirty="0" smtClean="0"/>
              <a:t>Log in to </a:t>
            </a:r>
            <a:r>
              <a:rPr lang="en-US" sz="2400" b="0" dirty="0" err="1" smtClean="0"/>
              <a:t>code.google</a:t>
            </a:r>
            <a:r>
              <a:rPr lang="en-US" sz="2400" b="0" dirty="0" smtClean="0"/>
              <a:t> </a:t>
            </a:r>
            <a:r>
              <a:rPr lang="en-US" sz="2400" b="0" dirty="0" smtClean="0"/>
              <a:t>at </a:t>
            </a:r>
            <a:r>
              <a:rPr lang="en-US" sz="2400" b="0" dirty="0" smtClean="0">
                <a:hlinkClick r:id="rId3"/>
              </a:rPr>
              <a:t>http</a:t>
            </a:r>
            <a:r>
              <a:rPr lang="en-US" sz="2400" b="0" dirty="0" smtClean="0">
                <a:hlinkClick r:id="rId3"/>
              </a:rPr>
              <a:t>://code.google.com</a:t>
            </a:r>
            <a:r>
              <a:rPr lang="en-US" sz="2400" b="0" dirty="0" smtClean="0"/>
              <a:t> (use a google account)</a:t>
            </a:r>
          </a:p>
          <a:p>
            <a:pPr eaLnBrk="1" hangingPunct="1"/>
            <a:r>
              <a:rPr lang="en-US" b="0" dirty="0" smtClean="0"/>
              <a:t>Go to </a:t>
            </a:r>
            <a:r>
              <a:rPr lang="en-US" b="0" dirty="0" smtClean="0">
                <a:hlinkClick r:id="rId4"/>
              </a:rPr>
              <a:t>http://code.google.com/cs362w14</a:t>
            </a:r>
            <a:r>
              <a:rPr lang="en-US" b="0" dirty="0" smtClean="0"/>
              <a:t> </a:t>
            </a:r>
            <a:endParaRPr lang="en-US" sz="2400" b="0" dirty="0" smtClean="0"/>
          </a:p>
          <a:p>
            <a:pPr eaLnBrk="1" hangingPunct="1"/>
            <a:endParaRPr lang="en-US" b="0" dirty="0"/>
          </a:p>
          <a:p>
            <a:pPr eaLnBrk="1" hangingPunct="1"/>
            <a:r>
              <a:rPr lang="en-US" sz="2400" b="0" dirty="0" smtClean="0"/>
              <a:t>Go to a command prompt (</a:t>
            </a:r>
            <a:r>
              <a:rPr lang="en-US" sz="2400" b="0" dirty="0" err="1" smtClean="0"/>
              <a:t>cygwin</a:t>
            </a:r>
            <a:r>
              <a:rPr lang="en-US" sz="2400" b="0" dirty="0" smtClean="0"/>
              <a:t> or </a:t>
            </a:r>
            <a:r>
              <a:rPr lang="en-US" sz="2400" b="0" dirty="0" err="1" smtClean="0"/>
              <a:t>unix</a:t>
            </a:r>
            <a:r>
              <a:rPr lang="en-US" sz="2400" b="0" dirty="0" smtClean="0"/>
              <a:t>/</a:t>
            </a:r>
            <a:r>
              <a:rPr lang="en-US" sz="2400" b="0" dirty="0" err="1" smtClean="0"/>
              <a:t>linux</a:t>
            </a:r>
            <a:r>
              <a:rPr lang="en-US" b="0" dirty="0" smtClean="0"/>
              <a:t>)</a:t>
            </a:r>
          </a:p>
          <a:p>
            <a:pPr lvl="1" eaLnBrk="1" hangingPunct="1"/>
            <a:r>
              <a:rPr lang="en-US" b="0" dirty="0" smtClean="0"/>
              <a:t>Navigate till your current directory is a location you want to store your class code repository</a:t>
            </a:r>
            <a:endParaRPr lang="en-US" sz="2200" b="0" dirty="0" smtClean="0"/>
          </a:p>
          <a:p>
            <a:pPr lvl="1" eaLnBrk="1" hangingPunct="1"/>
            <a:r>
              <a:rPr lang="en-US" b="0" dirty="0" err="1">
                <a:latin typeface="Lucida Console" panose="020B0609040504020204" pitchFamily="49" charset="0"/>
              </a:rPr>
              <a:t>svn</a:t>
            </a:r>
            <a:r>
              <a:rPr lang="en-US" b="0" dirty="0">
                <a:latin typeface="Lucida Console" panose="020B0609040504020204" pitchFamily="49" charset="0"/>
              </a:rPr>
              <a:t> </a:t>
            </a:r>
            <a:r>
              <a:rPr lang="en-US" b="0" dirty="0" smtClean="0">
                <a:latin typeface="Lucida Console" panose="020B0609040504020204" pitchFamily="49" charset="0"/>
              </a:rPr>
              <a:t>co http</a:t>
            </a:r>
            <a:r>
              <a:rPr lang="en-US" b="0" dirty="0">
                <a:latin typeface="Lucida Console" panose="020B0609040504020204" pitchFamily="49" charset="0"/>
              </a:rPr>
              <a:t>://cs362w14.googlecode.com/svn/trunk/ cs362w14-read-only</a:t>
            </a:r>
          </a:p>
          <a:p>
            <a:pPr lvl="1" eaLnBrk="1" hangingPunct="1"/>
            <a:r>
              <a:rPr lang="en-US" sz="2400" b="0" dirty="0" smtClean="0"/>
              <a:t>A </a:t>
            </a:r>
            <a:r>
              <a:rPr lang="en-US" sz="2400" b="0" dirty="0" smtClean="0"/>
              <a:t>new directory will be created below your current directory location, containing all the cs362 material</a:t>
            </a:r>
          </a:p>
          <a:p>
            <a:pPr lvl="1" eaLnBrk="1" hangingPunct="1"/>
            <a:r>
              <a:rPr lang="en-US" sz="2400" b="0" dirty="0" smtClean="0"/>
              <a:t>This is the contents of the repository</a:t>
            </a:r>
          </a:p>
          <a:p>
            <a:pPr lvl="1" eaLnBrk="1" hangingPunct="1"/>
            <a:endParaRPr lang="en-US" b="0" dirty="0" smtClean="0"/>
          </a:p>
          <a:p>
            <a:pPr lvl="1" eaLnBrk="1" hangingPunct="1"/>
            <a:endParaRPr lang="en-US" sz="2200" b="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407708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82"/>
  <p:tag name="DEFAULTHEIGHT" val="304"/>
  <p:tag name="MMPROD_NEXTUNIQUEID" val="10009"/>
  <p:tag name="MMPROD_UIDATA" val="&lt;database version=&quot;8.0&quot;&gt;&lt;object type=&quot;1&quot; unique_id=&quot;10001&quot;&gt;&lt;property id=&quot;20227&quot; value=&quot;C:\Users\Alex\Desktop\ecampus\Lesson2QuickTopics_Package.prpkg&quot;/&gt;&lt;object type=&quot;2&quot; unique_id=&quot;10002&quot;&gt;&lt;object type=&quot;3&quot; unique_id=&quot;10570&quot;&gt;&lt;property id=&quot;20148&quot; value=&quot;5&quot;/&gt;&lt;property id=&quot;20300&quot; value=&quot;Slide 1 - &amp;quot;Topics for this Lecture&amp;quot;&quot;/&gt;&lt;property id=&quot;20307&quot; value=&quot;809&quot;/&gt;&lt;/object&gt;&lt;object type=&quot;3&quot; unique_id=&quot;10571&quot;&gt;&lt;property id=&quot;20148&quot; value=&quot;5&quot;/&gt;&lt;property id=&quot;20300&quot; value=&quot;Slide 2 - &amp;quot;Topic 1:  Software Maintenance&amp;quot;&quot;/&gt;&lt;property id=&quot;20307&quot; value=&quot;810&quot;/&gt;&lt;/object&gt;&lt;object type=&quot;3&quot; unique_id=&quot;10572&quot;&gt;&lt;property id=&quot;20148&quot; value=&quot;5&quot;/&gt;&lt;property id=&quot;20300&quot; value=&quot;Slide 3 - &amp;quot;Software Maintenance&amp;quot;&quot;/&gt;&lt;property id=&quot;20307&quot; value=&quot;811&quot;/&gt;&lt;/object&gt;&lt;object type=&quot;3&quot; unique_id=&quot;10573&quot;&gt;&lt;property id=&quot;20148&quot; value=&quot;5&quot;/&gt;&lt;property id=&quot;20300&quot; value=&quot;Slide 4 - &amp;quot;Software Maintenance&amp;quot;&quot;/&gt;&lt;property id=&quot;20307&quot; value=&quot;812&quot;/&gt;&lt;/object&gt;&lt;object type=&quot;3&quot; unique_id=&quot;10574&quot;&gt;&lt;property id=&quot;20148&quot; value=&quot;5&quot;/&gt;&lt;property id=&quot;20300&quot; value=&quot;Slide 5 - &amp;quot;Topic 2: Source Control&amp;quot;&quot;/&gt;&lt;property id=&quot;20307&quot; value=&quot;813&quot;/&gt;&lt;/object&gt;&lt;object type=&quot;3&quot; unique_id=&quot;10575&quot;&gt;&lt;property id=&quot;20148&quot; value=&quot;5&quot;/&gt;&lt;property id=&quot;20300&quot; value=&quot;Slide 6 - &amp;quot;Source Control Systems&amp;quot;&quot;/&gt;&lt;property id=&quot;20307&quot; value=&quot;814&quot;/&gt;&lt;/object&gt;&lt;object type=&quot;3&quot; unique_id=&quot;10807&quot;&gt;&lt;property id=&quot;20148&quot; value=&quot;5&quot;/&gt;&lt;property id=&quot;20300&quot; value=&quot;Slide 7 - &amp;quot;Intro to svn&amp;quot;&quot;/&gt;&lt;property id=&quot;20307&quot; value=&quot;815&quot;/&gt;&lt;/object&gt;&lt;object type=&quot;3&quot; unique_id=&quot;10808&quot;&gt;&lt;property id=&quot;20148&quot; value=&quot;5&quot;/&gt;&lt;property id=&quot;20300&quot; value=&quot;Slide 8 - &amp;quot;Intro to svn&amp;quot;&quot;/&gt;&lt;property id=&quot;20307&quot; value=&quot;817&quot;/&gt;&lt;/object&gt;&lt;object type=&quot;3&quot; unique_id=&quot;10809&quot;&gt;&lt;property id=&quot;20148&quot; value=&quot;5&quot;/&gt;&lt;property id=&quot;20300&quot; value=&quot;Slide 9 - &amp;quot;Getting Started with svn&amp;quot;&quot;/&gt;&lt;property id=&quot;20307&quot; value=&quot;818&quot;/&gt;&lt;/object&gt;&lt;object type=&quot;3&quot; unique_id=&quot;10810&quot;&gt;&lt;property id=&quot;20148&quot; value=&quot;5&quot;/&gt;&lt;property id=&quot;20300&quot; value=&quot;Slide 10 - &amp;quot;Creating Your Own Project Space&amp;quot;&quot;/&gt;&lt;property id=&quot;20307&quot; value=&quot;819&quot;/&gt;&lt;/object&gt;&lt;object type=&quot;3&quot; unique_id=&quot;10811&quot;&gt;&lt;property id=&quot;20148&quot; value=&quot;5&quot;/&gt;&lt;property id=&quot;20300&quot; value=&quot;Slide 13 - &amp;quot;Making Your Work Visible to Others&amp;quot;&quot;/&gt;&lt;property id=&quot;20307&quot; value=&quot;820&quot;/&gt;&lt;/object&gt;&lt;object type=&quot;3&quot; unique_id=&quot;10812&quot;&gt;&lt;property id=&quot;20148&quot; value=&quot;5&quot;/&gt;&lt;property id=&quot;20300&quot; value=&quot;Slide 14 - &amp;quot;Failed Permissions?&amp;quot;&quot;/&gt;&lt;property id=&quot;20307&quot; value=&quot;821&quot;/&gt;&lt;/object&gt;&lt;object type=&quot;3&quot; unique_id=&quot;10813&quot;&gt;&lt;property id=&quot;20148&quot; value=&quot;5&quot;/&gt;&lt;property id=&quot;20300&quot; value=&quot;Slide 15 - &amp;quot;Seeing the Work of Other People&amp;quot;&quot;/&gt;&lt;property id=&quot;20307&quot; value=&quot;822&quot;/&gt;&lt;/object&gt;&lt;object type=&quot;3&quot; unique_id=&quot;10814&quot;&gt;&lt;property id=&quot;20148&quot; value=&quot;5&quot;/&gt;&lt;property id=&quot;20300&quot; value=&quot;Slide 16 - &amp;quot;SVN REMINDERS&amp;quot;&quot;/&gt;&lt;property id=&quot;20307&quot; value=&quot;823&quot;/&gt;&lt;/object&gt;&lt;object type=&quot;3&quot; unique_id=&quot;10912&quot;&gt;&lt;property id=&quot;20148&quot; value=&quot;5&quot;/&gt;&lt;property id=&quot;20300&quot; value=&quot;Slide 11 - &amp;quot;Getting Started with svn, for real&amp;quot;&quot;/&gt;&lt;property id=&quot;20307&quot; value=&quot;824&quot;/&gt;&lt;/object&gt;&lt;object type=&quot;3&quot; unique_id=&quot;10964&quot;&gt;&lt;property id=&quot;20148&quot; value=&quot;5&quot;/&gt;&lt;property id=&quot;20300&quot; value=&quot;Slide 12 - &amp;quot;Creating Your Own Project Space&amp;quot;&quot;/&gt;&lt;property id=&quot;20307&quot; value=&quot;825&quot;/&gt;&lt;/object&gt;&lt;/object&gt;&lt;object type=&quot;8&quot; unique_id=&quot;10026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2099658145,C:\Users\Alex\Desktop\cs362w14\lectures\Lesson2QuickTopics_pptx\Media.ppc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2099658145,C:\Users\Alex\Desktop\cs362w14\lectures\Lesson2QuickTopics_pptx\Media.ppcx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2099658145,C:\Users\Alex\Desktop\cs362w14\lectures\Lesson2QuickTopics_pptx\Media.ppc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2099658145,C:\Users\Alex\Desktop\cs362w14\lectures\Lesson2QuickTopics_pptx\Media.ppc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2099658145,C:\Users\Alex\Desktop\cs362w14\lectures\Lesson2QuickTopics_pptx\Media.pp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2099658145,C:\Users\Alex\Desktop\cs362w14\lectures\Lesson2QuickTopics_pptx\Media.ppc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2099658145,C:\Users\Alex\Desktop\cs362w14\lectures\Lesson2QuickTopics_pptx\Media.ppcx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2099658145,C:\Users\Alex\Desktop\cs362w14\lectures\Lesson2QuickTopics_pptx\Media.pp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2099658145,C:\Users\Alex\Desktop\cs362w14\lectures\Lesson2QuickTopics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2099658145,C:\Users\Alex\Desktop\cs362w14\lectures\Lesson2QuickTopics_pptx\Media.ppc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2099658145,C:\Users\Alex\Desktop\cs362w14\lectures\Lesson2QuickTopics_pptx\Media.ppc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2099658145,C:\Users\Alex\Desktop\cs362w14\lectures\Lesson2QuickTopics_pptx\Media.ppc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2099658145,C:\Users\Alex\Desktop\cs362w14\lectures\Lesson2QuickTopics_pptx\Media.ppc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2099658145,C:\Users\Alex\Desktop\cs362w14\lectures\Lesson2QuickTopics_pptx\Media.ppc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2099658145,C:\Users\Alex\Desktop\cs362w14\lectures\Lesson2QuickTopics_pptx\Media.ppc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8,2099658145,C:\Users\Alex\Desktop\cs362w14\lectures\Lesson2QuickTopics_pptx\Media.ppcx"/>
</p:tagLst>
</file>

<file path=ppt/theme/theme1.xml><?xml version="1.0" encoding="utf-8"?>
<a:theme xmlns:a="http://schemas.openxmlformats.org/drawingml/2006/main" name="cmutemplat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00"/>
      </a:hlink>
      <a:folHlink>
        <a:srgbClr val="C0C0C0"/>
      </a:folHlink>
    </a:clrScheme>
    <a:fontScheme name="cmutemplat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mutemplat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utemplate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utemplate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iccad-c2hdl-2004</Template>
  <TotalTime>25181</TotalTime>
  <Words>906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2</vt:i4>
      </vt:variant>
    </vt:vector>
  </HeadingPairs>
  <TitlesOfParts>
    <vt:vector size="23" baseType="lpstr">
      <vt:lpstr>Arial</vt:lpstr>
      <vt:lpstr>Wingdings</vt:lpstr>
      <vt:lpstr>Lucida Console</vt:lpstr>
      <vt:lpstr>Times New Roman</vt:lpstr>
      <vt:lpstr>cmutemplate2</vt:lpstr>
      <vt:lpstr>Topics for this Lecture</vt:lpstr>
      <vt:lpstr>Topic 1:  Software Maintenance</vt:lpstr>
      <vt:lpstr>Software Maintenance</vt:lpstr>
      <vt:lpstr>Software Maintenance</vt:lpstr>
      <vt:lpstr>Topic 2: Source Control</vt:lpstr>
      <vt:lpstr>Source Control Systems</vt:lpstr>
      <vt:lpstr>Intro to svn</vt:lpstr>
      <vt:lpstr>Intro to svn</vt:lpstr>
      <vt:lpstr>Getting Started with svn</vt:lpstr>
      <vt:lpstr>Creating Your Own Project Space</vt:lpstr>
      <vt:lpstr>Getting Started with svn, for real</vt:lpstr>
      <vt:lpstr>Creating Your Own Project Space</vt:lpstr>
      <vt:lpstr>Making Your Work Visible to Others</vt:lpstr>
      <vt:lpstr>Failed Permissions?</vt:lpstr>
      <vt:lpstr>Seeing the Work of Other People</vt:lpstr>
      <vt:lpstr>SVN REMINDERS</vt:lpstr>
      <vt:lpstr>Custom Show 1</vt:lpstr>
      <vt:lpstr>Custom Show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1181</cp:revision>
  <dcterms:created xsi:type="dcterms:W3CDTF">1601-01-01T00:00:00Z</dcterms:created>
  <dcterms:modified xsi:type="dcterms:W3CDTF">2014-01-04T19:26:05Z</dcterms:modified>
</cp:coreProperties>
</file>