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809" r:id="rId2"/>
    <p:sldId id="810" r:id="rId3"/>
    <p:sldId id="824" r:id="rId4"/>
    <p:sldId id="825" r:id="rId5"/>
    <p:sldId id="826" r:id="rId6"/>
    <p:sldId id="827" r:id="rId7"/>
    <p:sldId id="828" r:id="rId8"/>
    <p:sldId id="830" r:id="rId9"/>
    <p:sldId id="829" r:id="rId10"/>
    <p:sldId id="831" r:id="rId11"/>
    <p:sldId id="832" r:id="rId12"/>
    <p:sldId id="834" r:id="rId13"/>
    <p:sldId id="835" r:id="rId14"/>
  </p:sldIdLst>
  <p:sldSz cx="9144000" cy="6858000" type="screen4x3"/>
  <p:notesSz cx="6858000" cy="9144000"/>
  <p:embeddedFontLst>
    <p:embeddedFont>
      <p:font typeface="Lucida Console" pitchFamily="49" charset="0"/>
      <p:regular r:id="rId17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81432" autoAdjust="0"/>
  </p:normalViewPr>
  <p:slideViewPr>
    <p:cSldViewPr>
      <p:cViewPr varScale="1">
        <p:scale>
          <a:sx n="65" d="100"/>
          <a:sy n="65" d="100"/>
        </p:scale>
        <p:origin x="-60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9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8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 for this Lecture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Build systems</a:t>
            </a:r>
          </a:p>
          <a:p>
            <a:pPr eaLnBrk="1" hangingPunct="1"/>
            <a:endParaRPr lang="en-US" sz="3200" b="0" dirty="0"/>
          </a:p>
          <a:p>
            <a:pPr eaLnBrk="1" hangingPunct="1"/>
            <a:r>
              <a:rPr lang="en-US" sz="3200" b="0" dirty="0" smtClean="0"/>
              <a:t>Static analysis</a:t>
            </a:r>
            <a:endParaRPr lang="en-US" sz="3200" b="0" dirty="0" smtClean="0"/>
          </a:p>
        </p:txBody>
      </p:sp>
      <p:pic>
        <p:nvPicPr>
          <p:cNvPr id="2" name="Picture 2" descr="C:\Users\Alex\AppData\Local\Microsoft\Windows\Temporary Internet Files\Content.IE5\OIVDGOMO\MC9002321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60" y="4359243"/>
            <a:ext cx="1688471" cy="18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116061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 </a:t>
            </a:r>
            <a:r>
              <a:rPr lang="en-US" dirty="0" smtClean="0"/>
              <a:t>2:  Static Analysis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Before we get to testing (our first big main topic) want to discuss another method for finding bugs</a:t>
            </a:r>
          </a:p>
          <a:p>
            <a:pPr lvl="1" eaLnBrk="1" hangingPunct="1"/>
            <a:r>
              <a:rPr lang="en-US" sz="3000" b="0" dirty="0" smtClean="0"/>
              <a:t>Analyze the source code for bad “patterns”</a:t>
            </a:r>
          </a:p>
          <a:p>
            <a:pPr lvl="1" eaLnBrk="1" hangingPunct="1"/>
            <a:r>
              <a:rPr lang="en-US" sz="3000" b="0" dirty="0" smtClean="0"/>
              <a:t>Happens to some extent every time you build a program</a:t>
            </a:r>
          </a:p>
          <a:p>
            <a:pPr lvl="2" eaLnBrk="1" hangingPunct="1"/>
            <a:r>
              <a:rPr lang="en-US" sz="2800" b="0" dirty="0" smtClean="0"/>
              <a:t>Your compiler has to analyze the code to compile and optimize it</a:t>
            </a:r>
          </a:p>
          <a:p>
            <a:pPr lvl="2" eaLnBrk="1" hangingPunct="1"/>
            <a:r>
              <a:rPr lang="en-US" sz="2800" b="0" dirty="0" err="1" smtClean="0">
                <a:latin typeface="Lucida Console" pitchFamily="49" charset="0"/>
              </a:rPr>
              <a:t>gcc</a:t>
            </a:r>
            <a:r>
              <a:rPr lang="en-US" sz="2800" b="0" dirty="0" smtClean="0">
                <a:latin typeface="Lucida Console" pitchFamily="49" charset="0"/>
              </a:rPr>
              <a:t> –Wall </a:t>
            </a:r>
            <a:r>
              <a:rPr lang="en-US" sz="2800" b="0" dirty="0" smtClean="0"/>
              <a:t>will warn you about some problems that might show up in testing</a:t>
            </a:r>
            <a:endParaRPr lang="en-US" sz="2800" b="0" dirty="0" smtClean="0"/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38095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Static Analysis?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Called “static” analysis because it analyzes your program without running it</a:t>
            </a:r>
          </a:p>
          <a:p>
            <a:pPr lvl="1" eaLnBrk="1" hangingPunct="1"/>
            <a:r>
              <a:rPr lang="en-US" sz="2600" b="0" dirty="0" smtClean="0"/>
              <a:t>Analysis that runs the program is called “dynamic” analysis (testing is the most common dynamic analysis)</a:t>
            </a:r>
          </a:p>
          <a:p>
            <a:pPr eaLnBrk="1" hangingPunct="1"/>
            <a:r>
              <a:rPr lang="en-US" sz="3200" b="0" dirty="0" smtClean="0"/>
              <a:t>Differs in a few key ways:</a:t>
            </a:r>
          </a:p>
          <a:p>
            <a:pPr lvl="1" eaLnBrk="1" hangingPunct="1"/>
            <a:r>
              <a:rPr lang="en-US" sz="3000" b="0" dirty="0" smtClean="0"/>
              <a:t>Static analysis can catch bugs without a test case – just by structure of code</a:t>
            </a:r>
          </a:p>
          <a:p>
            <a:pPr lvl="1" eaLnBrk="1" hangingPunct="1"/>
            <a:r>
              <a:rPr lang="en-US" sz="3000" b="0" dirty="0" smtClean="0"/>
              <a:t>Static analysis can give “false positives” – warn you about a problem that can’t actually show up when the program runs</a:t>
            </a:r>
            <a:endParaRPr lang="en-US" sz="3000" b="0" dirty="0" smtClean="0"/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18212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</a:t>
            </a:r>
            <a:r>
              <a:rPr lang="en-US" dirty="0" smtClean="0"/>
              <a:t>c Analysis:  Not Just Compilers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While the compiler does some limited “bug hunting” during compilation, that’s not its main job</a:t>
            </a:r>
          </a:p>
          <a:p>
            <a:pPr lvl="1" eaLnBrk="1" hangingPunct="1"/>
            <a:r>
              <a:rPr lang="en-US" sz="2600" b="0" dirty="0" smtClean="0"/>
              <a:t>There are dedicated tools for analyzing source code for bugs</a:t>
            </a:r>
          </a:p>
          <a:p>
            <a:pPr lvl="1" eaLnBrk="1" hangingPunct="1"/>
            <a:r>
              <a:rPr lang="en-US" sz="2600" b="0" dirty="0" smtClean="0"/>
              <a:t>A few such tools include:</a:t>
            </a:r>
          </a:p>
          <a:p>
            <a:pPr lvl="2" eaLnBrk="1" hangingPunct="1"/>
            <a:r>
              <a:rPr lang="en-US" b="0" dirty="0" smtClean="0"/>
              <a:t>Uno (open source, available on the web)</a:t>
            </a:r>
          </a:p>
          <a:p>
            <a:pPr lvl="2" eaLnBrk="1" hangingPunct="1"/>
            <a:r>
              <a:rPr lang="en-US" b="0" dirty="0" err="1" smtClean="0"/>
              <a:t>Coverity</a:t>
            </a:r>
            <a:r>
              <a:rPr lang="en-US" b="0" dirty="0" smtClean="0"/>
              <a:t> (paid software, quite pricey but very powerful, used by NASA and others)</a:t>
            </a:r>
          </a:p>
          <a:p>
            <a:pPr lvl="2" eaLnBrk="1" hangingPunct="1"/>
            <a:r>
              <a:rPr lang="en-US" b="0" dirty="0" err="1" smtClean="0"/>
              <a:t>Klocwork</a:t>
            </a:r>
            <a:endParaRPr lang="en-US" b="0" dirty="0" smtClean="0"/>
          </a:p>
          <a:p>
            <a:pPr lvl="2" eaLnBrk="1" hangingPunct="1"/>
            <a:r>
              <a:rPr lang="en-US" b="0" dirty="0" err="1" smtClean="0"/>
              <a:t>CodeSonar</a:t>
            </a:r>
            <a:endParaRPr lang="en-US" b="0" dirty="0" smtClean="0"/>
          </a:p>
          <a:p>
            <a:pPr eaLnBrk="1" hangingPunct="1"/>
            <a:r>
              <a:rPr lang="en-US" b="0" dirty="0" smtClean="0"/>
              <a:t>Won’t say much about these in this class, because they are typically fairly eas</a:t>
            </a:r>
            <a:r>
              <a:rPr lang="en-US" b="0" dirty="0" smtClean="0"/>
              <a:t>y to use, just run them on your code</a:t>
            </a:r>
            <a:endParaRPr lang="en-US" b="0" dirty="0" smtClean="0"/>
          </a:p>
          <a:p>
            <a:pPr eaLnBrk="1" hangingPunct="1"/>
            <a:endParaRPr lang="en-US" sz="26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50362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</a:t>
            </a:r>
            <a:r>
              <a:rPr lang="en-US" dirty="0" smtClean="0"/>
              <a:t>c Analysis:  Not Just Compilers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Testing, on the other hand, requires more work from the programmer/test engineer</a:t>
            </a:r>
          </a:p>
          <a:p>
            <a:pPr eaLnBrk="1" hangingPunct="1"/>
            <a:r>
              <a:rPr lang="en-US" sz="3200" b="0" dirty="0" smtClean="0"/>
              <a:t>So why not prefer static analysis in general?</a:t>
            </a:r>
          </a:p>
          <a:p>
            <a:pPr lvl="1" eaLnBrk="1" hangingPunct="1"/>
            <a:r>
              <a:rPr lang="en-US" sz="3000" b="0" dirty="0" smtClean="0"/>
              <a:t>Static analysis is generally limited to simple properties – don’t reference null pointers, don’t go outside array bounds</a:t>
            </a:r>
          </a:p>
          <a:p>
            <a:pPr lvl="1" eaLnBrk="1" hangingPunct="1"/>
            <a:r>
              <a:rPr lang="en-US" sz="3000" b="0" dirty="0" smtClean="0"/>
              <a:t>Also good for some security properties</a:t>
            </a:r>
          </a:p>
          <a:p>
            <a:pPr lvl="1" eaLnBrk="1" hangingPunct="1"/>
            <a:r>
              <a:rPr lang="en-US" sz="3000" b="0" dirty="0" smtClean="0"/>
              <a:t>But very hard/impossible to check things like “this sort routine really sorts things”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4717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 1:  </a:t>
            </a:r>
            <a:r>
              <a:rPr lang="en-US" dirty="0" smtClean="0"/>
              <a:t>Build Systems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In a simple world, compiling and running a computer program is simple:</a:t>
            </a:r>
          </a:p>
          <a:p>
            <a:pPr lvl="1" eaLnBrk="1" hangingPunct="1"/>
            <a:r>
              <a:rPr lang="en-US" sz="2800" b="0" dirty="0" smtClean="0">
                <a:latin typeface="Lucida Console" pitchFamily="49" charset="0"/>
              </a:rPr>
              <a:t>&gt; </a:t>
            </a:r>
            <a:r>
              <a:rPr lang="en-US" sz="2800" b="0" dirty="0" err="1" smtClean="0">
                <a:latin typeface="Lucida Console" pitchFamily="49" charset="0"/>
              </a:rPr>
              <a:t>gcc</a:t>
            </a:r>
            <a:r>
              <a:rPr lang="en-US" sz="2800" b="0" dirty="0" smtClean="0">
                <a:latin typeface="Lucida Console" pitchFamily="49" charset="0"/>
              </a:rPr>
              <a:t> –o </a:t>
            </a:r>
            <a:r>
              <a:rPr lang="en-US" sz="2800" b="0" dirty="0" err="1" smtClean="0">
                <a:latin typeface="Lucida Console" pitchFamily="49" charset="0"/>
              </a:rPr>
              <a:t>myexe</a:t>
            </a:r>
            <a:r>
              <a:rPr lang="en-US" sz="2800" b="0" dirty="0" smtClean="0">
                <a:latin typeface="Lucida Console" pitchFamily="49" charset="0"/>
              </a:rPr>
              <a:t> </a:t>
            </a:r>
            <a:r>
              <a:rPr lang="en-US" sz="2800" b="0" dirty="0" err="1" smtClean="0">
                <a:latin typeface="Lucida Console" pitchFamily="49" charset="0"/>
              </a:rPr>
              <a:t>myprogram.c</a:t>
            </a:r>
            <a:endParaRPr lang="en-US" sz="2800" b="0" dirty="0" smtClean="0">
              <a:latin typeface="Lucida Console" pitchFamily="49" charset="0"/>
            </a:endParaRPr>
          </a:p>
          <a:p>
            <a:pPr lvl="1" eaLnBrk="1" hangingPunct="1"/>
            <a:r>
              <a:rPr lang="en-US" sz="2800" b="0" dirty="0" smtClean="0">
                <a:latin typeface="Lucida Console" pitchFamily="49" charset="0"/>
              </a:rPr>
              <a:t>&gt; ./</a:t>
            </a:r>
            <a:r>
              <a:rPr lang="en-US" sz="2800" b="0" dirty="0" err="1" smtClean="0">
                <a:latin typeface="Lucida Console" pitchFamily="49" charset="0"/>
              </a:rPr>
              <a:t>myexe</a:t>
            </a:r>
            <a:endParaRPr lang="en-US" sz="2800" b="0" dirty="0" smtClean="0">
              <a:latin typeface="Lucida Console" pitchFamily="49" charset="0"/>
            </a:endParaRPr>
          </a:p>
          <a:p>
            <a:pPr lvl="1" eaLnBrk="1" hangingPunct="1"/>
            <a:endParaRPr lang="en-US" sz="3000" b="0" dirty="0" smtClean="0"/>
          </a:p>
          <a:p>
            <a:pPr eaLnBrk="1" hangingPunct="1"/>
            <a:r>
              <a:rPr lang="en-US" sz="3200" b="0" dirty="0" smtClean="0"/>
              <a:t>The world is not that simple most of the time, as you may notice if you’ve tried compiling any open source programs</a:t>
            </a:r>
            <a:endParaRPr lang="en-US" sz="3200" b="0" dirty="0" smtClean="0"/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13757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Compile a Program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Most larger programs require many complex commands with many arguments:</a:t>
            </a:r>
          </a:p>
          <a:p>
            <a:pPr lvl="1" eaLnBrk="1" hangingPunct="1"/>
            <a:r>
              <a:rPr lang="en-US" sz="1600" b="0" dirty="0">
                <a:latin typeface="Lucida Console" pitchFamily="49" charset="0"/>
              </a:rPr>
              <a:t>&gt; </a:t>
            </a:r>
            <a:r>
              <a:rPr lang="en-US" sz="1600" b="0" dirty="0" err="1">
                <a:latin typeface="Lucida Console" pitchFamily="49" charset="0"/>
              </a:rPr>
              <a:t>gcc</a:t>
            </a:r>
            <a:r>
              <a:rPr lang="en-US" sz="1600" b="0" dirty="0">
                <a:latin typeface="Lucida Console" pitchFamily="49" charset="0"/>
              </a:rPr>
              <a:t> </a:t>
            </a:r>
            <a:r>
              <a:rPr lang="en-US" sz="1600" b="0" dirty="0" smtClean="0">
                <a:latin typeface="Lucida Console" pitchFamily="49" charset="0"/>
              </a:rPr>
              <a:t>–g –c lib1.c –DARCH_X86 –DLINUX –DDEBUG –D –</a:t>
            </a:r>
            <a:r>
              <a:rPr lang="en-US" sz="1600" b="0" dirty="0" err="1" smtClean="0">
                <a:latin typeface="Lucida Console" pitchFamily="49" charset="0"/>
              </a:rPr>
              <a:t>ftest</a:t>
            </a:r>
            <a:r>
              <a:rPr lang="en-US" sz="1600" b="0" dirty="0" smtClean="0">
                <a:latin typeface="Lucida Console" pitchFamily="49" charset="0"/>
              </a:rPr>
              <a:t>-coverage –</a:t>
            </a:r>
            <a:r>
              <a:rPr lang="en-US" sz="1600" b="0" dirty="0" err="1" smtClean="0">
                <a:latin typeface="Lucida Console" pitchFamily="49" charset="0"/>
              </a:rPr>
              <a:t>fprofile</a:t>
            </a:r>
            <a:r>
              <a:rPr lang="en-US" sz="1600" b="0" dirty="0" smtClean="0">
                <a:latin typeface="Lucida Console" pitchFamily="49" charset="0"/>
              </a:rPr>
              <a:t>-arcs –O0</a:t>
            </a:r>
            <a:endParaRPr lang="en-US" sz="1600" b="0" dirty="0">
              <a:latin typeface="Lucida Console" pitchFamily="49" charset="0"/>
            </a:endParaRPr>
          </a:p>
          <a:p>
            <a:pPr lvl="1" eaLnBrk="1" hangingPunct="1"/>
            <a:r>
              <a:rPr lang="en-US" sz="1600" b="0" dirty="0">
                <a:latin typeface="Lucida Console" pitchFamily="49" charset="0"/>
              </a:rPr>
              <a:t>&gt; </a:t>
            </a:r>
            <a:r>
              <a:rPr lang="en-US" sz="1600" b="0" dirty="0" err="1" smtClean="0">
                <a:latin typeface="Lucida Console" pitchFamily="49" charset="0"/>
              </a:rPr>
              <a:t>gcc</a:t>
            </a:r>
            <a:r>
              <a:rPr lang="en-US" sz="1600" b="0" dirty="0" smtClean="0">
                <a:latin typeface="Lucida Console" pitchFamily="49" charset="0"/>
              </a:rPr>
              <a:t> –g –c lib2.c </a:t>
            </a:r>
            <a:r>
              <a:rPr lang="en-US" sz="1600" b="0" dirty="0">
                <a:latin typeface="Lucida Console" pitchFamily="49" charset="0"/>
              </a:rPr>
              <a:t>–DARCH_X86 –DLINUX –DDEBUG –D –</a:t>
            </a:r>
            <a:r>
              <a:rPr lang="en-US" sz="1600" b="0" dirty="0" err="1">
                <a:latin typeface="Lucida Console" pitchFamily="49" charset="0"/>
              </a:rPr>
              <a:t>ftest</a:t>
            </a:r>
            <a:r>
              <a:rPr lang="en-US" sz="1600" b="0" dirty="0">
                <a:latin typeface="Lucida Console" pitchFamily="49" charset="0"/>
              </a:rPr>
              <a:t>-coverage –</a:t>
            </a:r>
            <a:r>
              <a:rPr lang="en-US" sz="1600" b="0" dirty="0" err="1" smtClean="0">
                <a:latin typeface="Lucida Console" pitchFamily="49" charset="0"/>
              </a:rPr>
              <a:t>fprofile</a:t>
            </a:r>
            <a:r>
              <a:rPr lang="en-US" sz="1600" b="0" dirty="0" smtClean="0">
                <a:latin typeface="Lucida Console" pitchFamily="49" charset="0"/>
              </a:rPr>
              <a:t>-arcs</a:t>
            </a:r>
          </a:p>
          <a:p>
            <a:pPr lvl="1" eaLnBrk="1" hangingPunct="1"/>
            <a:r>
              <a:rPr lang="en-US" sz="1600" b="0" dirty="0" smtClean="0">
                <a:latin typeface="Lucida Console" pitchFamily="49" charset="0"/>
              </a:rPr>
              <a:t>&gt; </a:t>
            </a:r>
            <a:r>
              <a:rPr lang="en-US" sz="1600" b="0" dirty="0" err="1" smtClean="0">
                <a:latin typeface="Lucida Console" pitchFamily="49" charset="0"/>
              </a:rPr>
              <a:t>gcc</a:t>
            </a:r>
            <a:r>
              <a:rPr lang="en-US" sz="1600" b="0" dirty="0" smtClean="0">
                <a:latin typeface="Lucida Console" pitchFamily="49" charset="0"/>
              </a:rPr>
              <a:t> –o </a:t>
            </a:r>
            <a:r>
              <a:rPr lang="en-US" sz="1600" b="0" dirty="0" err="1" smtClean="0">
                <a:latin typeface="Lucida Console" pitchFamily="49" charset="0"/>
              </a:rPr>
              <a:t>mainexec</a:t>
            </a:r>
            <a:r>
              <a:rPr lang="en-US" sz="1600" b="0" dirty="0" smtClean="0">
                <a:latin typeface="Lucida Console" pitchFamily="49" charset="0"/>
              </a:rPr>
              <a:t> </a:t>
            </a:r>
            <a:r>
              <a:rPr lang="en-US" sz="1600" b="0" dirty="0" err="1" smtClean="0">
                <a:latin typeface="Lucida Console" pitchFamily="49" charset="0"/>
              </a:rPr>
              <a:t>m.c</a:t>
            </a:r>
            <a:r>
              <a:rPr lang="en-US" sz="1600" b="0" dirty="0" smtClean="0">
                <a:latin typeface="Lucida Console" pitchFamily="49" charset="0"/>
              </a:rPr>
              <a:t> lib1.o </a:t>
            </a:r>
            <a:r>
              <a:rPr lang="en-US" sz="1600" b="0" dirty="0">
                <a:latin typeface="Lucida Console" pitchFamily="49" charset="0"/>
              </a:rPr>
              <a:t>lib2.o  –DARCH_X86 –DLINUX –DDEBUG –D </a:t>
            </a:r>
            <a:r>
              <a:rPr lang="en-US" sz="1600" b="0" dirty="0" smtClean="0">
                <a:latin typeface="Lucida Console" pitchFamily="49" charset="0"/>
              </a:rPr>
              <a:t>-</a:t>
            </a:r>
            <a:r>
              <a:rPr lang="en-US" sz="1600" b="0" dirty="0" err="1" smtClean="0">
                <a:latin typeface="Lucida Console" pitchFamily="49" charset="0"/>
              </a:rPr>
              <a:t>ftest</a:t>
            </a:r>
            <a:r>
              <a:rPr lang="en-US" sz="1600" b="0" dirty="0" smtClean="0">
                <a:latin typeface="Lucida Console" pitchFamily="49" charset="0"/>
              </a:rPr>
              <a:t>-coverage </a:t>
            </a:r>
            <a:r>
              <a:rPr lang="en-US" sz="1600" b="0" dirty="0">
                <a:latin typeface="Lucida Console" pitchFamily="49" charset="0"/>
              </a:rPr>
              <a:t>–</a:t>
            </a:r>
            <a:r>
              <a:rPr lang="en-US" sz="1600" b="0" dirty="0" err="1" smtClean="0">
                <a:latin typeface="Lucida Console" pitchFamily="49" charset="0"/>
              </a:rPr>
              <a:t>fprofile</a:t>
            </a:r>
            <a:r>
              <a:rPr lang="en-US" sz="1600" b="0" dirty="0" smtClean="0">
                <a:latin typeface="Lucida Console" pitchFamily="49" charset="0"/>
              </a:rPr>
              <a:t>-arcs –</a:t>
            </a:r>
            <a:r>
              <a:rPr lang="en-US" sz="1600" b="0" dirty="0" smtClean="0">
                <a:latin typeface="+mj-lt"/>
              </a:rPr>
              <a:t>lm –DNO_X –O3</a:t>
            </a:r>
          </a:p>
          <a:p>
            <a:pPr eaLnBrk="1" hangingPunct="1"/>
            <a:r>
              <a:rPr lang="en-US" sz="3200" b="0" dirty="0" smtClean="0">
                <a:latin typeface="+mj-lt"/>
              </a:rPr>
              <a:t>Compiling all the components of a modern software system may take </a:t>
            </a:r>
            <a:r>
              <a:rPr lang="en-US" sz="3200" b="0" i="1" dirty="0" smtClean="0">
                <a:latin typeface="+mj-lt"/>
              </a:rPr>
              <a:t>a long time</a:t>
            </a:r>
          </a:p>
          <a:p>
            <a:pPr lvl="1" eaLnBrk="1" hangingPunct="1"/>
            <a:r>
              <a:rPr lang="en-US" sz="3000" b="0" dirty="0" smtClean="0">
                <a:latin typeface="+mj-lt"/>
              </a:rPr>
              <a:t>Building the software for Curiosity at JPL was a half hour process or mor</a:t>
            </a:r>
            <a:r>
              <a:rPr lang="en-US" sz="3000" b="0" dirty="0" smtClean="0">
                <a:latin typeface="+mj-lt"/>
              </a:rPr>
              <a:t>e, from scratch, with hundreds of commands run</a:t>
            </a:r>
            <a:endParaRPr lang="en-US" sz="3000" b="0" dirty="0" smtClean="0"/>
          </a:p>
          <a:p>
            <a:pPr eaLnBrk="1" hangingPunct="1"/>
            <a:endParaRPr lang="en-US" sz="2800" b="0" dirty="0" smtClean="0"/>
          </a:p>
        </p:txBody>
      </p:sp>
      <p:pic>
        <p:nvPicPr>
          <p:cNvPr id="4098" name="Picture 2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10" y="4467130"/>
            <a:ext cx="832245" cy="8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ex\AppData\Local\Microsoft\Windows\Temporary Internet Files\Content.IE5\4O11Q41U\MC90043437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80" y="5733320"/>
            <a:ext cx="694504" cy="6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19490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Just a Shell Script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Simply bundling all the compilation into a script doesn’t solve the problem</a:t>
            </a:r>
          </a:p>
          <a:p>
            <a:pPr lvl="1" eaLnBrk="1" hangingPunct="1"/>
            <a:r>
              <a:rPr lang="en-US" sz="2800" b="0" dirty="0" smtClean="0">
                <a:latin typeface="+mj-lt"/>
              </a:rPr>
              <a:t>If you only change one file, which other files have to be recompiled?  Do you start over?</a:t>
            </a:r>
          </a:p>
          <a:p>
            <a:pPr lvl="1" eaLnBrk="1" hangingPunct="1"/>
            <a:r>
              <a:rPr lang="en-US" sz="2800" b="0" dirty="0" smtClean="0">
                <a:latin typeface="+mj-lt"/>
              </a:rPr>
              <a:t>A script is a series of commands; if you want to take advantage of multiple machines, you have to design the parallelism yourself</a:t>
            </a:r>
            <a:endParaRPr lang="en-US" sz="2800" b="0" dirty="0" smtClean="0"/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363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Systems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Again, automation comes to our rescue</a:t>
            </a:r>
          </a:p>
          <a:p>
            <a:pPr eaLnBrk="1" hangingPunct="1"/>
            <a:r>
              <a:rPr lang="en-US" sz="3200" b="0" dirty="0" smtClean="0">
                <a:latin typeface="+mj-lt"/>
              </a:rPr>
              <a:t>Build systems:</a:t>
            </a:r>
          </a:p>
          <a:p>
            <a:pPr lvl="1" eaLnBrk="1" hangingPunct="1"/>
            <a:r>
              <a:rPr lang="en-US" sz="2600" b="0" dirty="0" smtClean="0">
                <a:latin typeface="+mj-lt"/>
              </a:rPr>
              <a:t>Given a description including at least: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Components of a system (files)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How they depend on each other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How to produce the ones that are not provided by humans</a:t>
            </a:r>
          </a:p>
          <a:p>
            <a:pPr lvl="1" eaLnBrk="1" hangingPunct="1"/>
            <a:r>
              <a:rPr lang="en-US" sz="2600" b="0" dirty="0" smtClean="0">
                <a:latin typeface="+mj-lt"/>
              </a:rPr>
              <a:t>A build system: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Uses information on which files have been modified and which files don’t exist yet to produce the final products – for example, </a:t>
            </a:r>
            <a:r>
              <a:rPr lang="en-US" sz="2400" b="0" dirty="0" err="1" smtClean="0">
                <a:latin typeface="+mj-lt"/>
              </a:rPr>
              <a:t>executables</a:t>
            </a:r>
            <a:r>
              <a:rPr lang="en-US" sz="2400" b="0" dirty="0" smtClean="0">
                <a:latin typeface="+mj-lt"/>
              </a:rPr>
              <a:t> – for a system</a:t>
            </a:r>
            <a:endParaRPr lang="en-US" sz="2400" b="0" dirty="0" smtClean="0"/>
          </a:p>
          <a:p>
            <a:pPr eaLnBrk="1" hangingPunct="1"/>
            <a:endParaRPr lang="en-US" sz="2800" b="0" dirty="0" smtClean="0"/>
          </a:p>
        </p:txBody>
      </p:sp>
      <p:pic>
        <p:nvPicPr>
          <p:cNvPr id="2050" name="Picture 2" descr="C:\Users\Alex\AppData\Local\Microsoft\Windows\Temporary Internet Files\Content.IE5\6COYT885\MC90031115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70" y="669649"/>
            <a:ext cx="1068019" cy="182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01590" y="2534143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“Let the robot</a:t>
            </a:r>
            <a:br>
              <a:rPr lang="en-US" dirty="0" smtClean="0"/>
            </a:br>
            <a:r>
              <a:rPr lang="en-US" dirty="0" smtClean="0"/>
              <a:t>do the boring</a:t>
            </a:r>
            <a:br>
              <a:rPr lang="en-US" dirty="0" smtClean="0"/>
            </a:br>
            <a:r>
              <a:rPr lang="en-US" dirty="0" smtClean="0"/>
              <a:t>stuff!”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20962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Systems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Lots of different build systems</a:t>
            </a:r>
          </a:p>
          <a:p>
            <a:pPr lvl="1" eaLnBrk="1" hangingPunct="1"/>
            <a:r>
              <a:rPr lang="en-US" sz="2200" b="0" dirty="0" smtClean="0">
                <a:latin typeface="+mj-lt"/>
              </a:rPr>
              <a:t>Some are very simple, don’t do much beyond what I just described</a:t>
            </a:r>
          </a:p>
          <a:p>
            <a:pPr lvl="1" eaLnBrk="1" hangingPunct="1"/>
            <a:r>
              <a:rPr lang="en-US" b="0" dirty="0" smtClean="0">
                <a:latin typeface="+mj-lt"/>
              </a:rPr>
              <a:t>Others are very complex, attempt to determine dependencies for you, automatically parallelize compilation, etc.</a:t>
            </a:r>
          </a:p>
          <a:p>
            <a:pPr lvl="2" eaLnBrk="1" hangingPunct="1"/>
            <a:r>
              <a:rPr lang="en-US" sz="2000" b="0" dirty="0" smtClean="0">
                <a:latin typeface="+mj-lt"/>
              </a:rPr>
              <a:t>Sometimes integrated with figuring out local configuration (hardware, operating system, available tools)</a:t>
            </a:r>
          </a:p>
          <a:p>
            <a:pPr lvl="2" eaLnBrk="1" hangingPunct="1"/>
            <a:r>
              <a:rPr lang="en-US" b="0" dirty="0" smtClean="0">
                <a:latin typeface="+mj-lt"/>
              </a:rPr>
              <a:t>Sometimes integrated with source control or testing</a:t>
            </a:r>
          </a:p>
          <a:p>
            <a:pPr lvl="2" eaLnBrk="1" hangingPunct="1"/>
            <a:endParaRPr lang="en-US" sz="2000" b="0" dirty="0">
              <a:latin typeface="+mj-lt"/>
            </a:endParaRPr>
          </a:p>
          <a:p>
            <a:pPr eaLnBrk="1" hangingPunct="1"/>
            <a:r>
              <a:rPr lang="en-US" sz="2400" b="0" dirty="0" smtClean="0">
                <a:latin typeface="+mj-lt"/>
              </a:rPr>
              <a:t>In this class, we’ll use a very simple system, </a:t>
            </a:r>
            <a:r>
              <a:rPr lang="en-US" sz="2400" b="0" i="1" dirty="0" smtClean="0">
                <a:latin typeface="+mj-lt"/>
              </a:rPr>
              <a:t>make</a:t>
            </a:r>
            <a:endParaRPr lang="en-US" sz="2400" b="0" dirty="0" smtClean="0"/>
          </a:p>
          <a:p>
            <a:pPr eaLnBrk="1" hangingPunct="1"/>
            <a:endParaRPr lang="en-US" sz="28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23943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Structure of a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See </a:t>
            </a:r>
            <a:r>
              <a:rPr lang="en-US" sz="3200" b="0" dirty="0" smtClean="0">
                <a:solidFill>
                  <a:schemeClr val="accent2"/>
                </a:solidFill>
                <a:latin typeface="+mj-lt"/>
              </a:rPr>
              <a:t>dominion/</a:t>
            </a:r>
            <a:r>
              <a:rPr lang="en-US" sz="3200" b="0" dirty="0" err="1" smtClean="0">
                <a:solidFill>
                  <a:schemeClr val="accent2"/>
                </a:solidFill>
                <a:latin typeface="+mj-lt"/>
              </a:rPr>
              <a:t>Makefile</a:t>
            </a:r>
            <a:r>
              <a:rPr lang="en-US" sz="3200" b="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3200" b="0" dirty="0" smtClean="0">
                <a:latin typeface="+mj-lt"/>
              </a:rPr>
              <a:t>in the class repository</a:t>
            </a:r>
          </a:p>
          <a:p>
            <a:pPr eaLnBrk="1" hangingPunct="1"/>
            <a:r>
              <a:rPr lang="en-US" sz="3200" b="0" dirty="0" smtClean="0">
                <a:latin typeface="+mj-lt"/>
              </a:rPr>
              <a:t>Structure is like this:</a:t>
            </a:r>
          </a:p>
          <a:p>
            <a:pPr marL="0" indent="0" eaLnBrk="1" hangingPunct="1">
              <a:buNone/>
            </a:pPr>
            <a:r>
              <a:rPr lang="en-US" sz="2200" b="0" dirty="0" smtClean="0">
                <a:latin typeface="Lucida Console" pitchFamily="49" charset="0"/>
              </a:rPr>
              <a:t>&lt;targetfile1&gt;:  &lt;dependfile1&gt; &lt;dependfile2&gt; </a:t>
            </a:r>
          </a:p>
          <a:p>
            <a:pPr marL="500063" lvl="1" indent="0" eaLnBrk="1" hangingPunct="1">
              <a:buNone/>
            </a:pPr>
            <a:r>
              <a:rPr lang="en-US" b="0" dirty="0" smtClean="0">
                <a:latin typeface="Lucida Console" pitchFamily="49" charset="0"/>
              </a:rPr>
              <a:t>&lt;c</a:t>
            </a:r>
            <a:r>
              <a:rPr lang="en-US" sz="2200" b="0" dirty="0" smtClean="0">
                <a:latin typeface="Lucida Console" pitchFamily="49" charset="0"/>
              </a:rPr>
              <a:t>ommand to create targetfile1&gt;</a:t>
            </a:r>
          </a:p>
          <a:p>
            <a:pPr marL="500063" lvl="1" indent="0" eaLnBrk="1" hangingPunct="1">
              <a:buNone/>
            </a:pPr>
            <a:r>
              <a:rPr lang="en-US" b="0" dirty="0" smtClean="0">
                <a:latin typeface="Lucida Console" pitchFamily="49" charset="0"/>
              </a:rPr>
              <a:t>&lt;command to create targetfile1&gt;</a:t>
            </a:r>
          </a:p>
          <a:p>
            <a:pPr marL="0" indent="0" eaLnBrk="1" hangingPunct="1">
              <a:buNone/>
            </a:pPr>
            <a:r>
              <a:rPr lang="en-US" sz="2400" b="0" dirty="0" smtClean="0">
                <a:latin typeface="Lucida Console" pitchFamily="49" charset="0"/>
              </a:rPr>
              <a:t>&lt;targetfile</a:t>
            </a:r>
            <a:r>
              <a:rPr lang="en-US" b="0" dirty="0" smtClean="0">
                <a:latin typeface="Lucida Console" pitchFamily="49" charset="0"/>
              </a:rPr>
              <a:t>2&gt;: &lt;dependfile3&gt; &lt;dependfile4&gt;</a:t>
            </a:r>
          </a:p>
          <a:p>
            <a:pPr marL="500063" lvl="1" indent="0" eaLnBrk="1" hangingPunct="1">
              <a:buNone/>
            </a:pPr>
            <a:r>
              <a:rPr lang="en-US" sz="2200" b="0" dirty="0" smtClean="0">
                <a:latin typeface="Lucida Console" pitchFamily="49" charset="0"/>
              </a:rPr>
              <a:t>&lt;command to creat</a:t>
            </a:r>
            <a:r>
              <a:rPr lang="en-US" b="0" dirty="0" smtClean="0">
                <a:latin typeface="Lucida Console" pitchFamily="49" charset="0"/>
              </a:rPr>
              <a:t>e targetfile2&gt;</a:t>
            </a:r>
            <a:r>
              <a:rPr lang="en-US" sz="2200" b="0" dirty="0" smtClean="0">
                <a:latin typeface="Lucida Console" pitchFamily="49" charset="0"/>
              </a:rPr>
              <a:t>…</a:t>
            </a:r>
            <a:endParaRPr lang="en-US" sz="2200" b="0" dirty="0" smtClean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07883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e:Makefile-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30" y="2276840"/>
            <a:ext cx="3887430" cy="31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Structure of a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>
                <a:latin typeface="+mj-lt"/>
              </a:rPr>
              <a:t>Textual representation of a graph:</a:t>
            </a:r>
            <a:endParaRPr lang="en-US" sz="3200" b="0" dirty="0">
              <a:latin typeface="+mj-lt"/>
            </a:endParaRPr>
          </a:p>
          <a:p>
            <a:pPr marL="0" indent="0" eaLnBrk="1" hangingPunct="1">
              <a:buNone/>
            </a:pPr>
            <a:r>
              <a:rPr lang="en-US" sz="1600" b="0" dirty="0" err="1">
                <a:latin typeface="Lucida Console" pitchFamily="49" charset="0"/>
              </a:rPr>
              <a:t>m</a:t>
            </a:r>
            <a:r>
              <a:rPr lang="en-US" sz="1600" b="0" dirty="0" err="1" smtClean="0">
                <a:latin typeface="Lucida Console" pitchFamily="49" charset="0"/>
              </a:rPr>
              <a:t>yprogram</a:t>
            </a:r>
            <a:r>
              <a:rPr lang="en-US" sz="1600" b="0" dirty="0" smtClean="0">
                <a:latin typeface="Lucida Console" pitchFamily="49" charset="0"/>
              </a:rPr>
              <a:t>: libmytools.so </a:t>
            </a:r>
            <a:r>
              <a:rPr lang="en-US" sz="1600" b="0" dirty="0" err="1" smtClean="0">
                <a:latin typeface="Lucida Console" pitchFamily="49" charset="0"/>
              </a:rPr>
              <a:t>myprogram.o</a:t>
            </a:r>
            <a:endParaRPr lang="en-US" sz="1600" b="0" dirty="0">
              <a:latin typeface="Lucida Console" pitchFamily="49" charset="0"/>
            </a:endParaRP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l</a:t>
            </a:r>
            <a:r>
              <a:rPr lang="en-US" sz="1600" b="0" dirty="0" smtClean="0">
                <a:latin typeface="Lucida Console" pitchFamily="49" charset="0"/>
              </a:rPr>
              <a:t>ibmytools.so: mytools2.o mytools1.o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 smtClean="0">
                <a:latin typeface="Lucida Console" pitchFamily="49" charset="0"/>
              </a:rPr>
              <a:t>m</a:t>
            </a:r>
            <a:r>
              <a:rPr lang="en-US" sz="1600" b="0" dirty="0" smtClean="0">
                <a:latin typeface="Lucida Console" pitchFamily="49" charset="0"/>
              </a:rPr>
              <a:t>ytools1.o: mytools1.c</a:t>
            </a:r>
          </a:p>
          <a:p>
            <a:pPr marL="0" indent="0" eaLnBrk="1" hangingPunct="1">
              <a:buNone/>
            </a:pPr>
            <a:r>
              <a:rPr lang="en-US" sz="1600" b="0" dirty="0" smtClean="0">
                <a:latin typeface="Lucida Console" pitchFamily="49" charset="0"/>
              </a:rPr>
              <a:t>	…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m</a:t>
            </a:r>
            <a:r>
              <a:rPr lang="en-US" sz="1600" b="0" dirty="0" smtClean="0">
                <a:latin typeface="Lucida Console" pitchFamily="49" charset="0"/>
              </a:rPr>
              <a:t>ytools2.o: mytools2.c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 err="1">
                <a:latin typeface="Lucida Console" pitchFamily="49" charset="0"/>
              </a:rPr>
              <a:t>m</a:t>
            </a:r>
            <a:r>
              <a:rPr lang="en-US" sz="1600" b="0" dirty="0" err="1" smtClean="0">
                <a:latin typeface="Lucida Console" pitchFamily="49" charset="0"/>
              </a:rPr>
              <a:t>yprogram.o</a:t>
            </a:r>
            <a:r>
              <a:rPr lang="en-US" sz="1600" b="0" dirty="0" smtClean="0">
                <a:latin typeface="Lucida Console" pitchFamily="49" charset="0"/>
              </a:rPr>
              <a:t>: </a:t>
            </a:r>
            <a:r>
              <a:rPr lang="en-US" sz="1600" b="0" dirty="0" err="1" smtClean="0">
                <a:latin typeface="Lucida Console" pitchFamily="49" charset="0"/>
              </a:rPr>
              <a:t>myprogram.c</a:t>
            </a:r>
            <a:endParaRPr lang="en-US" sz="1600" b="0" dirty="0" smtClean="0">
              <a:latin typeface="Lucida Console" pitchFamily="49" charset="0"/>
            </a:endParaRP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smtClean="0">
                <a:latin typeface="Lucida Console" pitchFamily="49" charset="0"/>
              </a:rPr>
              <a:t>…</a:t>
            </a:r>
          </a:p>
          <a:p>
            <a:pPr marL="0" indent="0" eaLnBrk="1" hangingPunct="1">
              <a:buNone/>
            </a:pPr>
            <a:r>
              <a:rPr lang="en-US" sz="1600" b="0" dirty="0" smtClean="0">
                <a:latin typeface="Lucida Console" pitchFamily="49" charset="0"/>
              </a:rPr>
              <a:t>Clean:</a:t>
            </a:r>
          </a:p>
          <a:p>
            <a:pPr marL="0" indent="0" eaLnBrk="1" hangingPunct="1">
              <a:buNone/>
            </a:pPr>
            <a:r>
              <a:rPr lang="en-US" sz="1600" b="0" dirty="0">
                <a:latin typeface="Lucida Console" pitchFamily="49" charset="0"/>
              </a:rPr>
              <a:t>	</a:t>
            </a:r>
            <a:r>
              <a:rPr lang="en-US" sz="1600" b="0" dirty="0" err="1" smtClean="0">
                <a:latin typeface="Lucida Console" pitchFamily="49" charset="0"/>
              </a:rPr>
              <a:t>rm</a:t>
            </a:r>
            <a:r>
              <a:rPr lang="en-US" sz="1600" b="0" dirty="0" smtClean="0">
                <a:latin typeface="Lucida Console" pitchFamily="49" charset="0"/>
              </a:rPr>
              <a:t> –</a:t>
            </a:r>
            <a:r>
              <a:rPr lang="en-US" sz="1600" b="0" dirty="0" err="1" smtClean="0">
                <a:latin typeface="Lucida Console" pitchFamily="49" charset="0"/>
              </a:rPr>
              <a:t>rf</a:t>
            </a:r>
            <a:r>
              <a:rPr lang="en-US" sz="1600" b="0" dirty="0" smtClean="0">
                <a:latin typeface="Lucida Console" pitchFamily="49" charset="0"/>
              </a:rPr>
              <a:t> *.o *.so </a:t>
            </a:r>
            <a:r>
              <a:rPr lang="en-US" sz="1600" b="0" dirty="0" err="1" smtClean="0">
                <a:latin typeface="Lucida Console" pitchFamily="49" charset="0"/>
              </a:rPr>
              <a:t>myprogram</a:t>
            </a:r>
            <a:endParaRPr lang="en-US" sz="1600" b="0" dirty="0" smtClean="0">
              <a:latin typeface="Lucida Console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017809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Structure of a </a:t>
            </a:r>
            <a:r>
              <a:rPr lang="en-US" dirty="0" err="1" smtClean="0"/>
              <a:t>Makefile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Typing</a:t>
            </a:r>
          </a:p>
          <a:p>
            <a:pPr lvl="1" eaLnBrk="1" hangingPunct="1"/>
            <a:r>
              <a:rPr lang="en-US" sz="2600" b="0" dirty="0" smtClean="0">
                <a:latin typeface="Lucida Console" pitchFamily="49" charset="0"/>
              </a:rPr>
              <a:t>&gt; make &lt;</a:t>
            </a:r>
            <a:r>
              <a:rPr lang="en-US" sz="2600" b="0" dirty="0" err="1" smtClean="0">
                <a:latin typeface="Lucida Console" pitchFamily="49" charset="0"/>
              </a:rPr>
              <a:t>targetfile</a:t>
            </a:r>
            <a:r>
              <a:rPr lang="en-US" sz="2600" b="0" dirty="0" smtClean="0">
                <a:latin typeface="Lucida Console" pitchFamily="49" charset="0"/>
              </a:rPr>
              <a:t>&gt;</a:t>
            </a:r>
          </a:p>
          <a:p>
            <a:pPr lvl="1" eaLnBrk="1" hangingPunct="1"/>
            <a:r>
              <a:rPr lang="en-US" sz="2600" b="0" dirty="0" smtClean="0">
                <a:latin typeface="+mj-lt"/>
              </a:rPr>
              <a:t>Tries to create &lt;</a:t>
            </a:r>
            <a:r>
              <a:rPr lang="en-US" sz="2600" b="0" dirty="0" err="1" smtClean="0">
                <a:latin typeface="+mj-lt"/>
              </a:rPr>
              <a:t>targetfile</a:t>
            </a:r>
            <a:r>
              <a:rPr lang="en-US" sz="2600" b="0" dirty="0" smtClean="0">
                <a:latin typeface="+mj-lt"/>
              </a:rPr>
              <a:t>&gt;</a:t>
            </a:r>
          </a:p>
          <a:p>
            <a:pPr lvl="2" eaLnBrk="1" hangingPunct="1"/>
            <a:r>
              <a:rPr lang="en-US" sz="2400" b="0" dirty="0" smtClean="0">
                <a:latin typeface="+mj-lt"/>
              </a:rPr>
              <a:t>In particular, it first checks all the things &lt;</a:t>
            </a:r>
            <a:r>
              <a:rPr lang="en-US" sz="2400" b="0" dirty="0" err="1" smtClean="0">
                <a:latin typeface="+mj-lt"/>
              </a:rPr>
              <a:t>targetfile</a:t>
            </a:r>
            <a:r>
              <a:rPr lang="en-US" sz="2400" b="0" dirty="0" smtClean="0">
                <a:latin typeface="+mj-lt"/>
              </a:rPr>
              <a:t>&gt; depends on	</a:t>
            </a:r>
          </a:p>
          <a:p>
            <a:pPr lvl="3" eaLnBrk="1" hangingPunct="1"/>
            <a:r>
              <a:rPr lang="en-US" sz="2200" b="0" dirty="0" smtClean="0">
                <a:latin typeface="+mj-lt"/>
              </a:rPr>
              <a:t>If any don’t exist, they are created</a:t>
            </a:r>
          </a:p>
          <a:p>
            <a:pPr lvl="3" eaLnBrk="1" hangingPunct="1"/>
            <a:r>
              <a:rPr lang="en-US" sz="2200" b="0" dirty="0" smtClean="0">
                <a:latin typeface="+mj-lt"/>
              </a:rPr>
              <a:t>If any are older than things they depend on, they are re-generated</a:t>
            </a:r>
            <a:endParaRPr lang="en-US" sz="2200" b="0" dirty="0" smtClean="0">
              <a:latin typeface="+mj-lt"/>
            </a:endParaRPr>
          </a:p>
        </p:txBody>
      </p:sp>
      <p:pic>
        <p:nvPicPr>
          <p:cNvPr id="4" name="Picture 2" descr="File:Makefile-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30" y="4653170"/>
            <a:ext cx="2087180" cy="170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lex\AppData\Local\Microsoft\Windows\Temporary Internet Files\Content.IE5\6COYT885\MC900311156[2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50" y="4653170"/>
            <a:ext cx="407595" cy="69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26215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09"/>
  <p:tag name="MMPROD_UIDATA" val="&lt;database version=&quot;8.0&quot;&gt;&lt;object type=&quot;1&quot; unique_id=&quot;10001&quot;&gt;&lt;property id=&quot;20227&quot; value=&quot;C:\Users\Alex\Desktop\ecampus\Lesson3QuickTopics2_Package.prpkg&quot;/&gt;&lt;object type=&quot;2&quot; unique_id=&quot;10002&quot;&gt;&lt;object type=&quot;3&quot; unique_id=&quot;10570&quot;&gt;&lt;property id=&quot;20148&quot; value=&quot;5&quot;/&gt;&lt;property id=&quot;20300&quot; value=&quot;Slide 1 - &amp;quot;Topics for this Lecture&amp;quot;&quot;/&gt;&lt;property id=&quot;20307&quot; value=&quot;809&quot;/&gt;&lt;/object&gt;&lt;object type=&quot;3&quot; unique_id=&quot;10571&quot;&gt;&lt;property id=&quot;20148&quot; value=&quot;5&quot;/&gt;&lt;property id=&quot;20300&quot; value=&quot;Slide 2 - &amp;quot;Topic 1:  Build Systems&amp;quot;&quot;/&gt;&lt;property id=&quot;20307&quot; value=&quot;810&quot;/&gt;&lt;/object&gt;&lt;object type=&quot;3&quot; unique_id=&quot;10976&quot;&gt;&lt;property id=&quot;20148&quot; value=&quot;5&quot;/&gt;&lt;property id=&quot;20300&quot; value=&quot;Slide 3 - &amp;quot;How to Compile a Program&amp;quot;&quot;/&gt;&lt;property id=&quot;20307&quot; value=&quot;824&quot;/&gt;&lt;/object&gt;&lt;object type=&quot;3&quot; unique_id=&quot;10977&quot;&gt;&lt;property id=&quot;20148&quot; value=&quot;5&quot;/&gt;&lt;property id=&quot;20300&quot; value=&quot;Slide 4 - &amp;quot;Not Just a Shell Script&amp;quot;&quot;/&gt;&lt;property id=&quot;20307&quot; value=&quot;825&quot;/&gt;&lt;/object&gt;&lt;object type=&quot;3&quot; unique_id=&quot;11032&quot;&gt;&lt;property id=&quot;20148&quot; value=&quot;5&quot;/&gt;&lt;property id=&quot;20300&quot; value=&quot;Slide 5 - &amp;quot;Build Systems&amp;quot;&quot;/&gt;&lt;property id=&quot;20307&quot; value=&quot;826&quot;/&gt;&lt;/object&gt;&lt;object type=&quot;3&quot; unique_id=&quot;11087&quot;&gt;&lt;property id=&quot;20148&quot; value=&quot;5&quot;/&gt;&lt;property id=&quot;20300&quot; value=&quot;Slide 6 - &amp;quot;Build Systems&amp;quot;&quot;/&gt;&lt;property id=&quot;20307&quot; value=&quot;827&quot;/&gt;&lt;/object&gt;&lt;object type=&quot;3&quot; unique_id=&quot;11088&quot;&gt;&lt;property id=&quot;20148&quot; value=&quot;5&quot;/&gt;&lt;property id=&quot;20300&quot; value=&quot;Slide 7 - &amp;quot;Simple Structure of a Makefile&amp;quot;&quot;/&gt;&lt;property id=&quot;20307&quot; value=&quot;828&quot;/&gt;&lt;/object&gt;&lt;object type=&quot;3&quot; unique_id=&quot;11089&quot;&gt;&lt;property id=&quot;20148&quot; value=&quot;5&quot;/&gt;&lt;property id=&quot;20300&quot; value=&quot;Slide 8 - &amp;quot;Simple Structure of a Makefile&amp;quot;&quot;/&gt;&lt;property id=&quot;20307&quot; value=&quot;830&quot;/&gt;&lt;/object&gt;&lt;object type=&quot;3&quot; unique_id=&quot;11090&quot;&gt;&lt;property id=&quot;20148&quot; value=&quot;5&quot;/&gt;&lt;property id=&quot;20300&quot; value=&quot;Slide 9 - &amp;quot;Simple Structure of a Makefile&amp;quot;&quot;/&gt;&lt;property id=&quot;20307&quot; value=&quot;829&quot;/&gt;&lt;/object&gt;&lt;object type=&quot;3&quot; unique_id=&quot;11157&quot;&gt;&lt;property id=&quot;20148&quot; value=&quot;5&quot;/&gt;&lt;property id=&quot;20300&quot; value=&quot;Slide 10 - &amp;quot;Topic 2:  Static Analysis&amp;quot;&quot;/&gt;&lt;property id=&quot;20307&quot; value=&quot;831&quot;/&gt;&lt;/object&gt;&lt;object type=&quot;3&quot; unique_id=&quot;11158&quot;&gt;&lt;property id=&quot;20148&quot; value=&quot;5&quot;/&gt;&lt;property id=&quot;20300&quot; value=&quot;Slide 11 - &amp;quot;What is Static Analysis?&amp;quot;&quot;/&gt;&lt;property id=&quot;20307&quot; value=&quot;832&quot;/&gt;&lt;/object&gt;&lt;object type=&quot;3&quot; unique_id=&quot;11160&quot;&gt;&lt;property id=&quot;20148&quot; value=&quot;5&quot;/&gt;&lt;property id=&quot;20300&quot; value=&quot;Slide 12 - &amp;quot;Static Analysis:  Not Just Compilers&amp;quot;&quot;/&gt;&lt;property id=&quot;20307&quot; value=&quot;834&quot;/&gt;&lt;/object&gt;&lt;object type=&quot;3&quot; unique_id=&quot;11236&quot;&gt;&lt;property id=&quot;20148&quot; value=&quot;5&quot;/&gt;&lt;property id=&quot;20300&quot; value=&quot;Slide 13 - &amp;quot;Static Analysis:  Not Just Compilers&amp;quot;&quot;/&gt;&lt;property id=&quot;20307&quot; value=&quot;835&quot;/&gt;&lt;/object&gt;&lt;/object&gt;&lt;object type=&quot;8&quot; unique_id=&quot;10026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2,1629163598,C:\Users\Alex\Desktop\ecampus\Lesson3QuickTopics2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1629163598,C:\Users\Alex\Desktop\ecampus\Lesson3QuickTopics2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1629163598,C:\Users\Alex\Desktop\ecampus\Lesson3QuickTopics2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6,1629163598,C:\Users\Alex\Desktop\ecampus\Lesson3QuickTopics2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7,1629163598,C:\Users\Alex\Desktop\ecampus\Lesson3QuickTopics2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629163598,C:\Users\Alex\Desktop\ecampus\Lesson3QuickTopics2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1629163598,C:\Users\Alex\Desktop\ecampus\Lesson3QuickTopics2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1629163598,C:\Users\Alex\Desktop\ecampus\Lesson3QuickTopics2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1629163598,C:\Users\Alex\Desktop\ecampus\Lesson3QuickTopics2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1629163598,C:\Users\Alex\Desktop\ecampus\Lesson3QuickTopics2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1629163598,C:\Users\Alex\Desktop\ecampus\Lesson3QuickTopics2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1629163598,C:\Users\Alex\Desktop\ecampus\Lesson3QuickTopics2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1629163598,C:\Users\Alex\Desktop\ecampus\Lesson3QuickTopics2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25216</TotalTime>
  <Words>806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2</vt:i4>
      </vt:variant>
    </vt:vector>
  </HeadingPairs>
  <TitlesOfParts>
    <vt:vector size="20" baseType="lpstr">
      <vt:lpstr>Arial</vt:lpstr>
      <vt:lpstr>Wingdings</vt:lpstr>
      <vt:lpstr>Lucida Console</vt:lpstr>
      <vt:lpstr>Times New Roman</vt:lpstr>
      <vt:lpstr>cmutemplate2</vt:lpstr>
      <vt:lpstr>Topics for this Lecture</vt:lpstr>
      <vt:lpstr>Topic 1:  Build Systems</vt:lpstr>
      <vt:lpstr>How to Compile a Program</vt:lpstr>
      <vt:lpstr>Not Just a Shell Script</vt:lpstr>
      <vt:lpstr>Build Systems</vt:lpstr>
      <vt:lpstr>Build Systems</vt:lpstr>
      <vt:lpstr>Simple Structure of a Makefile</vt:lpstr>
      <vt:lpstr>Simple Structure of a Makefile</vt:lpstr>
      <vt:lpstr>Simple Structure of a Makefile</vt:lpstr>
      <vt:lpstr>Topic 2:  Static Analysis</vt:lpstr>
      <vt:lpstr>What is Static Analysis?</vt:lpstr>
      <vt:lpstr>Static Analysis:  Not Just Compilers</vt:lpstr>
      <vt:lpstr>Static Analysis:  Not Just Compilers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1200</cp:revision>
  <dcterms:created xsi:type="dcterms:W3CDTF">1601-01-01T00:00:00Z</dcterms:created>
  <dcterms:modified xsi:type="dcterms:W3CDTF">2013-02-08T17:09:48Z</dcterms:modified>
</cp:coreProperties>
</file>