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722" r:id="rId2"/>
    <p:sldId id="775" r:id="rId3"/>
    <p:sldId id="725" r:id="rId4"/>
    <p:sldId id="735" r:id="rId5"/>
    <p:sldId id="736" r:id="rId6"/>
    <p:sldId id="737" r:id="rId7"/>
    <p:sldId id="765" r:id="rId8"/>
    <p:sldId id="780" r:id="rId9"/>
    <p:sldId id="738" r:id="rId10"/>
    <p:sldId id="739" r:id="rId11"/>
    <p:sldId id="740" r:id="rId12"/>
    <p:sldId id="741" r:id="rId13"/>
    <p:sldId id="781" r:id="rId14"/>
    <p:sldId id="782" r:id="rId15"/>
    <p:sldId id="772" r:id="rId16"/>
  </p:sldIdLst>
  <p:sldSz cx="9144000" cy="6858000" type="screen4x3"/>
  <p:notesSz cx="6858000" cy="9144000"/>
  <p:embeddedFontLst>
    <p:embeddedFont>
      <p:font typeface="Lucida Console" pitchFamily="49" charset="0"/>
      <p:regular r:id="rId19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Definitions:  Testing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What is software testing?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Running a program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In order to find faults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defects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errors 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flaws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faults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</a:t>
            </a:r>
            <a:r>
              <a:rPr lang="en-US" sz="2400" smtClean="0"/>
              <a:t>BUGS</a:t>
            </a:r>
            <a:endParaRPr lang="en-US" sz="2400" b="0" smtClean="0"/>
          </a:p>
        </p:txBody>
      </p:sp>
      <p:pic>
        <p:nvPicPr>
          <p:cNvPr id="1026" name="Picture 2" descr="C:\Users\Alex\AppData\Local\Microsoft\Windows\Temporary Internet Files\Content.IE5\DX3TJB8O\MC90044171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0" y="2204830"/>
            <a:ext cx="316844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File System Testing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Easy to detect many errors:  we have access to many working file systems, and can just compare results</a:t>
            </a:r>
            <a:endParaRPr lang="en-US" sz="2800" b="0" smtClean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84213" y="2636838"/>
            <a:ext cx="4895850" cy="3673475"/>
            <a:chOff x="3615" y="1422"/>
            <a:chExt cx="1780" cy="1655"/>
          </a:xfrm>
        </p:grpSpPr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4057" y="1422"/>
              <a:ext cx="95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Choose operation </a:t>
              </a:r>
              <a:r>
                <a:rPr lang="en-US"/>
                <a:t>F</a:t>
              </a:r>
              <a:endParaRPr lang="en-US" i="0"/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3615" y="1814"/>
              <a:ext cx="867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Perform </a:t>
              </a:r>
              <a:r>
                <a:rPr lang="en-US"/>
                <a:t>F</a:t>
              </a:r>
              <a:r>
                <a:rPr lang="en-US" i="0"/>
                <a:t> on Tested FS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4528" y="1814"/>
              <a:ext cx="867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Perform </a:t>
              </a:r>
              <a:r>
                <a:rPr lang="en-US"/>
                <a:t>F</a:t>
              </a:r>
              <a:r>
                <a:rPr lang="en-US" i="0"/>
                <a:t> on Reference</a:t>
              </a:r>
            </a:p>
            <a:p>
              <a:pPr algn="ctr"/>
              <a:r>
                <a:rPr lang="en-US" b="0" i="0"/>
                <a:t>(if applicable)</a:t>
              </a:r>
            </a:p>
          </p:txBody>
        </p:sp>
        <p:cxnSp>
          <p:nvCxnSpPr>
            <p:cNvPr id="27658" name="AutoShape 8"/>
            <p:cNvCxnSpPr>
              <a:cxnSpLocks noChangeShapeType="1"/>
              <a:stCxn id="27655" idx="2"/>
              <a:endCxn id="27656" idx="0"/>
            </p:cNvCxnSpPr>
            <p:nvPr/>
          </p:nvCxnSpPr>
          <p:spPr bwMode="auto">
            <a:xfrm flipH="1">
              <a:off x="4049" y="1640"/>
              <a:ext cx="486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59" name="AutoShape 9"/>
            <p:cNvCxnSpPr>
              <a:cxnSpLocks noChangeShapeType="1"/>
              <a:stCxn id="27655" idx="2"/>
              <a:endCxn id="27657" idx="0"/>
            </p:cNvCxnSpPr>
            <p:nvPr/>
          </p:nvCxnSpPr>
          <p:spPr bwMode="auto">
            <a:xfrm>
              <a:off x="4535" y="1640"/>
              <a:ext cx="427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4057" y="2206"/>
              <a:ext cx="867" cy="15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Compare return values</a:t>
              </a:r>
            </a:p>
          </p:txBody>
        </p:sp>
        <p:sp>
          <p:nvSpPr>
            <p:cNvPr id="27661" name="Rectangle 11"/>
            <p:cNvSpPr>
              <a:spLocks noChangeArrowheads="1"/>
            </p:cNvSpPr>
            <p:nvPr/>
          </p:nvSpPr>
          <p:spPr bwMode="auto">
            <a:xfrm>
              <a:off x="4057" y="2445"/>
              <a:ext cx="867" cy="15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Compare error codes</a:t>
              </a:r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4057" y="2685"/>
              <a:ext cx="867" cy="15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Compare file systems</a:t>
              </a:r>
            </a:p>
          </p:txBody>
        </p:sp>
        <p:cxnSp>
          <p:nvCxnSpPr>
            <p:cNvPr id="27663" name="AutoShape 13"/>
            <p:cNvCxnSpPr>
              <a:cxnSpLocks noChangeShapeType="1"/>
              <a:stCxn id="27656" idx="2"/>
              <a:endCxn id="27660" idx="0"/>
            </p:cNvCxnSpPr>
            <p:nvPr/>
          </p:nvCxnSpPr>
          <p:spPr bwMode="auto">
            <a:xfrm>
              <a:off x="4049" y="2054"/>
              <a:ext cx="44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4" name="AutoShape 14"/>
            <p:cNvCxnSpPr>
              <a:cxnSpLocks noChangeShapeType="1"/>
              <a:stCxn id="27657" idx="2"/>
              <a:endCxn id="27660" idx="0"/>
            </p:cNvCxnSpPr>
            <p:nvPr/>
          </p:nvCxnSpPr>
          <p:spPr bwMode="auto">
            <a:xfrm flipH="1">
              <a:off x="4491" y="2054"/>
              <a:ext cx="47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5" name="AutoShape 15"/>
            <p:cNvCxnSpPr>
              <a:cxnSpLocks noChangeShapeType="1"/>
              <a:stCxn id="27660" idx="2"/>
              <a:endCxn id="27661" idx="0"/>
            </p:cNvCxnSpPr>
            <p:nvPr/>
          </p:nvCxnSpPr>
          <p:spPr bwMode="auto">
            <a:xfrm>
              <a:off x="4491" y="2358"/>
              <a:ext cx="0" cy="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6" name="AutoShape 16"/>
            <p:cNvCxnSpPr>
              <a:cxnSpLocks noChangeShapeType="1"/>
              <a:stCxn id="27661" idx="2"/>
              <a:endCxn id="27662" idx="0"/>
            </p:cNvCxnSpPr>
            <p:nvPr/>
          </p:nvCxnSpPr>
          <p:spPr bwMode="auto">
            <a:xfrm>
              <a:off x="4491" y="2598"/>
              <a:ext cx="0" cy="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4057" y="2925"/>
              <a:ext cx="867" cy="15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Check invariants</a:t>
              </a:r>
            </a:p>
          </p:txBody>
        </p:sp>
        <p:cxnSp>
          <p:nvCxnSpPr>
            <p:cNvPr id="27668" name="AutoShape 18"/>
            <p:cNvCxnSpPr>
              <a:cxnSpLocks noChangeShapeType="1"/>
              <a:stCxn id="27662" idx="2"/>
              <a:endCxn id="27667" idx="0"/>
            </p:cNvCxnSpPr>
            <p:nvPr/>
          </p:nvCxnSpPr>
          <p:spPr bwMode="auto">
            <a:xfrm>
              <a:off x="4491" y="2837"/>
              <a:ext cx="0" cy="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9" name="AutoShape 19"/>
            <p:cNvCxnSpPr>
              <a:cxnSpLocks noChangeShapeType="1"/>
              <a:stCxn id="27667" idx="3"/>
              <a:endCxn id="27655" idx="3"/>
            </p:cNvCxnSpPr>
            <p:nvPr/>
          </p:nvCxnSpPr>
          <p:spPr bwMode="auto">
            <a:xfrm flipV="1">
              <a:off x="4924" y="1531"/>
              <a:ext cx="89" cy="1470"/>
            </a:xfrm>
            <a:prstGeom prst="curvedConnector3">
              <a:avLst>
                <a:gd name="adj1" fmla="val 8223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7653" name="Text Box 20"/>
          <p:cNvSpPr txBox="1">
            <a:spLocks noChangeArrowheads="1"/>
          </p:cNvSpPr>
          <p:nvPr/>
        </p:nvSpPr>
        <p:spPr bwMode="auto">
          <a:xfrm>
            <a:off x="6227763" y="4292600"/>
            <a:ext cx="247054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chemeClr val="hlink"/>
                </a:solidFill>
              </a:rPr>
              <a:t>(inject a </a:t>
            </a:r>
            <a:r>
              <a:rPr lang="en-US" i="0" dirty="0" smtClean="0">
                <a:solidFill>
                  <a:schemeClr val="hlink"/>
                </a:solidFill>
              </a:rPr>
              <a:t>fault, possibly:</a:t>
            </a:r>
            <a:br>
              <a:rPr lang="en-US" i="0" dirty="0" smtClean="0">
                <a:solidFill>
                  <a:schemeClr val="hlink"/>
                </a:solidFill>
              </a:rPr>
            </a:br>
            <a:r>
              <a:rPr lang="en-US" i="0" dirty="0" smtClean="0">
                <a:solidFill>
                  <a:schemeClr val="hlink"/>
                </a:solidFill>
              </a:rPr>
              <a:t>timed reset, </a:t>
            </a:r>
            <a:br>
              <a:rPr lang="en-US" i="0" dirty="0" smtClean="0">
                <a:solidFill>
                  <a:schemeClr val="hlink"/>
                </a:solidFill>
              </a:rPr>
            </a:br>
            <a:r>
              <a:rPr lang="en-US" i="0" dirty="0" smtClean="0">
                <a:solidFill>
                  <a:schemeClr val="hlink"/>
                </a:solidFill>
              </a:rPr>
              <a:t>hardware failure, </a:t>
            </a:r>
            <a:br>
              <a:rPr lang="en-US" i="0" dirty="0" smtClean="0">
                <a:solidFill>
                  <a:schemeClr val="hlink"/>
                </a:solidFill>
              </a:rPr>
            </a:br>
            <a:r>
              <a:rPr lang="en-US" i="0" dirty="0" smtClean="0">
                <a:solidFill>
                  <a:schemeClr val="hlink"/>
                </a:solidFill>
              </a:rPr>
              <a:t>etc.</a:t>
            </a:r>
            <a:r>
              <a:rPr lang="en-US" i="0" dirty="0" smtClean="0">
                <a:solidFill>
                  <a:schemeClr val="hlink"/>
                </a:solidFill>
              </a:rPr>
              <a:t>)</a:t>
            </a:r>
            <a:endParaRPr lang="en-US" i="0" dirty="0">
              <a:solidFill>
                <a:schemeClr val="hlink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File System Testing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How hard would it be to just try “all” the possibilities?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Consider only core 7 operations (</a:t>
            </a:r>
            <a:r>
              <a:rPr lang="en-US" sz="3200" b="0" smtClean="0">
                <a:latin typeface="Lucida Console" pitchFamily="49" charset="0"/>
              </a:rPr>
              <a:t>mkdir, rmdir, creat, open, close, read, write</a:t>
            </a:r>
            <a:r>
              <a:rPr lang="en-US" sz="3200" b="0" smtClean="0"/>
              <a:t>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Most of these take either a file name or a</a:t>
            </a:r>
            <a:br>
              <a:rPr lang="en-US" sz="2800" b="0" smtClean="0"/>
            </a:br>
            <a:r>
              <a:rPr lang="en-US" sz="2800" b="0" smtClean="0"/>
              <a:t> numeric argument, or both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Even for a “reasonable” (but not provably safe)</a:t>
            </a:r>
            <a:br>
              <a:rPr lang="en-US" sz="2800" b="0" smtClean="0"/>
            </a:br>
            <a:r>
              <a:rPr lang="en-US" sz="2800" b="0" smtClean="0"/>
              <a:t> limitation of the parameters, there are </a:t>
            </a:r>
            <a:r>
              <a:rPr lang="en-US" sz="2800" smtClean="0">
                <a:solidFill>
                  <a:schemeClr val="hlink"/>
                </a:solidFill>
              </a:rPr>
              <a:t>266</a:t>
            </a:r>
            <a:r>
              <a:rPr lang="en-US" sz="2800" baseline="30000" smtClean="0">
                <a:solidFill>
                  <a:schemeClr val="hlink"/>
                </a:solidFill>
              </a:rPr>
              <a:t>10</a:t>
            </a:r>
            <a:r>
              <a:rPr lang="en-US" sz="2800" b="0" baseline="-25000" smtClean="0"/>
              <a:t/>
            </a:r>
            <a:br>
              <a:rPr lang="en-US" sz="2800" b="0" baseline="-25000" smtClean="0"/>
            </a:br>
            <a:r>
              <a:rPr lang="en-US" sz="2800" b="0" baseline="-25000" smtClean="0"/>
              <a:t> </a:t>
            </a:r>
            <a:r>
              <a:rPr lang="en-US" sz="2800" b="0" smtClean="0"/>
              <a:t>executions of length 10 to try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Not a realistic possibility (unless we have </a:t>
            </a:r>
            <a:r>
              <a:rPr lang="en-US" sz="2800" smtClean="0">
                <a:solidFill>
                  <a:schemeClr val="hlink"/>
                </a:solidFill>
              </a:rPr>
              <a:t>10</a:t>
            </a:r>
            <a:r>
              <a:rPr lang="en-US" sz="2800" baseline="30000" smtClean="0">
                <a:solidFill>
                  <a:schemeClr val="hlink"/>
                </a:solidFill>
              </a:rPr>
              <a:t>12</a:t>
            </a:r>
            <a:r>
              <a:rPr lang="en-US" sz="2800" b="0" smtClean="0"/>
              <a:t/>
            </a:r>
            <a:br>
              <a:rPr lang="en-US" sz="2800" b="0" smtClean="0"/>
            </a:br>
            <a:r>
              <a:rPr lang="en-US" sz="2800" b="0" smtClean="0"/>
              <a:t> years to test)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Testing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This is a primary topic of this class:  what “questions” do we pose to the software, i.e.,</a:t>
            </a:r>
          </a:p>
          <a:p>
            <a:pPr lvl="1" eaLnBrk="1" hangingPunct="1">
              <a:lnSpc>
                <a:spcPct val="83000"/>
              </a:lnSpc>
              <a:buFontTx/>
              <a:buNone/>
            </a:pPr>
            <a:r>
              <a:rPr lang="en-US" sz="2800" b="0" smtClean="0"/>
              <a:t> 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i="1" smtClean="0"/>
              <a:t>How do we select a small set of executions out of a very large set of executions?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i="1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Fundamental problem of software testing</a:t>
            </a:r>
            <a:br>
              <a:rPr lang="en-US" sz="2800" b="0" smtClean="0"/>
            </a:br>
            <a:r>
              <a:rPr lang="en-US" sz="2800" b="0" smtClean="0"/>
              <a:t> research and practice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An open (and essentially unsolvable, in the</a:t>
            </a:r>
            <a:br>
              <a:rPr lang="en-US" sz="2800" b="0" smtClean="0"/>
            </a:br>
            <a:r>
              <a:rPr lang="en-US" sz="2800" b="0" smtClean="0"/>
              <a:t> general case) problem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Faults, Errors, and Failures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smtClean="0"/>
              <a:t>Fault</a:t>
            </a:r>
            <a:r>
              <a:rPr lang="en-US" sz="3200" b="0" smtClean="0"/>
              <a:t>:  a static flaw in a program</a:t>
            </a:r>
          </a:p>
          <a:p>
            <a:pPr lvl="1" eaLnBrk="1" hangingPunct="1"/>
            <a:r>
              <a:rPr lang="en-US" sz="3200" b="0" smtClean="0"/>
              <a:t>What we usually think of as “a bug”</a:t>
            </a:r>
          </a:p>
          <a:p>
            <a:pPr eaLnBrk="1" hangingPunct="1"/>
            <a:r>
              <a:rPr lang="en-US" sz="3200" smtClean="0"/>
              <a:t>Error</a:t>
            </a:r>
            <a:r>
              <a:rPr lang="en-US" sz="3200" b="0" smtClean="0"/>
              <a:t>:  a bad program state that results from a fault</a:t>
            </a:r>
          </a:p>
          <a:p>
            <a:pPr lvl="1" eaLnBrk="1" hangingPunct="1"/>
            <a:r>
              <a:rPr lang="en-US" sz="3200" b="0" smtClean="0"/>
              <a:t>Not every fault always produces an error</a:t>
            </a:r>
          </a:p>
          <a:p>
            <a:pPr eaLnBrk="1" hangingPunct="1"/>
            <a:r>
              <a:rPr lang="en-US" sz="3200" smtClean="0"/>
              <a:t>Failure</a:t>
            </a:r>
            <a:r>
              <a:rPr lang="en-US" sz="3200" b="0" smtClean="0"/>
              <a:t>:  an observable incorrect behavior of a program as a result of an error</a:t>
            </a:r>
          </a:p>
          <a:p>
            <a:pPr lvl="1" eaLnBrk="1" hangingPunct="1"/>
            <a:r>
              <a:rPr lang="en-US" sz="2800" b="0" smtClean="0"/>
              <a:t>Not every error ever becomes visible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49451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Expose a Fault with a 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Reachability</a:t>
            </a:r>
            <a:r>
              <a:rPr lang="en-US" sz="3200" b="0" dirty="0" smtClean="0"/>
              <a:t>:  the test much actually reach and execute the location of the </a:t>
            </a:r>
            <a:r>
              <a:rPr lang="en-US" sz="3200" dirty="0" smtClean="0"/>
              <a:t>fault</a:t>
            </a:r>
          </a:p>
          <a:p>
            <a:pPr eaLnBrk="1" hangingPunct="1"/>
            <a:r>
              <a:rPr lang="en-US" sz="3200" dirty="0" smtClean="0"/>
              <a:t>Infection</a:t>
            </a:r>
            <a:r>
              <a:rPr lang="en-US" sz="3200" b="0" dirty="0" smtClean="0"/>
              <a:t>:  the fault must actually corrupt the program state (produce an </a:t>
            </a:r>
            <a:r>
              <a:rPr lang="en-US" sz="3200" dirty="0" smtClean="0"/>
              <a:t>error</a:t>
            </a:r>
            <a:r>
              <a:rPr lang="en-US" sz="3200" b="0" dirty="0" smtClean="0"/>
              <a:t>)</a:t>
            </a:r>
          </a:p>
          <a:p>
            <a:pPr eaLnBrk="1" hangingPunct="1"/>
            <a:r>
              <a:rPr lang="en-US" sz="3200" dirty="0" smtClean="0"/>
              <a:t>Propagation</a:t>
            </a:r>
            <a:r>
              <a:rPr lang="en-US" sz="3200" b="0" dirty="0" smtClean="0"/>
              <a:t>:  the error must persist and cause an incorrect output – a </a:t>
            </a:r>
            <a:r>
              <a:rPr lang="en-US" sz="3200" dirty="0" smtClean="0"/>
              <a:t>failure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smtClean="0"/>
              <a:t>Which tests will achieve all three?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86011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Testing?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What is software testing?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Running a program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In order to find </a:t>
            </a:r>
            <a:r>
              <a:rPr lang="en-US" sz="2400" dirty="0" smtClean="0"/>
              <a:t>faults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But also, in order to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Increase our confidence that the program has high quality and low risk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Because we can never be sure we caught all bugs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How does a set of executions increase confidence?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Sometimes, by algorithmic argument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Sometimes by less formal arguments</a:t>
            </a:r>
          </a:p>
        </p:txBody>
      </p:sp>
      <p:pic>
        <p:nvPicPr>
          <p:cNvPr id="6146" name="Picture 2" descr="C:\Users\Alex\AppData\Local\Microsoft\Windows\Temporary Internet Files\Content.IE5\OIVDGOMO\MC900441714[2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50" y="176653"/>
            <a:ext cx="2592360" cy="25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Bugs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435600" y="3357563"/>
            <a:ext cx="3529013" cy="283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>
                <a:latin typeface="Times New Roman" pitchFamily="18" charset="0"/>
              </a:rPr>
              <a:t>“It has been just so in all of my inventions. The first step is an intuition, and comes with a burst, then difficulties arise—this thing gives out and </a:t>
            </a:r>
            <a:r>
              <a:rPr lang="en-US" sz="1800">
                <a:latin typeface="Times New Roman" pitchFamily="18" charset="0"/>
              </a:rPr>
              <a:t>[it is]</a:t>
            </a:r>
            <a:r>
              <a:rPr lang="en-US" sz="1800" i="0">
                <a:latin typeface="Times New Roman" pitchFamily="18" charset="0"/>
              </a:rPr>
              <a:t> then that 'Bugs'—as such little faults and difficulties are called—show themselves and months of intense watching, study and labor are requisite</a:t>
            </a:r>
            <a:r>
              <a:rPr lang="en-US" sz="1800" i="0"/>
              <a:t>. . .</a:t>
            </a:r>
            <a:r>
              <a:rPr lang="en-US" sz="1800" i="0">
                <a:latin typeface="Times New Roman" pitchFamily="18" charset="0"/>
              </a:rPr>
              <a:t>” </a:t>
            </a:r>
            <a:r>
              <a:rPr lang="en-US" sz="1800" b="0" i="0">
                <a:latin typeface="Times New Roman" pitchFamily="18" charset="0"/>
              </a:rPr>
              <a:t>– Thomas Edison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2565400"/>
            <a:ext cx="1289050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052513"/>
            <a:ext cx="1558925" cy="194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466725" y="3141663"/>
            <a:ext cx="3600450" cy="3387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>
                <a:latin typeface="Times New Roman" pitchFamily="18" charset="0"/>
              </a:rPr>
              <a:t>“an analyzing process must equally have been performed in order to furnish the Analytical Engine with the necessary operative data; and that herein may also lie a possible source of error. Granted that the actual mechanism is unerring in its processes, the cards may give it wrong orders. ” </a:t>
            </a:r>
            <a:r>
              <a:rPr lang="en-US" sz="1800" b="0" i="0">
                <a:latin typeface="Times New Roman" pitchFamily="18" charset="0"/>
              </a:rPr>
              <a:t>– Ada, Countess Lovelace (notes on Babbage’s Analytical Engine)</a:t>
            </a:r>
          </a:p>
        </p:txBody>
      </p:sp>
      <p:pic>
        <p:nvPicPr>
          <p:cNvPr id="1946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4438" y="260350"/>
            <a:ext cx="2016125" cy="159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4572000" y="404813"/>
            <a:ext cx="1608138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Hopper’s</a:t>
            </a:r>
            <a:br>
              <a:rPr lang="en-US" i="0"/>
            </a:br>
            <a:r>
              <a:rPr lang="en-US" i="0"/>
              <a:t>“bug” (moth</a:t>
            </a:r>
            <a:br>
              <a:rPr lang="en-US" i="0"/>
            </a:br>
            <a:r>
              <a:rPr lang="en-US" i="0"/>
              <a:t>stuck in a</a:t>
            </a:r>
            <a:br>
              <a:rPr lang="en-US" i="0"/>
            </a:br>
            <a:r>
              <a:rPr lang="en-US" i="0"/>
              <a:t>relay on an</a:t>
            </a:r>
            <a:br>
              <a:rPr lang="en-US" i="0"/>
            </a:br>
            <a:r>
              <a:rPr lang="en-US" i="0"/>
              <a:t>early machine)</a:t>
            </a:r>
          </a:p>
        </p:txBody>
      </p:sp>
      <p:pic>
        <p:nvPicPr>
          <p:cNvPr id="7170" name="Picture 2" descr="C:\Users\Alex\AppData\Local\Microsoft\Windows\Temporary Internet Files\Content.IE5\6COYT885\MC90033192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80" y="782620"/>
            <a:ext cx="1783533" cy="17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What </a:t>
            </a:r>
            <a:r>
              <a:rPr lang="en-US" sz="3200" b="0" i="1" dirty="0" smtClean="0"/>
              <a:t>isn’t</a:t>
            </a:r>
            <a:r>
              <a:rPr lang="en-US" sz="3200" b="0" dirty="0" smtClean="0"/>
              <a:t> software testing?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Purely static analysis:  examining a program’s source code or binary in order to find bugs, but not executing the program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Good stuff, and very important, but it’s not testing</a:t>
            </a:r>
          </a:p>
          <a:p>
            <a:pPr lvl="2" eaLnBrk="1" hangingPunct="1">
              <a:lnSpc>
                <a:spcPct val="83000"/>
              </a:lnSpc>
            </a:pPr>
            <a:endParaRPr lang="en-US" sz="2800" b="0" dirty="0" smtClean="0"/>
          </a:p>
          <a:p>
            <a:pPr marL="500063" lvl="1" indent="0" eaLnBrk="1" hangingPunct="1">
              <a:lnSpc>
                <a:spcPct val="83000"/>
              </a:lnSpc>
              <a:buNone/>
            </a:pPr>
            <a:endParaRPr lang="en-US" sz="2800" b="0" dirty="0" smtClean="0"/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Testing?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Ideally:  we </a:t>
            </a:r>
            <a:r>
              <a:rPr lang="en-US" sz="3200" b="0" i="1" smtClean="0"/>
              <a:t>prove</a:t>
            </a:r>
            <a:r>
              <a:rPr lang="en-US" sz="3200" b="0" smtClean="0"/>
              <a:t> code</a:t>
            </a:r>
            <a:br>
              <a:rPr lang="en-US" sz="3200" b="0" smtClean="0"/>
            </a:br>
            <a:r>
              <a:rPr lang="en-US" sz="3200" b="0" smtClean="0"/>
              <a:t>correct, using formal</a:t>
            </a:r>
            <a:br>
              <a:rPr lang="en-US" sz="3200" b="0" smtClean="0"/>
            </a:br>
            <a:r>
              <a:rPr lang="en-US" sz="3200" b="0" smtClean="0"/>
              <a:t>mathematical techniques </a:t>
            </a:r>
            <a:br>
              <a:rPr lang="en-US" sz="3200" b="0" smtClean="0"/>
            </a:br>
            <a:r>
              <a:rPr lang="en-US" sz="3200" b="0" smtClean="0"/>
              <a:t>(with a computer, not chalk)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Extremely difficult: for some trivial programs (100 lines) and many small (5K lines) programs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Simply not practical to prove correctness in most cases – often not even for safety or mission critical code</a:t>
            </a:r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</p:txBody>
      </p:sp>
      <p:pic>
        <p:nvPicPr>
          <p:cNvPr id="2050" name="Picture 2" descr="C:\Users\Alex\AppData\Local\Microsoft\Windows\Temporary Internet Files\Content.IE5\6COYT885\MP90043873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332570"/>
            <a:ext cx="3024420" cy="20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7" name="Rectangle 3"/>
          <p:cNvSpPr>
            <a:spLocks noChangeArrowheads="1"/>
          </p:cNvSpPr>
          <p:nvPr/>
        </p:nvSpPr>
        <p:spPr bwMode="auto">
          <a:xfrm>
            <a:off x="1547813" y="3573463"/>
            <a:ext cx="792162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Testing?</a:t>
            </a:r>
          </a:p>
        </p:txBody>
      </p:sp>
      <p:sp>
        <p:nvSpPr>
          <p:cNvPr id="11479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smtClean="0"/>
              <a:t>Nearly ideally:  use symbolic or abstract </a:t>
            </a:r>
            <a:r>
              <a:rPr lang="en-US" sz="2800" b="0" i="1" smtClean="0"/>
              <a:t>model checking</a:t>
            </a:r>
            <a:r>
              <a:rPr lang="en-US" sz="2800" b="0" smtClean="0"/>
              <a:t> to prove the system correct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Automatically extracts a mathematical abstraction from a system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Proves properties over all possible executions</a:t>
            </a:r>
          </a:p>
          <a:p>
            <a:pPr lvl="1" eaLnBrk="1" hangingPunct="1">
              <a:lnSpc>
                <a:spcPct val="83000"/>
              </a:lnSpc>
            </a:pPr>
            <a:endParaRPr lang="en-US" sz="2400" b="0" smtClean="0"/>
          </a:p>
          <a:p>
            <a:pPr lvl="3" eaLnBrk="1" hangingPunct="1">
              <a:lnSpc>
                <a:spcPct val="83000"/>
              </a:lnSpc>
            </a:pPr>
            <a:r>
              <a:rPr lang="en-US" sz="2000" smtClean="0"/>
              <a:t>In practice, can work well for very simple properties (“this program never crashes in this particular way”), but can’t handle complex properties (“this is a working file system”)</a:t>
            </a:r>
          </a:p>
          <a:p>
            <a:pPr lvl="3" eaLnBrk="1" hangingPunct="1">
              <a:lnSpc>
                <a:spcPct val="83000"/>
              </a:lnSpc>
            </a:pPr>
            <a:r>
              <a:rPr lang="en-US" sz="2000" smtClean="0"/>
              <a:t>Doesn’t work well for programs with complex data structures (like a file system)</a:t>
            </a:r>
          </a:p>
        </p:txBody>
      </p:sp>
      <p:pic>
        <p:nvPicPr>
          <p:cNvPr id="3074" name="Picture 2" descr="C:\Users\Alex\AppData\Local\Microsoft\Windows\Temporary Internet Files\Content.IE5\DX3TJB8O\MC90012409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0" y="4293120"/>
            <a:ext cx="1564517" cy="15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a last resort…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… we can actually run the program, to see if it works</a:t>
            </a:r>
          </a:p>
          <a:p>
            <a:pPr eaLnBrk="1" hangingPunct="1">
              <a:lnSpc>
                <a:spcPct val="83000"/>
              </a:lnSpc>
            </a:pPr>
            <a:endParaRPr lang="en-US" b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This is software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Always necessary, even when you </a:t>
            </a:r>
            <a:r>
              <a:rPr lang="en-US" sz="2800" b="0" i="1" smtClean="0"/>
              <a:t>can</a:t>
            </a:r>
            <a:r>
              <a:rPr lang="en-US" sz="2800" b="0" smtClean="0"/>
              <a:t> prove correctness – because the proof is seldom directly tied to the actual code that runs</a:t>
            </a:r>
          </a:p>
        </p:txBody>
      </p:sp>
      <p:sp>
        <p:nvSpPr>
          <p:cNvPr id="1148935" name="Text Box 7"/>
          <p:cNvSpPr txBox="1">
            <a:spLocks noChangeArrowheads="1"/>
          </p:cNvSpPr>
          <p:nvPr/>
        </p:nvSpPr>
        <p:spPr bwMode="auto">
          <a:xfrm>
            <a:off x="3328988" y="4941888"/>
            <a:ext cx="49879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>
                <a:latin typeface="Times New Roman" pitchFamily="18" charset="0"/>
              </a:rPr>
              <a:t>“Beware of bugs in the above code; I have only proved it correct, not tried it” </a:t>
            </a:r>
            <a:r>
              <a:rPr lang="en-US" sz="1800" b="0" i="0">
                <a:latin typeface="Times New Roman" pitchFamily="18" charset="0"/>
              </a:rPr>
              <a:t>– Knuth</a:t>
            </a:r>
          </a:p>
        </p:txBody>
      </p:sp>
      <p:pic>
        <p:nvPicPr>
          <p:cNvPr id="4098" name="Picture 2" descr="File:Donald Knuth DSC006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4678835"/>
            <a:ext cx="1630939" cy="180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Does Testing Matter?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6297612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NIST report, “The Economic Impacts of Inadequate Infrastructure for Software Testing” (2002)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1800" b="0" dirty="0" smtClean="0"/>
              <a:t>Inadequate software testing costs the US alone between $22 and $59 billion annually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1800" b="0" dirty="0" smtClean="0"/>
              <a:t>Better approaches could cut this amount in half</a:t>
            </a:r>
          </a:p>
          <a:p>
            <a:pPr eaLnBrk="1" hangingPunct="1">
              <a:lnSpc>
                <a:spcPct val="83000"/>
              </a:lnSpc>
            </a:pPr>
            <a:endParaRPr lang="en-US" sz="1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Major failures:  </a:t>
            </a:r>
            <a:r>
              <a:rPr lang="en-US" sz="2000" b="0" dirty="0" err="1" smtClean="0"/>
              <a:t>Ariane</a:t>
            </a:r>
            <a:r>
              <a:rPr lang="en-US" sz="2000" b="0" dirty="0" smtClean="0"/>
              <a:t> 5 explosion, Mars Polar Lander, Intel’s Pentium FDIV bug</a:t>
            </a:r>
          </a:p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Insufficient testing of safety-critical software can cost </a:t>
            </a:r>
            <a:r>
              <a:rPr lang="en-US" sz="2000" b="0" i="1" dirty="0" smtClean="0"/>
              <a:t>lives</a:t>
            </a:r>
            <a:r>
              <a:rPr lang="en-US" sz="2000" b="0" dirty="0" smtClean="0"/>
              <a:t>: THERAC-25 radiation machine:  3 dead</a:t>
            </a:r>
          </a:p>
          <a:p>
            <a:pPr lvl="1" eaLnBrk="1" hangingPunct="1">
              <a:lnSpc>
                <a:spcPct val="83000"/>
              </a:lnSpc>
            </a:pPr>
            <a:endParaRPr lang="en-US" sz="20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We want </a:t>
            </a:r>
            <a:r>
              <a:rPr lang="en-US" sz="2000" dirty="0" smtClean="0"/>
              <a:t>our</a:t>
            </a:r>
            <a:r>
              <a:rPr lang="en-US" sz="2000" b="0" dirty="0" smtClean="0"/>
              <a:t> programs to be </a:t>
            </a:r>
            <a:r>
              <a:rPr lang="en-US" sz="2000" dirty="0" smtClean="0"/>
              <a:t>reliable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000" b="0" dirty="0" smtClean="0"/>
              <a:t>Testing is how, in most cases, we find out if they are</a:t>
            </a:r>
          </a:p>
        </p:txBody>
      </p:sp>
      <p:sp>
        <p:nvSpPr>
          <p:cNvPr id="24584" name="Text Box 24"/>
          <p:cNvSpPr txBox="1">
            <a:spLocks noChangeArrowheads="1"/>
          </p:cNvSpPr>
          <p:nvPr/>
        </p:nvSpPr>
        <p:spPr bwMode="auto">
          <a:xfrm>
            <a:off x="6844657" y="4037868"/>
            <a:ext cx="14589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Mars Polar</a:t>
            </a:r>
            <a:br>
              <a:rPr lang="en-US" i="0" dirty="0"/>
            </a:br>
            <a:r>
              <a:rPr lang="en-US" i="0" dirty="0"/>
              <a:t>Lander crash</a:t>
            </a:r>
            <a:br>
              <a:rPr lang="en-US" i="0" dirty="0"/>
            </a:br>
            <a:endParaRPr lang="en-US" i="0" dirty="0"/>
          </a:p>
        </p:txBody>
      </p:sp>
      <p:sp>
        <p:nvSpPr>
          <p:cNvPr id="24585" name="Text Box 25"/>
          <p:cNvSpPr txBox="1">
            <a:spLocks noChangeArrowheads="1"/>
          </p:cNvSpPr>
          <p:nvPr/>
        </p:nvSpPr>
        <p:spPr bwMode="auto">
          <a:xfrm>
            <a:off x="6948488" y="6165850"/>
            <a:ext cx="203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THERAC-25 design</a:t>
            </a:r>
          </a:p>
        </p:txBody>
      </p:sp>
      <p:sp>
        <p:nvSpPr>
          <p:cNvPr id="24586" name="Text Box 26"/>
          <p:cNvSpPr txBox="1">
            <a:spLocks noChangeArrowheads="1"/>
          </p:cNvSpPr>
          <p:nvPr/>
        </p:nvSpPr>
        <p:spPr bwMode="auto">
          <a:xfrm>
            <a:off x="6659563" y="692150"/>
            <a:ext cx="2200275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Ariane 5:</a:t>
            </a:r>
            <a:br>
              <a:rPr lang="en-US" i="0"/>
            </a:br>
            <a:r>
              <a:rPr lang="en-US" i="0"/>
              <a:t>exception-handling</a:t>
            </a:r>
            <a:br>
              <a:rPr lang="en-US" i="0"/>
            </a:br>
            <a:r>
              <a:rPr lang="en-US" i="0"/>
              <a:t>bug :  forced self</a:t>
            </a:r>
            <a:br>
              <a:rPr lang="en-US" i="0"/>
            </a:br>
            <a:r>
              <a:rPr lang="en-US" i="0"/>
              <a:t>destruct on maiden</a:t>
            </a:r>
            <a:br>
              <a:rPr lang="en-US" i="0"/>
            </a:br>
            <a:r>
              <a:rPr lang="en-US" i="0"/>
              <a:t>flight (64-bit to 16-bit</a:t>
            </a:r>
            <a:br>
              <a:rPr lang="en-US" i="0"/>
            </a:br>
            <a:r>
              <a:rPr lang="en-US" i="0"/>
              <a:t>conversion:  about</a:t>
            </a:r>
            <a:br>
              <a:rPr lang="en-US" i="0"/>
            </a:br>
            <a:r>
              <a:rPr lang="en-US" i="0"/>
              <a:t>370 million $ lost)</a:t>
            </a:r>
          </a:p>
        </p:txBody>
      </p:sp>
      <p:pic>
        <p:nvPicPr>
          <p:cNvPr id="5122" name="Picture 2" descr="http://upload.wikimedia.org/wikipedia/commons/thumb/4/41/Mars_Polar_Lander_-_targeted_landing_sector.png/120px-Mars_Polar_Lander_-_targeted_landing_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0" y="3088832"/>
            <a:ext cx="114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pload.wikimedia.org/wikipedia/commons/thumb/5/52/Ariane_5_%28maquette%29.jpg/90px-Ariane_5_%28maquette%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98" y="2564880"/>
            <a:ext cx="785927" cy="10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c-photo-Intel--A80501-66--(Pentium-CPU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44" y="4293120"/>
            <a:ext cx="728482" cy="73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upload.wikimedia.org/wikipedia/commons/thumb/1/1b/Treat_Therac_25.gif/120px-Treat_Therac_2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49" y="5050019"/>
            <a:ext cx="1143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is Testing Hard?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2" y="1371600"/>
            <a:ext cx="8386057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Because the only way to be SURE a program has no bugs is to run all possible executions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We can’t do that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9362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File System Testing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File system is a library, called by other components of the flight software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Accepts a fixed set of operations that manipulate files:</a:t>
            </a:r>
            <a:endParaRPr lang="en-US" sz="2800" b="0" smtClean="0"/>
          </a:p>
        </p:txBody>
      </p:sp>
      <p:sp>
        <p:nvSpPr>
          <p:cNvPr id="1149956" name="Text Box 4"/>
          <p:cNvSpPr txBox="1">
            <a:spLocks noChangeArrowheads="1"/>
          </p:cNvSpPr>
          <p:nvPr/>
        </p:nvSpPr>
        <p:spPr bwMode="auto">
          <a:xfrm>
            <a:off x="323850" y="3644900"/>
            <a:ext cx="4895850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Operation			Result</a:t>
            </a:r>
            <a:br>
              <a:rPr lang="en-US" i="0"/>
            </a:br>
            <a:endParaRPr lang="en-US" i="0"/>
          </a:p>
          <a:p>
            <a:pPr>
              <a:spcBef>
                <a:spcPct val="50000"/>
              </a:spcBef>
            </a:pPr>
            <a:r>
              <a:rPr lang="en-US" i="0"/>
              <a:t>mkdir (“/eng”, …)			SUCCESS</a:t>
            </a:r>
          </a:p>
          <a:p>
            <a:pPr>
              <a:spcBef>
                <a:spcPct val="50000"/>
              </a:spcBef>
            </a:pPr>
            <a:r>
              <a:rPr lang="en-US" i="0"/>
              <a:t>mkdir (“/data”, …)			SUCCESS</a:t>
            </a:r>
          </a:p>
          <a:p>
            <a:pPr>
              <a:spcBef>
                <a:spcPct val="50000"/>
              </a:spcBef>
            </a:pPr>
            <a:r>
              <a:rPr lang="en-US" i="0"/>
              <a:t>creat (“/data/image01”, …)		SUCCESS</a:t>
            </a:r>
          </a:p>
          <a:p>
            <a:pPr>
              <a:spcBef>
                <a:spcPct val="50000"/>
              </a:spcBef>
            </a:pPr>
            <a:r>
              <a:rPr lang="en-US" i="0"/>
              <a:t>creat (“/eng/fsw/code”, …)		ENOENT</a:t>
            </a:r>
          </a:p>
          <a:p>
            <a:pPr>
              <a:spcBef>
                <a:spcPct val="50000"/>
              </a:spcBef>
            </a:pPr>
            <a:r>
              <a:rPr lang="en-US" i="0"/>
              <a:t>mkdir (“/data/telemetry”, …)		SUCCESS</a:t>
            </a:r>
          </a:p>
          <a:p>
            <a:pPr>
              <a:spcBef>
                <a:spcPct val="50000"/>
              </a:spcBef>
            </a:pPr>
            <a:r>
              <a:rPr lang="en-US" i="0"/>
              <a:t>unlink (“/data/image01”) 		SUCCESS</a:t>
            </a: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6372225" y="4292600"/>
            <a:ext cx="866775" cy="35718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5795963" y="4797425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/eng</a:t>
            </a:r>
          </a:p>
        </p:txBody>
      </p:sp>
      <p:sp>
        <p:nvSpPr>
          <p:cNvPr id="1149959" name="Rectangle 7"/>
          <p:cNvSpPr>
            <a:spLocks noChangeArrowheads="1"/>
          </p:cNvSpPr>
          <p:nvPr/>
        </p:nvSpPr>
        <p:spPr bwMode="auto">
          <a:xfrm>
            <a:off x="6875463" y="4797425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/data</a:t>
            </a:r>
          </a:p>
        </p:txBody>
      </p:sp>
      <p:sp>
        <p:nvSpPr>
          <p:cNvPr id="1149960" name="Rectangle 8"/>
          <p:cNvSpPr>
            <a:spLocks noChangeArrowheads="1"/>
          </p:cNvSpPr>
          <p:nvPr/>
        </p:nvSpPr>
        <p:spPr bwMode="auto">
          <a:xfrm>
            <a:off x="6372225" y="5373688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image01</a:t>
            </a:r>
          </a:p>
        </p:txBody>
      </p:sp>
      <p:sp>
        <p:nvSpPr>
          <p:cNvPr id="1149961" name="Rectangle 9"/>
          <p:cNvSpPr>
            <a:spLocks noChangeArrowheads="1"/>
          </p:cNvSpPr>
          <p:nvPr/>
        </p:nvSpPr>
        <p:spPr bwMode="auto">
          <a:xfrm>
            <a:off x="7451725" y="5373688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/telemetry</a:t>
            </a:r>
          </a:p>
        </p:txBody>
      </p:sp>
      <p:cxnSp>
        <p:nvCxnSpPr>
          <p:cNvPr id="1149962" name="AutoShape 10"/>
          <p:cNvCxnSpPr>
            <a:cxnSpLocks noChangeShapeType="1"/>
            <a:stCxn id="1149957" idx="2"/>
            <a:endCxn id="1149958" idx="0"/>
          </p:cNvCxnSpPr>
          <p:nvPr/>
        </p:nvCxnSpPr>
        <p:spPr bwMode="auto">
          <a:xfrm flipH="1">
            <a:off x="6264275" y="4649788"/>
            <a:ext cx="541338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49963" name="AutoShape 11"/>
          <p:cNvCxnSpPr>
            <a:cxnSpLocks noChangeShapeType="1"/>
            <a:stCxn id="1149957" idx="2"/>
            <a:endCxn id="1149959" idx="0"/>
          </p:cNvCxnSpPr>
          <p:nvPr/>
        </p:nvCxnSpPr>
        <p:spPr bwMode="auto">
          <a:xfrm>
            <a:off x="6805613" y="4649788"/>
            <a:ext cx="538162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49964" name="AutoShape 12"/>
          <p:cNvCxnSpPr>
            <a:cxnSpLocks noChangeShapeType="1"/>
            <a:stCxn id="1149959" idx="2"/>
            <a:endCxn id="1149960" idx="0"/>
          </p:cNvCxnSpPr>
          <p:nvPr/>
        </p:nvCxnSpPr>
        <p:spPr bwMode="auto">
          <a:xfrm flipH="1">
            <a:off x="6840538" y="5156200"/>
            <a:ext cx="503237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49965" name="AutoShape 13"/>
          <p:cNvCxnSpPr>
            <a:cxnSpLocks noChangeShapeType="1"/>
            <a:stCxn id="1149959" idx="2"/>
            <a:endCxn id="1149961" idx="0"/>
          </p:cNvCxnSpPr>
          <p:nvPr/>
        </p:nvCxnSpPr>
        <p:spPr bwMode="auto">
          <a:xfrm>
            <a:off x="7343775" y="5156200"/>
            <a:ext cx="576263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49966" name="Text Box 14"/>
          <p:cNvSpPr txBox="1">
            <a:spLocks noChangeArrowheads="1"/>
          </p:cNvSpPr>
          <p:nvPr/>
        </p:nvSpPr>
        <p:spPr bwMode="auto">
          <a:xfrm>
            <a:off x="6156325" y="3789363"/>
            <a:ext cx="1292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File system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4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149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7" grpId="0" animBg="1"/>
      <p:bldP spid="1149958" grpId="0" animBg="1"/>
      <p:bldP spid="1149959" grpId="0" animBg="1"/>
      <p:bldP spid="1149960" grpId="0" animBg="1"/>
      <p:bldP spid="1149960" grpId="1" animBg="1"/>
      <p:bldP spid="1149961" grpId="0" animBg="1"/>
      <p:bldP spid="11499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4IntroTesting_Package.prpkg&quot;/&gt;&lt;object type=&quot;2&quot; unique_id=&quot;11398&quot;&gt;&lt;object type=&quot;3&quot; unique_id=&quot;11414&quot;&gt;&lt;property id=&quot;20148&quot; value=&quot;5&quot;/&gt;&lt;property id=&quot;20300&quot; value=&quot;Slide 1 - &amp;quot;Basic Definitions:  Testing&amp;quot;&quot;/&gt;&lt;property id=&quot;20307&quot; value=&quot;722&quot;/&gt;&lt;/object&gt;&lt;object type=&quot;3&quot; unique_id=&quot;11415&quot;&gt;&lt;property id=&quot;20148&quot; value=&quot;5&quot;/&gt;&lt;property id=&quot;20300&quot; value=&quot;Slide 2 - &amp;quot;Bugs&amp;quot;&quot;/&gt;&lt;property id=&quot;20307&quot; value=&quot;775&quot;/&gt;&lt;/object&gt;&lt;object type=&quot;3&quot; unique_id=&quot;11416&quot;&gt;&lt;property id=&quot;20148&quot; value=&quot;5&quot;/&gt;&lt;property id=&quot;20300&quot; value=&quot;Slide 3 - &amp;quot;Testing&amp;quot;&quot;/&gt;&lt;property id=&quot;20307&quot; value=&quot;725&quot;/&gt;&lt;/object&gt;&lt;object type=&quot;3&quot; unique_id=&quot;11417&quot;&gt;&lt;property id=&quot;20148&quot; value=&quot;5&quot;/&gt;&lt;property id=&quot;20300&quot; value=&quot;Slide 4 - &amp;quot;Why Testing?&amp;quot;&quot;/&gt;&lt;property id=&quot;20307&quot; value=&quot;735&quot;/&gt;&lt;/object&gt;&lt;object type=&quot;3&quot; unique_id=&quot;11418&quot;&gt;&lt;property id=&quot;20148&quot; value=&quot;5&quot;/&gt;&lt;property id=&quot;20300&quot; value=&quot;Slide 5 - &amp;quot;Why Testing?&amp;quot;&quot;/&gt;&lt;property id=&quot;20307&quot; value=&quot;736&quot;/&gt;&lt;/object&gt;&lt;object type=&quot;3&quot; unique_id=&quot;11419&quot;&gt;&lt;property id=&quot;20148&quot; value=&quot;5&quot;/&gt;&lt;property id=&quot;20300&quot; value=&quot;Slide 6 - &amp;quot;As a last resort…&amp;quot;&quot;/&gt;&lt;property id=&quot;20307&quot; value=&quot;737&quot;/&gt;&lt;/object&gt;&lt;object type=&quot;3&quot; unique_id=&quot;11420&quot;&gt;&lt;property id=&quot;20148&quot; value=&quot;5&quot;/&gt;&lt;property id=&quot;20300&quot; value=&quot;Slide 7 - &amp;quot;Why Does Testing Matter?&amp;quot;&quot;/&gt;&lt;property id=&quot;20307&quot; value=&quot;765&quot;/&gt;&lt;/object&gt;&lt;object type=&quot;3&quot; unique_id=&quot;11422&quot;&gt;&lt;property id=&quot;20148&quot; value=&quot;5&quot;/&gt;&lt;property id=&quot;20300&quot; value=&quot;Slide 9 - &amp;quot;Example:  File System Testing&amp;quot;&quot;/&gt;&lt;property id=&quot;20307&quot; value=&quot;738&quot;/&gt;&lt;/object&gt;&lt;object type=&quot;3&quot; unique_id=&quot;11423&quot;&gt;&lt;property id=&quot;20148&quot; value=&quot;5&quot;/&gt;&lt;property id=&quot;20300&quot; value=&quot;Slide 10 - &amp;quot;Example: File System Testing&amp;quot;&quot;/&gt;&lt;property id=&quot;20307&quot; value=&quot;739&quot;/&gt;&lt;/object&gt;&lt;object type=&quot;3&quot; unique_id=&quot;11424&quot;&gt;&lt;property id=&quot;20148&quot; value=&quot;5&quot;/&gt;&lt;property id=&quot;20300&quot; value=&quot;Slide 11 - &amp;quot;Example: File System Testing&amp;quot;&quot;/&gt;&lt;property id=&quot;20307&quot; value=&quot;740&quot;/&gt;&lt;/object&gt;&lt;object type=&quot;3&quot; unique_id=&quot;11425&quot;&gt;&lt;property id=&quot;20148&quot; value=&quot;5&quot;/&gt;&lt;property id=&quot;20300&quot; value=&quot;Slide 12 - &amp;quot;The Testing Problem&amp;quot;&quot;/&gt;&lt;property id=&quot;20307&quot; value=&quot;741&quot;/&gt;&lt;/object&gt;&lt;object type=&quot;3&quot; unique_id=&quot;11453&quot;&gt;&lt;property id=&quot;20148&quot; value=&quot;5&quot;/&gt;&lt;property id=&quot;20300&quot; value=&quot;Slide 15 - &amp;quot;What is Testing?&amp;quot;&quot;/&gt;&lt;property id=&quot;20307&quot; value=&quot;772&quot;/&gt;&lt;/object&gt;&lt;object type=&quot;3&quot; unique_id=&quot;11966&quot;&gt;&lt;property id=&quot;20148&quot; value=&quot;5&quot;/&gt;&lt;property id=&quot;20300&quot; value=&quot;Slide 8 - &amp;quot;Why is Testing Hard?&amp;quot;&quot;/&gt;&lt;property id=&quot;20307&quot; value=&quot;780&quot;/&gt;&lt;/object&gt;&lt;object type=&quot;3&quot; unique_id=&quot;13381&quot;&gt;&lt;property id=&quot;20148&quot; value=&quot;5&quot;/&gt;&lt;property id=&quot;20300&quot; value=&quot;Slide 13 - &amp;quot;Faults, Errors, and Failures&amp;quot;&quot;/&gt;&lt;property id=&quot;20307&quot; value=&quot;781&quot;/&gt;&lt;/object&gt;&lt;object type=&quot;3&quot; unique_id=&quot;13382&quot;&gt;&lt;property id=&quot;20148&quot; value=&quot;5&quot;/&gt;&lt;property id=&quot;20300&quot; value=&quot;Slide 14 - &amp;quot;To Expose a Fault with a Test&amp;quot;&quot;/&gt;&lt;property id=&quot;20307&quot; value=&quot;782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344661035,C:\Users\Alex\Desktop\ecampus\Lesson4IntroTesting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344661035,C:\Users\Alex\Desktop\ecampus\Lesson4IntroTesting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1344661035,C:\Users\Alex\Desktop\ecampus\Lesson4IntroTesting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1344661035,C:\Users\Alex\Desktop\ecampus\Lesson4IntroTesting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1344661035,C:\Users\Alex\Desktop\ecampus\Lesson4IntroTesting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1344661035,C:\Users\Alex\Desktop\ecampus\Lesson4IntroTesting_pptx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1344661035,C:\Users\Alex\Desktop\ecampus\Lesson4IntroTesting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344661035,C:\Users\Alex\Desktop\ecampus\Lesson4IntroTesting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344661035,C:\Users\Alex\Desktop\ecampus\Lesson4IntroTesting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344661035,C:\Users\Alex\Desktop\ecampus\Lesson4IntroTesting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344661035,C:\Users\Alex\Desktop\ecampus\Lesson4IntroTesting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344661035,C:\Users\Alex\Desktop\ecampus\Lesson4IntroTesting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344661035,C:\Users\Alex\Desktop\ecampus\Lesson4IntroTesting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344661035,C:\Users\Alex\Desktop\ecampus\Lesson4IntroTesting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344661035,C:\Users\Alex\Desktop\ecampus\Lesson4IntroTesting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20397</TotalTime>
  <Words>873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Wingdings</vt:lpstr>
      <vt:lpstr>Times New Roman</vt:lpstr>
      <vt:lpstr>Lucida Console</vt:lpstr>
      <vt:lpstr>cmutemplate2</vt:lpstr>
      <vt:lpstr>Basic Definitions:  Testing</vt:lpstr>
      <vt:lpstr>Bugs</vt:lpstr>
      <vt:lpstr>Testing</vt:lpstr>
      <vt:lpstr>Why Testing?</vt:lpstr>
      <vt:lpstr>Why Testing?</vt:lpstr>
      <vt:lpstr>As a last resort…</vt:lpstr>
      <vt:lpstr>Why Does Testing Matter?</vt:lpstr>
      <vt:lpstr>Why is Testing Hard?</vt:lpstr>
      <vt:lpstr>Example:  File System Testing</vt:lpstr>
      <vt:lpstr>Example: File System Testing</vt:lpstr>
      <vt:lpstr>Example: File System Testing</vt:lpstr>
      <vt:lpstr>The Testing Problem</vt:lpstr>
      <vt:lpstr>Faults, Errors, and Failures</vt:lpstr>
      <vt:lpstr>To Expose a Fault with a Test</vt:lpstr>
      <vt:lpstr>What is Testing?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1132</cp:revision>
  <dcterms:created xsi:type="dcterms:W3CDTF">1601-01-01T00:00:00Z</dcterms:created>
  <dcterms:modified xsi:type="dcterms:W3CDTF">2013-02-11T22:49:26Z</dcterms:modified>
</cp:coreProperties>
</file>