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2"/>
  </p:notesMasterIdLst>
  <p:handoutMasterIdLst>
    <p:handoutMasterId r:id="rId13"/>
  </p:handoutMasterIdLst>
  <p:sldIdLst>
    <p:sldId id="786" r:id="rId2"/>
    <p:sldId id="790" r:id="rId3"/>
    <p:sldId id="792" r:id="rId4"/>
    <p:sldId id="793" r:id="rId5"/>
    <p:sldId id="794" r:id="rId6"/>
    <p:sldId id="795" r:id="rId7"/>
    <p:sldId id="783" r:id="rId8"/>
    <p:sldId id="787" r:id="rId9"/>
    <p:sldId id="788" r:id="rId10"/>
    <p:sldId id="784" r:id="rId11"/>
  </p:sldIdLst>
  <p:sldSz cx="9144000" cy="6858000" type="screen4x3"/>
  <p:notesSz cx="6858000" cy="9144000"/>
  <p:custShowLst>
    <p:custShow name="Custom Show 1" id="0">
      <p:sldLst/>
    </p:custShow>
    <p:custShow name="Custom Show 2" id="1">
      <p:sldLst/>
    </p:custShow>
  </p:custShowLst>
  <p:custDataLst>
    <p:tags r:id="rId14"/>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1432" autoAdjust="0"/>
  </p:normalViewPr>
  <p:slideViewPr>
    <p:cSldViewPr>
      <p:cViewPr varScale="1">
        <p:scale>
          <a:sx n="69" d="100"/>
          <a:sy n="69" d="100"/>
        </p:scale>
        <p:origin x="-1184" y="-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endParaRPr 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3785605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037653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Terms: Test (Case) vs. Test Suite</a:t>
            </a:r>
          </a:p>
        </p:txBody>
      </p:sp>
      <p:sp>
        <p:nvSpPr>
          <p:cNvPr id="36867" name="Rectangle 3"/>
          <p:cNvSpPr>
            <a:spLocks noGrp="1" noChangeArrowheads="1"/>
          </p:cNvSpPr>
          <p:nvPr>
            <p:ph type="body" sz="half" idx="1"/>
          </p:nvPr>
        </p:nvSpPr>
        <p:spPr>
          <a:xfrm>
            <a:off x="290513" y="1268413"/>
            <a:ext cx="8472487" cy="5256212"/>
          </a:xfrm>
        </p:spPr>
        <p:txBody>
          <a:bodyPr/>
          <a:lstStyle/>
          <a:p>
            <a:pPr eaLnBrk="1" hangingPunct="1"/>
            <a:r>
              <a:rPr lang="en-US" sz="3200" dirty="0" smtClean="0"/>
              <a:t>Test (case)</a:t>
            </a:r>
            <a:r>
              <a:rPr lang="en-US" sz="3200" b="0" dirty="0" smtClean="0"/>
              <a:t>:  one execution of the program, that may expose a bug</a:t>
            </a:r>
          </a:p>
          <a:p>
            <a:pPr eaLnBrk="1" hangingPunct="1"/>
            <a:endParaRPr lang="en-US" sz="3200" b="0" dirty="0" smtClean="0"/>
          </a:p>
          <a:p>
            <a:pPr eaLnBrk="1" hangingPunct="1"/>
            <a:r>
              <a:rPr lang="en-US" sz="3200" dirty="0" smtClean="0"/>
              <a:t>Test suite</a:t>
            </a:r>
            <a:r>
              <a:rPr lang="en-US" sz="3200" b="0" dirty="0" smtClean="0"/>
              <a:t>:  a </a:t>
            </a:r>
            <a:r>
              <a:rPr lang="en-US" sz="3200" b="0" i="1" dirty="0" smtClean="0"/>
              <a:t>set</a:t>
            </a:r>
            <a:r>
              <a:rPr lang="en-US" sz="3200" b="0" dirty="0" smtClean="0"/>
              <a:t> of executions of a program, grouped together</a:t>
            </a:r>
          </a:p>
          <a:p>
            <a:pPr lvl="1" eaLnBrk="1" hangingPunct="1"/>
            <a:r>
              <a:rPr lang="en-US" sz="3200" b="0" dirty="0" smtClean="0"/>
              <a:t>A test suite is made of test cases</a:t>
            </a:r>
          </a:p>
          <a:p>
            <a:pPr lvl="1" eaLnBrk="1" hangingPunct="1"/>
            <a:endParaRPr lang="en-US" sz="3200" b="0" dirty="0"/>
          </a:p>
          <a:p>
            <a:pPr marL="500063" lvl="1" indent="0" eaLnBrk="1" hangingPunct="1">
              <a:buNone/>
            </a:pPr>
            <a:r>
              <a:rPr lang="en-US" sz="3200" b="0" dirty="0" smtClean="0"/>
              <a:t>     suite::tests       </a:t>
            </a:r>
            <a:r>
              <a:rPr lang="en-US" sz="3200" b="0" dirty="0" err="1" smtClean="0"/>
              <a:t>flock:sheep</a:t>
            </a:r>
            <a:r>
              <a:rPr lang="en-US" sz="3200" b="0" dirty="0" smtClean="0"/>
              <a:t> </a:t>
            </a:r>
          </a:p>
        </p:txBody>
      </p:sp>
      <p:pic>
        <p:nvPicPr>
          <p:cNvPr id="2051" name="Picture 3" descr="C:\Users\Alex\AppData\Local\Microsoft\Windows\Temporary Internet Files\Content.IE5\4O11Q41U\MP90022774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90" y="5301260"/>
            <a:ext cx="1468750" cy="97182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8389431"/>
      </p:ext>
    </p:extLst>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Regression Testing</a:t>
            </a:r>
          </a:p>
        </p:txBody>
      </p:sp>
      <p:sp>
        <p:nvSpPr>
          <p:cNvPr id="3481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smtClean="0"/>
              <a:t>Regression testing</a:t>
            </a:r>
          </a:p>
          <a:p>
            <a:pPr lvl="1" eaLnBrk="1" hangingPunct="1">
              <a:lnSpc>
                <a:spcPct val="83000"/>
              </a:lnSpc>
            </a:pPr>
            <a:r>
              <a:rPr lang="en-US" sz="2800" b="0" smtClean="0"/>
              <a:t>Changes can break code, reintroduce old bugs</a:t>
            </a:r>
          </a:p>
          <a:p>
            <a:pPr lvl="2" eaLnBrk="1" hangingPunct="1">
              <a:lnSpc>
                <a:spcPct val="83000"/>
              </a:lnSpc>
            </a:pPr>
            <a:r>
              <a:rPr lang="en-US" sz="2400" b="0" smtClean="0"/>
              <a:t>Things that used to work may stop working (e.g., because of another “fix”) – software </a:t>
            </a:r>
            <a:r>
              <a:rPr lang="en-US" sz="2400" smtClean="0"/>
              <a:t>regresses</a:t>
            </a:r>
          </a:p>
          <a:p>
            <a:pPr lvl="1" eaLnBrk="1" hangingPunct="1">
              <a:lnSpc>
                <a:spcPct val="83000"/>
              </a:lnSpc>
            </a:pPr>
            <a:r>
              <a:rPr lang="en-US" sz="2800" b="0" smtClean="0"/>
              <a:t>Usually a set of cases that have failed (&amp; then succeeded) in the past</a:t>
            </a:r>
          </a:p>
          <a:p>
            <a:pPr lvl="1" eaLnBrk="1" hangingPunct="1">
              <a:lnSpc>
                <a:spcPct val="83000"/>
              </a:lnSpc>
            </a:pPr>
            <a:r>
              <a:rPr lang="en-US" sz="2800" b="0" smtClean="0"/>
              <a:t>Finding small regressions is an ongoing research area – analyze dependencies</a:t>
            </a:r>
          </a:p>
        </p:txBody>
      </p:sp>
      <p:sp>
        <p:nvSpPr>
          <p:cNvPr id="1159172" name="Text Box 4"/>
          <p:cNvSpPr txBox="1">
            <a:spLocks noChangeArrowheads="1"/>
          </p:cNvSpPr>
          <p:nvPr/>
        </p:nvSpPr>
        <p:spPr bwMode="auto">
          <a:xfrm>
            <a:off x="395288" y="4437063"/>
            <a:ext cx="6985000" cy="2014537"/>
          </a:xfrm>
          <a:prstGeom prst="rect">
            <a:avLst/>
          </a:prstGeom>
          <a:noFill/>
          <a:ln w="9525" algn="ctr">
            <a:noFill/>
            <a:miter lim="800000"/>
            <a:headEnd/>
            <a:tailEnd/>
          </a:ln>
        </p:spPr>
        <p:txBody>
          <a:bodyPr>
            <a:spAutoFit/>
          </a:bodyPr>
          <a:lstStyle/>
          <a:p>
            <a:pPr>
              <a:spcBef>
                <a:spcPct val="50000"/>
              </a:spcBef>
            </a:pPr>
            <a:r>
              <a:rPr lang="en-US" sz="1800" i="0">
                <a:latin typeface="Times New Roman" pitchFamily="18" charset="0"/>
              </a:rPr>
              <a:t>“. . . as a consequence of the introduction of new bugs, program maintenance requires far more system testing. . . . Theoretically, after each fix one must run the entire batch of test cases previously run against the system, to ensure that it has not been damaged in an obscure way. In practice, such </a:t>
            </a:r>
            <a:r>
              <a:rPr lang="en-US" sz="1800">
                <a:latin typeface="Times New Roman" pitchFamily="18" charset="0"/>
              </a:rPr>
              <a:t>regression testing</a:t>
            </a:r>
            <a:r>
              <a:rPr lang="en-US" sz="1800" i="0">
                <a:latin typeface="Times New Roman" pitchFamily="18" charset="0"/>
              </a:rPr>
              <a:t> must indeed approximate this theoretical idea, and it is very costly."  </a:t>
            </a:r>
            <a:r>
              <a:rPr lang="en-US" sz="1800" b="0" i="0">
                <a:latin typeface="Times New Roman" pitchFamily="18" charset="0"/>
              </a:rPr>
              <a:t>- Brooks, </a:t>
            </a:r>
            <a:r>
              <a:rPr lang="en-US" sz="1800" b="0">
                <a:latin typeface="Times New Roman" pitchFamily="18" charset="0"/>
              </a:rPr>
              <a:t>The Mythical Man-Month</a:t>
            </a:r>
            <a:endParaRPr lang="en-US" sz="1800" b="0" i="0">
              <a:latin typeface="Times New Roman" pitchFamily="18" charset="0"/>
            </a:endParaRPr>
          </a:p>
        </p:txBody>
      </p:sp>
      <p:pic>
        <p:nvPicPr>
          <p:cNvPr id="1159173" name="Picture 5"/>
          <p:cNvPicPr>
            <a:picLocks noChangeAspect="1" noChangeArrowheads="1"/>
          </p:cNvPicPr>
          <p:nvPr/>
        </p:nvPicPr>
        <p:blipFill>
          <a:blip r:embed="rId3" cstate="print"/>
          <a:srcRect/>
          <a:stretch>
            <a:fillRect/>
          </a:stretch>
        </p:blipFill>
        <p:spPr bwMode="auto">
          <a:xfrm>
            <a:off x="7524750" y="4508500"/>
            <a:ext cx="1079500" cy="1584325"/>
          </a:xfrm>
          <a:prstGeom prst="rect">
            <a:avLst/>
          </a:prstGeom>
          <a:noFill/>
          <a:ln w="9525" algn="ctr">
            <a:noFill/>
            <a:miter lim="800000"/>
            <a:headEnd/>
            <a:tailEnd/>
          </a:ln>
        </p:spPr>
      </p:pic>
    </p:spTree>
    <p:custDataLst>
      <p:tags r:id="rId1"/>
    </p:custDataLst>
    <p:extLst>
      <p:ext uri="{BB962C8B-B14F-4D97-AF65-F5344CB8AC3E}">
        <p14:creationId xmlns:p14="http://schemas.microsoft.com/office/powerpoint/2010/main" val="21902537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9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9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dirty="0" smtClean="0"/>
              <a:t>Manual testing:</a:t>
            </a:r>
          </a:p>
          <a:p>
            <a:pPr lvl="1" eaLnBrk="1" hangingPunct="1">
              <a:lnSpc>
                <a:spcPct val="83000"/>
              </a:lnSpc>
            </a:pPr>
            <a:r>
              <a:rPr lang="en-US" sz="3000" b="0" dirty="0" smtClean="0"/>
              <a:t>A human being sits at a program and enters inputs into a program to test it</a:t>
            </a:r>
          </a:p>
          <a:p>
            <a:pPr lvl="1" eaLnBrk="1" hangingPunct="1">
              <a:lnSpc>
                <a:spcPct val="83000"/>
              </a:lnSpc>
            </a:pPr>
            <a:r>
              <a:rPr lang="en-US" sz="3000" b="0" dirty="0" smtClean="0"/>
              <a:t>Often employees non CS people</a:t>
            </a:r>
          </a:p>
          <a:p>
            <a:pPr lvl="1" eaLnBrk="1" hangingPunct="1">
              <a:lnSpc>
                <a:spcPct val="83000"/>
              </a:lnSpc>
            </a:pPr>
            <a:r>
              <a:rPr lang="en-US" sz="3000" b="0" dirty="0" smtClean="0"/>
              <a:t>Beta testing, user testing obviously</a:t>
            </a:r>
          </a:p>
          <a:p>
            <a:pPr lvl="1" eaLnBrk="1" hangingPunct="1">
              <a:lnSpc>
                <a:spcPct val="83000"/>
              </a:lnSpc>
            </a:pPr>
            <a:endParaRPr lang="en-US" sz="3000" b="0" dirty="0"/>
          </a:p>
          <a:p>
            <a:pPr lvl="1" eaLnBrk="1" hangingPunct="1">
              <a:lnSpc>
                <a:spcPct val="83000"/>
              </a:lnSpc>
            </a:pPr>
            <a:r>
              <a:rPr lang="en-US" sz="3000" b="0" dirty="0" smtClean="0"/>
              <a:t>Sometimes means a human writes out tests that run automatically, but usually means a person </a:t>
            </a:r>
            <a:r>
              <a:rPr lang="en-US" sz="3000" b="0" i="1" dirty="0" smtClean="0"/>
              <a:t>does the testing</a:t>
            </a:r>
            <a:endParaRPr lang="en-US" sz="3000" b="0" dirty="0" smtClean="0"/>
          </a:p>
          <a:p>
            <a:pPr lvl="1" eaLnBrk="1" hangingPunct="1">
              <a:lnSpc>
                <a:spcPct val="83000"/>
              </a:lnSpc>
            </a:pPr>
            <a:endParaRPr lang="en-US" sz="3000" b="0" dirty="0" smtClean="0"/>
          </a:p>
        </p:txBody>
      </p:sp>
      <p:pic>
        <p:nvPicPr>
          <p:cNvPr id="3074"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6510" y="5085230"/>
            <a:ext cx="1513732" cy="15453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38721276"/>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dirty="0" smtClean="0"/>
              <a:t>Automated testing:</a:t>
            </a:r>
          </a:p>
          <a:p>
            <a:pPr lvl="1" eaLnBrk="1" hangingPunct="1">
              <a:lnSpc>
                <a:spcPct val="83000"/>
              </a:lnSpc>
            </a:pPr>
            <a:r>
              <a:rPr lang="en-US" sz="3000" b="0" dirty="0" smtClean="0"/>
              <a:t>One meaning is that humans design tests, but use scripts or other methods to have the computer execute the tests without help</a:t>
            </a:r>
          </a:p>
          <a:p>
            <a:pPr lvl="1" eaLnBrk="1" hangingPunct="1">
              <a:lnSpc>
                <a:spcPct val="83000"/>
              </a:lnSpc>
            </a:pPr>
            <a:r>
              <a:rPr lang="en-US" sz="3000" b="0" dirty="0" smtClean="0"/>
              <a:t>Another meaning is that humans write programs that produce tests</a:t>
            </a:r>
          </a:p>
          <a:p>
            <a:pPr lvl="1" eaLnBrk="1" hangingPunct="1">
              <a:lnSpc>
                <a:spcPct val="83000"/>
              </a:lnSpc>
            </a:pPr>
            <a:endParaRPr lang="en-US" sz="3000" b="0" dirty="0"/>
          </a:p>
          <a:p>
            <a:pPr lvl="1" eaLnBrk="1" hangingPunct="1">
              <a:lnSpc>
                <a:spcPct val="83000"/>
              </a:lnSpc>
            </a:pPr>
            <a:r>
              <a:rPr lang="en-US" sz="3000" b="0" dirty="0" smtClean="0"/>
              <a:t>Essential for speed, automatic checks when a program is compiled, etc.</a:t>
            </a:r>
          </a:p>
          <a:p>
            <a:pPr lvl="1" eaLnBrk="1" hangingPunct="1">
              <a:lnSpc>
                <a:spcPct val="83000"/>
              </a:lnSpc>
            </a:pPr>
            <a:endParaRPr lang="en-US" sz="3000" b="0" dirty="0" smtClean="0"/>
          </a:p>
        </p:txBody>
      </p:sp>
      <p:pic>
        <p:nvPicPr>
          <p:cNvPr id="4098" name="Picture 2" descr="C:\Users\Alex\AppData\Local\Microsoft\Windows\Temporary Internet Files\Content.IE5\6COYT885\MC900311156[3].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4509" y="188550"/>
            <a:ext cx="851989" cy="14559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Player pian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60" y="178107"/>
            <a:ext cx="1955213" cy="146641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40633602"/>
      </p:ext>
    </p:ext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dirty="0" smtClean="0"/>
              <a:t>Which is better</a:t>
            </a:r>
            <a:r>
              <a:rPr lang="en-US" sz="3000" b="0" dirty="0" smtClean="0"/>
              <a:t>?</a:t>
            </a:r>
          </a:p>
          <a:p>
            <a:pPr lvl="1" eaLnBrk="1" hangingPunct="1">
              <a:lnSpc>
                <a:spcPct val="83000"/>
              </a:lnSpc>
            </a:pPr>
            <a:r>
              <a:rPr lang="en-US" sz="2800" b="0" dirty="0" smtClean="0"/>
              <a:t>Some academics will say that manual testing is ineffective and slow, often poorly thought out</a:t>
            </a:r>
          </a:p>
          <a:p>
            <a:pPr lvl="1" eaLnBrk="1" hangingPunct="1">
              <a:lnSpc>
                <a:spcPct val="83000"/>
              </a:lnSpc>
            </a:pPr>
            <a:r>
              <a:rPr lang="en-US" sz="2800" b="0" dirty="0" smtClean="0"/>
              <a:t>Some folks in industry will say that automated testing is often a waste of time/money and humans find more bugs more cheaply</a:t>
            </a:r>
          </a:p>
          <a:p>
            <a:pPr lvl="1" eaLnBrk="1" hangingPunct="1">
              <a:lnSpc>
                <a:spcPct val="83000"/>
              </a:lnSpc>
            </a:pPr>
            <a:endParaRPr lang="en-US" sz="2800" b="0" dirty="0"/>
          </a:p>
          <a:p>
            <a:pPr lvl="1" eaLnBrk="1" hangingPunct="1">
              <a:lnSpc>
                <a:spcPct val="83000"/>
              </a:lnSpc>
            </a:pPr>
            <a:r>
              <a:rPr lang="en-US" sz="2800" b="0" dirty="0" smtClean="0"/>
              <a:t>Both are right, both are wrong</a:t>
            </a:r>
          </a:p>
          <a:p>
            <a:pPr lvl="1" eaLnBrk="1" hangingPunct="1">
              <a:lnSpc>
                <a:spcPct val="83000"/>
              </a:lnSpc>
            </a:pPr>
            <a:r>
              <a:rPr lang="en-US" sz="2800" b="0" dirty="0" smtClean="0"/>
              <a:t>Neither kind of testing is superior, and a good test engineer knows when to use each </a:t>
            </a:r>
          </a:p>
          <a:p>
            <a:pPr lvl="1" eaLnBrk="1" hangingPunct="1">
              <a:lnSpc>
                <a:spcPct val="83000"/>
              </a:lnSpc>
            </a:pPr>
            <a:endParaRPr lang="en-US" sz="3000" b="0" dirty="0" smtClean="0"/>
          </a:p>
        </p:txBody>
      </p:sp>
    </p:spTree>
    <p:custDataLst>
      <p:tags r:id="rId1"/>
    </p:custDataLst>
    <p:extLst>
      <p:ext uri="{BB962C8B-B14F-4D97-AF65-F5344CB8AC3E}">
        <p14:creationId xmlns:p14="http://schemas.microsoft.com/office/powerpoint/2010/main" val="3441626153"/>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dirty="0" smtClean="0"/>
              <a:t>For more information on good manual testing:</a:t>
            </a:r>
          </a:p>
          <a:p>
            <a:pPr lvl="1" eaLnBrk="1" hangingPunct="1">
              <a:lnSpc>
                <a:spcPct val="83000"/>
              </a:lnSpc>
            </a:pPr>
            <a:r>
              <a:rPr lang="en-US" sz="2800" b="0" dirty="0" smtClean="0"/>
              <a:t>Books by James Whittaker</a:t>
            </a:r>
          </a:p>
          <a:p>
            <a:pPr lvl="2" eaLnBrk="1" hangingPunct="1">
              <a:lnSpc>
                <a:spcPct val="83000"/>
              </a:lnSpc>
            </a:pPr>
            <a:r>
              <a:rPr lang="en-US" sz="2600" b="0" dirty="0" smtClean="0"/>
              <a:t>Originally academic, then</a:t>
            </a:r>
            <a:br>
              <a:rPr lang="en-US" sz="2600" b="0" dirty="0" smtClean="0"/>
            </a:br>
            <a:r>
              <a:rPr lang="en-US" sz="2600" b="0" dirty="0" smtClean="0"/>
              <a:t>at MS, then </a:t>
            </a:r>
            <a:r>
              <a:rPr lang="en-US" sz="2600" b="0" dirty="0" err="1" smtClean="0"/>
              <a:t>google</a:t>
            </a:r>
            <a:r>
              <a:rPr lang="en-US" sz="2600" b="0" dirty="0" smtClean="0"/>
              <a:t>, then</a:t>
            </a:r>
            <a:br>
              <a:rPr lang="en-US" sz="2600" b="0" dirty="0" smtClean="0"/>
            </a:br>
            <a:r>
              <a:rPr lang="en-US" sz="2600" b="0" dirty="0" smtClean="0"/>
              <a:t>back to MS</a:t>
            </a:r>
          </a:p>
          <a:p>
            <a:pPr lvl="1" eaLnBrk="1" hangingPunct="1">
              <a:lnSpc>
                <a:spcPct val="83000"/>
              </a:lnSpc>
            </a:pPr>
            <a:r>
              <a:rPr lang="en-US" sz="2800" b="0" dirty="0" smtClean="0"/>
              <a:t>Whittaker’s ideas bring us</a:t>
            </a:r>
            <a:br>
              <a:rPr lang="en-US" sz="2800" b="0" dirty="0" smtClean="0"/>
            </a:br>
            <a:r>
              <a:rPr lang="en-US" sz="2800" b="0" dirty="0" smtClean="0"/>
              <a:t>to next distinction, two</a:t>
            </a:r>
            <a:br>
              <a:rPr lang="en-US" sz="2800" b="0" dirty="0" smtClean="0"/>
            </a:br>
            <a:r>
              <a:rPr lang="en-US" sz="2800" b="0" dirty="0" smtClean="0"/>
              <a:t>kinds of manual testing</a:t>
            </a:r>
          </a:p>
          <a:p>
            <a:pPr lvl="1" eaLnBrk="1" hangingPunct="1">
              <a:lnSpc>
                <a:spcPct val="83000"/>
              </a:lnSpc>
            </a:pPr>
            <a:endParaRPr lang="en-US" sz="3000" b="0" dirty="0" smtClean="0"/>
          </a:p>
        </p:txBody>
      </p:sp>
      <p:pic>
        <p:nvPicPr>
          <p:cNvPr id="5122" name="Picture 2" descr="http://ecx.images-amazon.com/images/I/517Z12E2XNL._SL500_AA3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10" y="2564880"/>
            <a:ext cx="3456480" cy="34564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83122698"/>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dirty="0" smtClean="0"/>
              <a:t>Scripted testing</a:t>
            </a:r>
            <a:r>
              <a:rPr lang="en-US" sz="3000" b="0" dirty="0"/>
              <a:t> </a:t>
            </a:r>
            <a:r>
              <a:rPr lang="en-US" sz="3000" dirty="0" smtClean="0"/>
              <a:t>vs. exploratory testing</a:t>
            </a:r>
            <a:endParaRPr lang="en-US" sz="3000" b="0" dirty="0" smtClean="0"/>
          </a:p>
          <a:p>
            <a:pPr lvl="1" eaLnBrk="1" hangingPunct="1">
              <a:lnSpc>
                <a:spcPct val="83000"/>
              </a:lnSpc>
            </a:pPr>
            <a:r>
              <a:rPr lang="en-US" sz="3000" b="0" dirty="0" smtClean="0"/>
              <a:t>In scripted manual testing, a tester follows a fixed script:  “first open </a:t>
            </a:r>
            <a:r>
              <a:rPr lang="en-US" sz="3000" b="0" dirty="0" smtClean="0"/>
              <a:t>this </a:t>
            </a:r>
            <a:r>
              <a:rPr lang="en-US" sz="3000" b="0" dirty="0" smtClean="0"/>
              <a:t>file using this dialog, then click here, then resize the font…”</a:t>
            </a:r>
          </a:p>
          <a:p>
            <a:pPr lvl="1" eaLnBrk="1" hangingPunct="1">
              <a:lnSpc>
                <a:spcPct val="83000"/>
              </a:lnSpc>
            </a:pPr>
            <a:r>
              <a:rPr lang="en-US" sz="3000" b="0" dirty="0" smtClean="0"/>
              <a:t>In exploratory testing, the tester may have some general guidelines “try all the choices in the File dialog” or an area to focus on but is free to explore</a:t>
            </a:r>
          </a:p>
          <a:p>
            <a:pPr lvl="1" eaLnBrk="1" hangingPunct="1">
              <a:lnSpc>
                <a:spcPct val="83000"/>
              </a:lnSpc>
            </a:pPr>
            <a:r>
              <a:rPr lang="en-US" sz="3000" b="0" dirty="0" smtClean="0"/>
              <a:t>Whittaker’s book covers the</a:t>
            </a:r>
            <a:br>
              <a:rPr lang="en-US" sz="3000" b="0" dirty="0" smtClean="0"/>
            </a:br>
            <a:r>
              <a:rPr lang="en-US" sz="3000" b="0" dirty="0" smtClean="0"/>
              <a:t>value of guided exploratory</a:t>
            </a:r>
            <a:br>
              <a:rPr lang="en-US" sz="3000" b="0" dirty="0" smtClean="0"/>
            </a:br>
            <a:r>
              <a:rPr lang="en-US" sz="3000" b="0" dirty="0" smtClean="0"/>
              <a:t>manual testing </a:t>
            </a:r>
          </a:p>
        </p:txBody>
      </p:sp>
      <p:pic>
        <p:nvPicPr>
          <p:cNvPr id="7170" name="Picture 2" descr="http://www.informit.com/ShowCover.aspx?isbn=03216364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300" y="4653170"/>
            <a:ext cx="1440200" cy="18780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38350122"/>
      </p:ext>
    </p:extLst>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400" dirty="0" smtClean="0"/>
              <a:t>Unit, Integration, System Testing</a:t>
            </a:r>
          </a:p>
        </p:txBody>
      </p:sp>
      <p:sp>
        <p:nvSpPr>
          <p:cNvPr id="1158147"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Stages of testing</a:t>
            </a:r>
          </a:p>
          <a:p>
            <a:pPr lvl="1" eaLnBrk="1" hangingPunct="1">
              <a:lnSpc>
                <a:spcPct val="83000"/>
              </a:lnSpc>
            </a:pPr>
            <a:r>
              <a:rPr lang="en-US" sz="3200" dirty="0" smtClean="0"/>
              <a:t>Unit testing</a:t>
            </a:r>
            <a:r>
              <a:rPr lang="en-US" sz="3200" b="0" dirty="0" smtClean="0"/>
              <a:t> is the first phase, done by developers of modules</a:t>
            </a:r>
          </a:p>
          <a:p>
            <a:pPr lvl="1" eaLnBrk="1" hangingPunct="1">
              <a:lnSpc>
                <a:spcPct val="83000"/>
              </a:lnSpc>
            </a:pPr>
            <a:r>
              <a:rPr lang="en-US" sz="3200" dirty="0" smtClean="0"/>
              <a:t>Integration testing</a:t>
            </a:r>
            <a:r>
              <a:rPr lang="en-US" sz="3200" i="1" dirty="0" smtClean="0"/>
              <a:t> </a:t>
            </a:r>
            <a:r>
              <a:rPr lang="en-US" sz="3200" b="0" dirty="0" smtClean="0"/>
              <a:t>combines unit tested modules and tests how they interact</a:t>
            </a:r>
          </a:p>
          <a:p>
            <a:pPr lvl="1" eaLnBrk="1" hangingPunct="1">
              <a:lnSpc>
                <a:spcPct val="83000"/>
              </a:lnSpc>
            </a:pPr>
            <a:r>
              <a:rPr lang="en-US" sz="3200" dirty="0" smtClean="0"/>
              <a:t>System testing</a:t>
            </a:r>
            <a:r>
              <a:rPr lang="en-US" sz="3200" i="1" dirty="0" smtClean="0"/>
              <a:t> </a:t>
            </a:r>
            <a:r>
              <a:rPr lang="en-US" sz="3200" b="0" dirty="0" smtClean="0"/>
              <a:t>tests a whole program to make sure it meets requirements</a:t>
            </a:r>
          </a:p>
          <a:p>
            <a:pPr lvl="1" eaLnBrk="1" hangingPunct="1">
              <a:lnSpc>
                <a:spcPct val="83000"/>
              </a:lnSpc>
            </a:pPr>
            <a:endParaRPr lang="en-US" sz="3200" b="0" dirty="0" smtClean="0"/>
          </a:p>
          <a:p>
            <a:pPr lvl="1" eaLnBrk="1" hangingPunct="1">
              <a:lnSpc>
                <a:spcPct val="83000"/>
              </a:lnSpc>
            </a:pPr>
            <a:r>
              <a:rPr lang="en-US" sz="2400" dirty="0" smtClean="0"/>
              <a:t>“Design testing”</a:t>
            </a:r>
            <a:r>
              <a:rPr lang="en-US" sz="2400" b="0" dirty="0" smtClean="0"/>
              <a:t> is testing prototypes or very abstract models </a:t>
            </a:r>
            <a:r>
              <a:rPr lang="en-US" sz="2400" b="0" i="1" dirty="0" smtClean="0"/>
              <a:t>before implementation</a:t>
            </a:r>
            <a:endParaRPr lang="en-US" dirty="0" smtClean="0"/>
          </a:p>
        </p:txBody>
      </p:sp>
    </p:spTree>
    <p:custDataLst>
      <p:tags r:id="rId1"/>
    </p:custDataLst>
    <p:extLst>
      <p:ext uri="{BB962C8B-B14F-4D97-AF65-F5344CB8AC3E}">
        <p14:creationId xmlns:p14="http://schemas.microsoft.com/office/powerpoint/2010/main" val="90960051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Terms: Black Box Testing</a:t>
            </a:r>
          </a:p>
        </p:txBody>
      </p:sp>
      <p:sp>
        <p:nvSpPr>
          <p:cNvPr id="37892"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dirty="0" smtClean="0"/>
              <a:t>Black box testing</a:t>
            </a:r>
          </a:p>
          <a:p>
            <a:pPr lvl="1" eaLnBrk="1" hangingPunct="1">
              <a:lnSpc>
                <a:spcPct val="83000"/>
              </a:lnSpc>
            </a:pPr>
            <a:r>
              <a:rPr lang="en-US" sz="2800" b="0" dirty="0" smtClean="0"/>
              <a:t>Treats a program or system as opaque</a:t>
            </a:r>
          </a:p>
          <a:p>
            <a:pPr lvl="1" eaLnBrk="1" hangingPunct="1">
              <a:lnSpc>
                <a:spcPct val="83000"/>
              </a:lnSpc>
            </a:pPr>
            <a:r>
              <a:rPr lang="en-US" sz="2800" b="0" dirty="0" smtClean="0"/>
              <a:t>That is, testing that does </a:t>
            </a:r>
            <a:r>
              <a:rPr lang="en-US" sz="2800" b="0" i="1" dirty="0" smtClean="0"/>
              <a:t>not</a:t>
            </a:r>
            <a:r>
              <a:rPr lang="en-US" sz="2800" b="0" dirty="0" smtClean="0"/>
              <a:t> look at source code or internal structure of the system</a:t>
            </a:r>
          </a:p>
          <a:p>
            <a:pPr lvl="1" eaLnBrk="1" hangingPunct="1">
              <a:lnSpc>
                <a:spcPct val="83000"/>
              </a:lnSpc>
            </a:pPr>
            <a:r>
              <a:rPr lang="en-US" sz="2800" b="0" dirty="0" smtClean="0"/>
              <a:t>Send a program a stream of inputs, observe the outputs, decide if the system passed or failed the test</a:t>
            </a:r>
          </a:p>
          <a:p>
            <a:pPr lvl="1" eaLnBrk="1" hangingPunct="1">
              <a:lnSpc>
                <a:spcPct val="83000"/>
              </a:lnSpc>
            </a:pPr>
            <a:r>
              <a:rPr lang="en-US" sz="2800" b="0" dirty="0" smtClean="0"/>
              <a:t>Abstracts away the internals – a useful perspective for integration and system testing</a:t>
            </a:r>
          </a:p>
          <a:p>
            <a:pPr lvl="1" eaLnBrk="1" hangingPunct="1">
              <a:lnSpc>
                <a:spcPct val="83000"/>
              </a:lnSpc>
            </a:pPr>
            <a:r>
              <a:rPr lang="en-US" sz="2800" b="0" dirty="0" smtClean="0"/>
              <a:t>Sometimes you don’t have access to source code, and can make little use of object code</a:t>
            </a:r>
          </a:p>
          <a:p>
            <a:pPr lvl="2" eaLnBrk="1" hangingPunct="1">
              <a:lnSpc>
                <a:spcPct val="83000"/>
              </a:lnSpc>
            </a:pPr>
            <a:r>
              <a:rPr lang="en-US" sz="2400" b="0" dirty="0" smtClean="0"/>
              <a:t>True black box?  Access only over a network</a:t>
            </a:r>
          </a:p>
          <a:p>
            <a:pPr lvl="1" eaLnBrk="1" hangingPunct="1">
              <a:lnSpc>
                <a:spcPct val="83000"/>
              </a:lnSpc>
            </a:pPr>
            <a:endParaRPr lang="en-US" sz="2800" b="0" dirty="0" smtClean="0"/>
          </a:p>
        </p:txBody>
      </p:sp>
      <p:pic>
        <p:nvPicPr>
          <p:cNvPr id="1030" name="Picture 6" descr="File:Black bo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2520" y="24375"/>
            <a:ext cx="2351480" cy="176361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34479514"/>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pPr eaLnBrk="1" hangingPunct="1"/>
            <a:r>
              <a:rPr lang="en-US" smtClean="0"/>
              <a:t>Terms: White Box Testing</a:t>
            </a:r>
          </a:p>
        </p:txBody>
      </p:sp>
      <p:sp>
        <p:nvSpPr>
          <p:cNvPr id="38915" name="Rectangle 4"/>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600" dirty="0" smtClean="0"/>
              <a:t>White box testing</a:t>
            </a:r>
          </a:p>
          <a:p>
            <a:pPr lvl="1" eaLnBrk="1" hangingPunct="1">
              <a:lnSpc>
                <a:spcPct val="83000"/>
              </a:lnSpc>
            </a:pPr>
            <a:r>
              <a:rPr lang="en-US" sz="3200" b="0" dirty="0" smtClean="0"/>
              <a:t>Opens up the box!</a:t>
            </a:r>
          </a:p>
          <a:p>
            <a:pPr lvl="2" eaLnBrk="1" hangingPunct="1">
              <a:lnSpc>
                <a:spcPct val="83000"/>
              </a:lnSpc>
            </a:pPr>
            <a:r>
              <a:rPr lang="en-US" sz="2800" b="0" dirty="0" smtClean="0"/>
              <a:t>(also known as glass box, clear box, or structural testing)</a:t>
            </a:r>
          </a:p>
          <a:p>
            <a:pPr lvl="1" eaLnBrk="1" hangingPunct="1">
              <a:lnSpc>
                <a:spcPct val="83000"/>
              </a:lnSpc>
            </a:pPr>
            <a:endParaRPr lang="en-US" sz="3200" b="0" dirty="0" smtClean="0"/>
          </a:p>
          <a:p>
            <a:pPr lvl="1" eaLnBrk="1" hangingPunct="1">
              <a:lnSpc>
                <a:spcPct val="83000"/>
              </a:lnSpc>
            </a:pPr>
            <a:r>
              <a:rPr lang="en-US" sz="3200" b="0" dirty="0" smtClean="0"/>
              <a:t>Use source code (or other structure beyond the input/output spec.) to design test cases</a:t>
            </a:r>
          </a:p>
          <a:p>
            <a:pPr lvl="1" eaLnBrk="1" hangingPunct="1">
              <a:lnSpc>
                <a:spcPct val="83000"/>
              </a:lnSpc>
            </a:pPr>
            <a:endParaRPr lang="en-US" sz="3200" b="0" dirty="0" smtClean="0"/>
          </a:p>
          <a:p>
            <a:pPr lvl="1" eaLnBrk="1" hangingPunct="1">
              <a:lnSpc>
                <a:spcPct val="83000"/>
              </a:lnSpc>
            </a:pPr>
            <a:r>
              <a:rPr lang="en-US" sz="3200" b="0" dirty="0" smtClean="0"/>
              <a:t>Brings us to the idea of </a:t>
            </a:r>
            <a:r>
              <a:rPr lang="en-US" sz="3200" b="0" i="1" dirty="0" smtClean="0"/>
              <a:t>coverage</a:t>
            </a:r>
            <a:endParaRPr lang="en-US" sz="3200" b="0" dirty="0" smtClean="0"/>
          </a:p>
        </p:txBody>
      </p:sp>
      <p:pic>
        <p:nvPicPr>
          <p:cNvPr id="38916" name="Picture 6"/>
          <p:cNvPicPr>
            <a:picLocks noChangeAspect="1" noChangeArrowheads="1"/>
          </p:cNvPicPr>
          <p:nvPr/>
        </p:nvPicPr>
        <p:blipFill>
          <a:blip r:embed="rId3" cstate="print"/>
          <a:srcRect/>
          <a:stretch>
            <a:fillRect/>
          </a:stretch>
        </p:blipFill>
        <p:spPr bwMode="auto">
          <a:xfrm>
            <a:off x="6588125" y="260350"/>
            <a:ext cx="1854200" cy="2016125"/>
          </a:xfrm>
          <a:prstGeom prst="rect">
            <a:avLst/>
          </a:prstGeom>
          <a:noFill/>
          <a:ln w="9525" algn="ctr">
            <a:noFill/>
            <a:miter lim="800000"/>
            <a:headEnd/>
            <a:tailEnd/>
          </a:ln>
        </p:spPr>
      </p:pic>
    </p:spTree>
    <p:custDataLst>
      <p:tags r:id="rId1"/>
    </p:custDataLst>
    <p:extLst>
      <p:ext uri="{BB962C8B-B14F-4D97-AF65-F5344CB8AC3E}">
        <p14:creationId xmlns:p14="http://schemas.microsoft.com/office/powerpoint/2010/main" val="1232418376"/>
      </p:ext>
    </p:extLst>
  </p:cSld>
  <p:clrMapOvr>
    <a:masterClrMapping/>
  </p:clrMapOvr>
  <p:transition spd="med">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NEXTUNIQUEID" val="10010"/>
  <p:tag name="MMPROD_UIDATA" val="&lt;database version=&quot;8.0&quot;&gt;&lt;object type=&quot;1&quot; unique_id=&quot;10001&quot;&gt;&lt;property id=&quot;20227&quot; value=&quot;C:\Users\Alex\Desktop\ecampus\Lesson5TestingTerms_Package.prpkg&quot;/&gt;&lt;object type=&quot;2&quot; unique_id=&quot;11398&quot;&gt;&lt;object type=&quot;3&quot; unique_id=&quot;13571&quot;&gt;&lt;property id=&quot;20148&quot; value=&quot;5&quot;/&gt;&lt;property id=&quot;20300&quot; value=&quot;Slide 2 - &amp;quot;Kinds of Testing&amp;quot;&quot;/&gt;&lt;property id=&quot;20307&quot; value=&quot;790&quot;/&gt;&lt;/object&gt;&lt;object type=&quot;3&quot; unique_id=&quot;13574&quot;&gt;&lt;property id=&quot;20148&quot; value=&quot;5&quot;/&gt;&lt;property id=&quot;20300&quot; value=&quot;Slide 7 - &amp;quot;Unit, Integration, System Testing&amp;quot;&quot;/&gt;&lt;property id=&quot;20307&quot; value=&quot;783&quot;/&gt;&lt;/object&gt;&lt;object type=&quot;3&quot; unique_id=&quot;13575&quot;&gt;&lt;property id=&quot;20148&quot; value=&quot;5&quot;/&gt;&lt;property id=&quot;20300&quot; value=&quot;Slide 10 - &amp;quot;Regression Testing&amp;quot;&quot;/&gt;&lt;property id=&quot;20307&quot; value=&quot;784&quot;/&gt;&lt;/object&gt;&lt;object type=&quot;3&quot; unique_id=&quot;13576&quot;&gt;&lt;property id=&quot;20148&quot; value=&quot;5&quot;/&gt;&lt;property id=&quot;20300&quot; value=&quot;Slide 1 - &amp;quot;Terms: Test (Case) vs. Test Suite&amp;quot;&quot;/&gt;&lt;property id=&quot;20307&quot; value=&quot;786&quot;/&gt;&lt;/object&gt;&lt;object type=&quot;3&quot; unique_id=&quot;13577&quot;&gt;&lt;property id=&quot;20148&quot; value=&quot;5&quot;/&gt;&lt;property id=&quot;20300&quot; value=&quot;Slide 8 - &amp;quot;Terms: Black Box Testing&amp;quot;&quot;/&gt;&lt;property id=&quot;20307&quot; value=&quot;787&quot;/&gt;&lt;/object&gt;&lt;object type=&quot;3&quot; unique_id=&quot;13578&quot;&gt;&lt;property id=&quot;20148&quot; value=&quot;5&quot;/&gt;&lt;property id=&quot;20300&quot; value=&quot;Slide 9 - &amp;quot;Terms: White Box Testing&amp;quot;&quot;/&gt;&lt;property id=&quot;20307&quot; value=&quot;788&quot;/&gt;&lt;/object&gt;&lt;object type=&quot;3&quot; unique_id=&quot;13679&quot;&gt;&lt;property id=&quot;20148&quot; value=&quot;5&quot;/&gt;&lt;property id=&quot;20300&quot; value=&quot;Slide 3 - &amp;quot;Kinds of Testing&amp;quot;&quot;/&gt;&lt;property id=&quot;20307&quot; value=&quot;792&quot;/&gt;&lt;/object&gt;&lt;object type=&quot;3&quot; unique_id=&quot;13680&quot;&gt;&lt;property id=&quot;20148&quot; value=&quot;5&quot;/&gt;&lt;property id=&quot;20300&quot; value=&quot;Slide 4 - &amp;quot;Kinds of Testing&amp;quot;&quot;/&gt;&lt;property id=&quot;20307&quot; value=&quot;793&quot;/&gt;&lt;/object&gt;&lt;object type=&quot;3&quot; unique_id=&quot;13681&quot;&gt;&lt;property id=&quot;20148&quot; value=&quot;5&quot;/&gt;&lt;property id=&quot;20300&quot; value=&quot;Slide 5 - &amp;quot;Kinds of Testing&amp;quot;&quot;/&gt;&lt;property id=&quot;20307&quot; value=&quot;794&quot;/&gt;&lt;/object&gt;&lt;object type=&quot;3&quot; unique_id=&quot;13682&quot;&gt;&lt;property id=&quot;20148&quot; value=&quot;5&quot;/&gt;&lt;property id=&quot;20300&quot; value=&quot;Slide 6 - &amp;quot;Kinds of Testing&amp;quot;&quot;/&gt;&lt;property id=&quot;20307&quot; value=&quot;795&quot;/&gt;&lt;/object&gt;&lt;/object&gt;&lt;object type=&quot;8&quot; unique_id=&quot;11510&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PSNARRATION" val="10,1069452547,C:\Users\Alex\Desktop\ecampus\Lesson5TestingTerms_pptx\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7,1069452547,C:\Users\Alex\Desktop\ecampus\Lesson5TestingTerms_pptx\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8,1069452547,C:\Users\Alex\Desktop\ecampus\Lesson5TestingTerms_pptx\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1,1069452547,C:\Users\Alex\Desktop\ecampus\Lesson5TestingTerms_pptx\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2,1069452547,C:\Users\Alex\Desktop\ecampus\Lesson5TestingTerms_pptx\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3,1069452547,C:\Users\Alex\Desktop\ecampus\Lesson5TestingTerms_pptx\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4,1069452547,C:\Users\Alex\Desktop\ecampus\Lesson5TestingTerms_pptx\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5,1069452547,C:\Users\Alex\Desktop\ecampus\Lesson5TestingTerms_pptx\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6,1069452547,C:\Users\Alex\Desktop\ecampus\Lesson5TestingTerms_pptx\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9,1069452547,C:\Users\Alex\Desktop\ecampus\Lesson5TestingTerms_pptx\Media.ppcx"/>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20390</TotalTime>
  <Words>658</Words>
  <Application>Microsoft Office PowerPoint</Application>
  <PresentationFormat>On-screen Show (4:3)</PresentationFormat>
  <Paragraphs>67</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10</vt:i4>
      </vt:variant>
      <vt:variant>
        <vt:lpstr>Custom Shows</vt:lpstr>
      </vt:variant>
      <vt:variant>
        <vt:i4>2</vt:i4>
      </vt:variant>
    </vt:vector>
  </HeadingPairs>
  <TitlesOfParts>
    <vt:vector size="16" baseType="lpstr">
      <vt:lpstr>Arial</vt:lpstr>
      <vt:lpstr>Wingdings</vt:lpstr>
      <vt:lpstr>Times New Roman</vt:lpstr>
      <vt:lpstr>cmutemplate2</vt:lpstr>
      <vt:lpstr>Terms: Test (Case) vs. Test Suite</vt:lpstr>
      <vt:lpstr>Kinds of Testing</vt:lpstr>
      <vt:lpstr>Kinds of Testing</vt:lpstr>
      <vt:lpstr>Kinds of Testing</vt:lpstr>
      <vt:lpstr>Kinds of Testing</vt:lpstr>
      <vt:lpstr>Kinds of Testing</vt:lpstr>
      <vt:lpstr>Unit, Integration, System Testing</vt:lpstr>
      <vt:lpstr>Terms: Black Box Testing</vt:lpstr>
      <vt:lpstr>Terms: White Box Testing</vt:lpstr>
      <vt:lpstr>Regression Testing</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1142</cp:revision>
  <dcterms:created xsi:type="dcterms:W3CDTF">1601-01-01T00:00:00Z</dcterms:created>
  <dcterms:modified xsi:type="dcterms:W3CDTF">2013-02-11T22:49:10Z</dcterms:modified>
</cp:coreProperties>
</file>