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800" r:id="rId2"/>
    <p:sldId id="801" r:id="rId3"/>
    <p:sldId id="802" r:id="rId4"/>
    <p:sldId id="803" r:id="rId5"/>
    <p:sldId id="804" r:id="rId6"/>
    <p:sldId id="806" r:id="rId7"/>
    <p:sldId id="807" r:id="rId8"/>
    <p:sldId id="808" r:id="rId9"/>
    <p:sldId id="809" r:id="rId10"/>
    <p:sldId id="810" r:id="rId11"/>
  </p:sldIdLst>
  <p:sldSz cx="9144000" cy="6858000" type="screen4x3"/>
  <p:notesSz cx="6858000" cy="9144000"/>
  <p:embeddedFontLst>
    <p:embeddedFont>
      <p:font typeface="Lucida Console" pitchFamily="49" charset="0"/>
      <p:regular r:id="rId14"/>
    </p:embeddedFont>
  </p:embeddedFontLst>
  <p:custShowLst>
    <p:custShow name="Custom Show 1" id="0">
      <p:sldLst/>
    </p:custShow>
    <p:custShow name="Custom Show 2" id="1">
      <p:sldLst/>
    </p:custShow>
  </p:custShowLst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432" autoAdjust="0"/>
  </p:normalViewPr>
  <p:slideViewPr>
    <p:cSldViewPr>
      <p:cViewPr varScale="1">
        <p:scale>
          <a:sx n="69" d="100"/>
          <a:sy n="69" d="100"/>
        </p:scale>
        <p:origin x="-1172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/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Generation vs. Recognition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smtClean="0"/>
              <a:t>Generation</a:t>
            </a:r>
            <a:r>
              <a:rPr lang="en-US" sz="3200" b="0" smtClean="0"/>
              <a:t> of tests based on coverage means producing a test suite to achieve a certain level of coverage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200" b="0" smtClean="0"/>
              <a:t>As you can imagine, generally very hard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200" b="0" smtClean="0"/>
              <a:t>Consider:  generating a suite for 100% statement coverage easily reaches “solving the halting problem” level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200" b="0" smtClean="0"/>
              <a:t>Obviously hard for, say, mutant-killing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smtClean="0"/>
              <a:t>Recognition</a:t>
            </a:r>
            <a:r>
              <a:rPr lang="en-US" sz="3200" b="0" smtClean="0"/>
              <a:t> means seeing what level of coverage an existing test suite reaches</a:t>
            </a:r>
            <a:endParaRPr lang="en-US" sz="2800" b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179984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</a:t>
            </a:r>
            <a:r>
              <a:rPr lang="en-US" dirty="0" err="1" smtClean="0"/>
              <a:t>gcov</a:t>
            </a:r>
            <a:r>
              <a:rPr lang="en-US" dirty="0" smtClean="0"/>
              <a:t> to Collect Coverage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41438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2800" b="0" dirty="0" smtClean="0"/>
              <a:t>Important points: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If you compile with optimization, results may be strange – try </a:t>
            </a:r>
            <a:r>
              <a:rPr lang="en-US" sz="2600" b="0" dirty="0" smtClean="0"/>
              <a:t>-O0</a:t>
            </a:r>
            <a:endParaRPr lang="en-US" sz="2600" b="0" dirty="0" smtClean="0"/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If you haven’t run the program, </a:t>
            </a:r>
            <a:r>
              <a:rPr lang="en-US" sz="2600" b="0" dirty="0" err="1" smtClean="0"/>
              <a:t>gcov</a:t>
            </a:r>
            <a:r>
              <a:rPr lang="en-US" sz="2600" b="0" dirty="0" smtClean="0"/>
              <a:t> &lt;</a:t>
            </a:r>
            <a:r>
              <a:rPr lang="en-US" sz="2600" b="0" dirty="0" err="1" smtClean="0"/>
              <a:t>sourcefile</a:t>
            </a:r>
            <a:r>
              <a:rPr lang="en-US" sz="2600" b="0" dirty="0" smtClean="0"/>
              <a:t>&gt; won’t do anything!  It has no coverage data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The number of times a line/branch runs can be helpful, in addition to looking for “####” to indicate things that are never covered at </a:t>
            </a:r>
            <a:r>
              <a:rPr lang="en-US" sz="2600" b="0" dirty="0" smtClean="0"/>
              <a:t>all</a:t>
            </a:r>
          </a:p>
          <a:p>
            <a:pPr lvl="2" eaLnBrk="1" hangingPunct="1">
              <a:lnSpc>
                <a:spcPct val="83000"/>
              </a:lnSpc>
            </a:pPr>
            <a:r>
              <a:rPr lang="en-US" sz="2400" b="0" dirty="0" err="1">
                <a:latin typeface="Lucida Console" pitchFamily="49" charset="0"/>
              </a:rPr>
              <a:t>g</a:t>
            </a:r>
            <a:r>
              <a:rPr lang="en-US" sz="2400" b="0" dirty="0" err="1" smtClean="0">
                <a:latin typeface="Lucida Console" pitchFamily="49" charset="0"/>
              </a:rPr>
              <a:t>rep</a:t>
            </a:r>
            <a:r>
              <a:rPr lang="en-US" sz="2400" b="0" dirty="0" smtClean="0">
                <a:latin typeface="Lucida Console" pitchFamily="49" charset="0"/>
              </a:rPr>
              <a:t> ‘####’ </a:t>
            </a:r>
            <a:r>
              <a:rPr lang="en-US" sz="2400" b="0" dirty="0" err="1" smtClean="0">
                <a:latin typeface="Lucida Console" pitchFamily="49" charset="0"/>
              </a:rPr>
              <a:t>filename.c.gcov</a:t>
            </a:r>
            <a:endParaRPr lang="en-US" sz="2400" b="0" dirty="0" smtClean="0">
              <a:latin typeface="Lucida Console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40138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Coverage and Subsumption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b="0" smtClean="0"/>
              <a:t>Sometimes one coverage approach </a:t>
            </a:r>
            <a:r>
              <a:rPr lang="en-US" b="0" i="1" smtClean="0"/>
              <a:t>subsumes</a:t>
            </a:r>
            <a:r>
              <a:rPr lang="en-US" b="0" smtClean="0"/>
              <a:t> another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400" b="0" smtClean="0"/>
              <a:t>If you achieve 100% coverage of criteria A, you are guaranteed to satisfy B as well</a:t>
            </a:r>
          </a:p>
          <a:p>
            <a:pPr lvl="2" eaLnBrk="1" hangingPunct="1">
              <a:lnSpc>
                <a:spcPct val="83000"/>
              </a:lnSpc>
            </a:pPr>
            <a:r>
              <a:rPr lang="en-US" b="0" smtClean="0"/>
              <a:t>For example, consider node and edge coverage</a:t>
            </a:r>
          </a:p>
          <a:p>
            <a:pPr lvl="3" eaLnBrk="1" hangingPunct="1">
              <a:lnSpc>
                <a:spcPct val="83000"/>
              </a:lnSpc>
            </a:pPr>
            <a:r>
              <a:rPr lang="en-US" b="0" smtClean="0"/>
              <a:t>(there’s a subtlety here, actually – can you spot it?)</a:t>
            </a:r>
          </a:p>
          <a:p>
            <a:pPr eaLnBrk="1" hangingPunct="1">
              <a:lnSpc>
                <a:spcPct val="83000"/>
              </a:lnSpc>
            </a:pPr>
            <a:r>
              <a:rPr lang="en-US" b="0" smtClean="0"/>
              <a:t>What does this mean?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400" b="0" smtClean="0"/>
              <a:t>Unfortunately, not a great deal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400" b="0" smtClean="0"/>
              <a:t>If test suite X satisfies “stronger” criteria A and test suite Y satisfies “weaker” criteria B</a:t>
            </a:r>
          </a:p>
          <a:p>
            <a:pPr lvl="2" eaLnBrk="1" hangingPunct="1">
              <a:lnSpc>
                <a:spcPct val="83000"/>
              </a:lnSpc>
            </a:pPr>
            <a:r>
              <a:rPr lang="en-US" smtClean="0"/>
              <a:t>Y may still reveal bugs that X does not!</a:t>
            </a:r>
          </a:p>
          <a:p>
            <a:pPr lvl="2" eaLnBrk="1" hangingPunct="1">
              <a:lnSpc>
                <a:spcPct val="83000"/>
              </a:lnSpc>
            </a:pPr>
            <a:r>
              <a:rPr lang="en-US" smtClean="0"/>
              <a:t>For example, consider our running example and statement vs. branch coverage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400" b="0" i="1" smtClean="0"/>
              <a:t>It means we should take coverage with a grain of salt, for one thing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258711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“for” Coverage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smtClean="0"/>
              <a:t>Never seek to improve coverage </a:t>
            </a:r>
            <a:r>
              <a:rPr lang="en-US" sz="3200" b="0" i="1" smtClean="0"/>
              <a:t>just for the sake of increasing coverage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Well, unless it’s a command from-on-high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smtClean="0"/>
              <a:t>Coverage is not the goal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Finding failures that expose faults is the goal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No amount of coverage will prove that the program cannot fail</a:t>
            </a:r>
          </a:p>
        </p:txBody>
      </p:sp>
      <p:sp>
        <p:nvSpPr>
          <p:cNvPr id="1246213" name="Text Box 5"/>
          <p:cNvSpPr txBox="1">
            <a:spLocks noChangeArrowheads="1"/>
          </p:cNvSpPr>
          <p:nvPr/>
        </p:nvSpPr>
        <p:spPr bwMode="auto">
          <a:xfrm>
            <a:off x="2987675" y="4868863"/>
            <a:ext cx="4987925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“Program testing can be used to show the presence of bugs, but never to show their absence!” </a:t>
            </a:r>
            <a:r>
              <a:rPr lang="en-US" sz="2000" b="0">
                <a:latin typeface="Times New Roman" pitchFamily="18" charset="0"/>
              </a:rPr>
              <a:t>– E. Dijkstra, </a:t>
            </a:r>
            <a:r>
              <a:rPr lang="en-US" sz="2000" b="0" i="1">
                <a:latin typeface="Times New Roman" pitchFamily="18" charset="0"/>
              </a:rPr>
              <a:t>Notes On Structured Programming</a:t>
            </a:r>
            <a:r>
              <a:rPr lang="en-US" sz="2000">
                <a:latin typeface="Times New Roman" pitchFamily="18" charset="0"/>
              </a:rPr>
              <a:t> </a:t>
            </a:r>
          </a:p>
        </p:txBody>
      </p:sp>
      <p:pic>
        <p:nvPicPr>
          <p:cNvPr id="12462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4797425"/>
            <a:ext cx="1439863" cy="143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963264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2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Purpose of Testing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41438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endParaRPr lang="en-US" sz="2800" b="0" smtClean="0"/>
          </a:p>
          <a:p>
            <a:pPr eaLnBrk="1" hangingPunct="1">
              <a:lnSpc>
                <a:spcPct val="83000"/>
              </a:lnSpc>
            </a:pPr>
            <a:endParaRPr lang="en-US" sz="2800" b="0" smtClean="0"/>
          </a:p>
          <a:p>
            <a:pPr eaLnBrk="1" hangingPunct="1">
              <a:lnSpc>
                <a:spcPct val="83000"/>
              </a:lnSpc>
            </a:pPr>
            <a:endParaRPr lang="en-US" sz="2800" b="0" smtClean="0"/>
          </a:p>
          <a:p>
            <a:pPr eaLnBrk="1" hangingPunct="1">
              <a:lnSpc>
                <a:spcPct val="83000"/>
              </a:lnSpc>
            </a:pPr>
            <a:r>
              <a:rPr lang="en-US" sz="2800" b="0" smtClean="0"/>
              <a:t>Dijkstra meant this as a criticism of testing and an argument in favor of more disciplined and total approaches (proving programs correct)</a:t>
            </a:r>
          </a:p>
          <a:p>
            <a:pPr eaLnBrk="1" hangingPunct="1">
              <a:lnSpc>
                <a:spcPct val="83000"/>
              </a:lnSpc>
            </a:pPr>
            <a:r>
              <a:rPr lang="en-US" sz="2800" b="0" smtClean="0"/>
              <a:t>But he also points out </a:t>
            </a:r>
            <a:r>
              <a:rPr lang="en-US" sz="2800" b="0" i="1" smtClean="0"/>
              <a:t>what testing is good for:</a:t>
            </a:r>
            <a:r>
              <a:rPr lang="en-US" sz="2800" b="0" smtClean="0"/>
              <a:t> exposing errors</a:t>
            </a:r>
            <a:endParaRPr lang="en-US" sz="2800" b="0" i="1" smtClean="0"/>
          </a:p>
          <a:p>
            <a:pPr eaLnBrk="1" hangingPunct="1">
              <a:lnSpc>
                <a:spcPct val="83000"/>
              </a:lnSpc>
            </a:pPr>
            <a:r>
              <a:rPr lang="en-US" sz="2800" b="0" smtClean="0"/>
              <a:t>Coverage is valuable if and only if test sets with higher coverage are more likely to expose failures</a:t>
            </a:r>
          </a:p>
          <a:p>
            <a:pPr eaLnBrk="1" hangingPunct="1">
              <a:lnSpc>
                <a:spcPct val="83000"/>
              </a:lnSpc>
            </a:pPr>
            <a:endParaRPr lang="en-US" sz="2800" b="0" smtClean="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555875" y="1268413"/>
            <a:ext cx="5545138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</a:rPr>
              <a:t>“Program testing can be </a:t>
            </a:r>
            <a:r>
              <a:rPr lang="en-US" sz="2400" i="1">
                <a:latin typeface="Times New Roman" pitchFamily="18" charset="0"/>
              </a:rPr>
              <a:t>used to show the presence of bugs</a:t>
            </a:r>
            <a:r>
              <a:rPr lang="en-US" sz="2400">
                <a:latin typeface="Times New Roman" pitchFamily="18" charset="0"/>
              </a:rPr>
              <a:t>, but never to show their absence!” </a:t>
            </a:r>
            <a:r>
              <a:rPr lang="en-US" sz="2400" b="0">
                <a:latin typeface="Times New Roman" pitchFamily="18" charset="0"/>
              </a:rPr>
              <a:t>– E. Dijkstra, </a:t>
            </a:r>
            <a:r>
              <a:rPr lang="en-US" sz="2400" b="0" i="1">
                <a:latin typeface="Times New Roman" pitchFamily="18" charset="0"/>
              </a:rPr>
              <a:t>Notes On Structured Programming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196975"/>
            <a:ext cx="1439862" cy="143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068649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Purpose of Testing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41438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endParaRPr lang="en-US" sz="2800" b="0" smtClean="0"/>
          </a:p>
          <a:p>
            <a:pPr eaLnBrk="1" hangingPunct="1">
              <a:lnSpc>
                <a:spcPct val="83000"/>
              </a:lnSpc>
            </a:pPr>
            <a:endParaRPr lang="en-US" sz="2800" b="0" smtClean="0"/>
          </a:p>
          <a:p>
            <a:pPr eaLnBrk="1" hangingPunct="1">
              <a:lnSpc>
                <a:spcPct val="83000"/>
              </a:lnSpc>
            </a:pPr>
            <a:endParaRPr lang="en-US" sz="2800" b="0" smtClean="0"/>
          </a:p>
          <a:p>
            <a:pPr eaLnBrk="1" hangingPunct="1">
              <a:lnSpc>
                <a:spcPct val="83000"/>
              </a:lnSpc>
            </a:pPr>
            <a:r>
              <a:rPr lang="en-US" sz="2800" b="0" smtClean="0"/>
              <a:t>When we first start “testing,” we often want to “see that the program works”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Try out some scenarios and watch the program “do its stuff”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Surprised (annoyed) when (if) the program fails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i="1" smtClean="0"/>
              <a:t>This is not really testing</a:t>
            </a:r>
            <a:r>
              <a:rPr lang="en-US" sz="2800" b="0" smtClean="0"/>
              <a:t>:  </a:t>
            </a:r>
            <a:r>
              <a:rPr lang="en-US" sz="2800" b="0" i="1" smtClean="0"/>
              <a:t>testing is not the same as a demonstration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800" b="0" smtClean="0"/>
              <a:t>Aim to break (your) code, if it can be broken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555875" y="1268413"/>
            <a:ext cx="5545138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</a:rPr>
              <a:t>“Program testing can be </a:t>
            </a:r>
            <a:r>
              <a:rPr lang="en-US" sz="2400" i="1">
                <a:latin typeface="Times New Roman" pitchFamily="18" charset="0"/>
              </a:rPr>
              <a:t>used to show the presence of bugs</a:t>
            </a:r>
            <a:r>
              <a:rPr lang="en-US" sz="2400">
                <a:latin typeface="Times New Roman" pitchFamily="18" charset="0"/>
              </a:rPr>
              <a:t>”</a:t>
            </a: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196975"/>
            <a:ext cx="1439862" cy="143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681974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What’s So Good About Coverage?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41438"/>
            <a:ext cx="4641850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smtClean="0"/>
              <a:t>Consider a fault that causes failure </a:t>
            </a:r>
            <a:r>
              <a:rPr lang="en-US" sz="3200" b="0" i="1" smtClean="0"/>
              <a:t>every time the code is executed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smtClean="0"/>
              <a:t>Don’t execute the code:  cannot possibly find the fault!</a:t>
            </a:r>
          </a:p>
          <a:p>
            <a:pPr eaLnBrk="1" hangingPunct="1">
              <a:lnSpc>
                <a:spcPct val="83000"/>
              </a:lnSpc>
            </a:pPr>
            <a:r>
              <a:rPr lang="en-US" sz="3200" b="0" smtClean="0"/>
              <a:t>That’s a pretty good argument for statement coverage</a:t>
            </a:r>
          </a:p>
        </p:txBody>
      </p:sp>
      <p:sp>
        <p:nvSpPr>
          <p:cNvPr id="49156" name="Rectangle 6"/>
          <p:cNvSpPr>
            <a:spLocks noChangeArrowheads="1"/>
          </p:cNvSpPr>
          <p:nvPr/>
        </p:nvSpPr>
        <p:spPr bwMode="auto">
          <a:xfrm>
            <a:off x="4822825" y="1773238"/>
            <a:ext cx="4321175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int findLast (int a[], int n, int x) {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// Returns index of last element 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// in a equal to x, or -1 if no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// such.  n is length of a</a:t>
            </a:r>
            <a:br>
              <a:rPr lang="en-US" sz="1400">
                <a:latin typeface="Lucida Console" pitchFamily="49" charset="0"/>
              </a:rPr>
            </a:br>
            <a:endParaRPr lang="en-US" sz="1400">
              <a:latin typeface="Lucida Console" pitchFamily="49" charset="0"/>
            </a:endParaRPr>
          </a:p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int i;</a:t>
            </a:r>
          </a:p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for (i = n-1; i &gt;= 0; i--) {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  if (a[i] = x)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    return i;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}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solidFill>
                  <a:schemeClr val="hlink"/>
                </a:solidFill>
                <a:latin typeface="Lucida Console" pitchFamily="49" charset="0"/>
              </a:rPr>
              <a:t>return 0;</a:t>
            </a:r>
          </a:p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1782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What’s So Good About Coverage?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41438"/>
            <a:ext cx="4568825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smtClean="0"/>
              <a:t>We should have an </a:t>
            </a:r>
            <a:r>
              <a:rPr lang="en-US" sz="3200" b="0" i="1" smtClean="0"/>
              <a:t>argument</a:t>
            </a:r>
            <a:r>
              <a:rPr lang="en-US" sz="3200" b="0" smtClean="0"/>
              <a:t> for any kind of coverage: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200" b="0" smtClean="0"/>
              <a:t>“If I don’t cover </a:t>
            </a:r>
            <a:r>
              <a:rPr lang="en-US" sz="3200" b="0" i="1" smtClean="0"/>
              <a:t>this</a:t>
            </a:r>
            <a:r>
              <a:rPr lang="en-US" sz="3200" b="0" smtClean="0"/>
              <a:t>, then there is more chance I’ll miss a fault like </a:t>
            </a:r>
            <a:r>
              <a:rPr lang="en-US" sz="3200" b="0" i="1" smtClean="0"/>
              <a:t>that”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3200" b="0" smtClean="0"/>
              <a:t>Backed with empirical data, preferably!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4822825" y="1773238"/>
            <a:ext cx="4321175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int findLast (int a[], int n, int x) {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// Returns index of last element 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// in a equal to x, or -1 if no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// such.  n is length of a</a:t>
            </a:r>
            <a:br>
              <a:rPr lang="en-US" sz="1400">
                <a:latin typeface="Lucida Console" pitchFamily="49" charset="0"/>
              </a:rPr>
            </a:br>
            <a:endParaRPr lang="en-US" sz="1400">
              <a:latin typeface="Lucida Console" pitchFamily="49" charset="0"/>
            </a:endParaRPr>
          </a:p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int i;</a:t>
            </a:r>
          </a:p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   for (i = n-1; i &gt;= 0; i--) {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  if (a[i] = x)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    return i;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latin typeface="Lucida Console" pitchFamily="49" charset="0"/>
              </a:rPr>
              <a:t>}</a:t>
            </a:r>
            <a:br>
              <a:rPr lang="en-US" sz="1400">
                <a:latin typeface="Lucida Console" pitchFamily="49" charset="0"/>
              </a:rPr>
            </a:br>
            <a:r>
              <a:rPr lang="en-US" sz="1400">
                <a:solidFill>
                  <a:schemeClr val="hlink"/>
                </a:solidFill>
                <a:latin typeface="Lucida Console" pitchFamily="49" charset="0"/>
              </a:rPr>
              <a:t>return 0;</a:t>
            </a:r>
          </a:p>
          <a:p>
            <a:pPr marL="385763" indent="-385763">
              <a:lnSpc>
                <a:spcPct val="93000"/>
              </a:lnSpc>
              <a:buClr>
                <a:srgbClr val="2A6AB3"/>
              </a:buClr>
              <a:buFont typeface="Wingdings" pitchFamily="2" charset="2"/>
              <a:buNone/>
            </a:pPr>
            <a:r>
              <a:rPr lang="en-US" sz="1400">
                <a:latin typeface="Lucida Console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45095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</a:t>
            </a:r>
            <a:r>
              <a:rPr lang="en-US" dirty="0" err="1" smtClean="0"/>
              <a:t>gcov</a:t>
            </a:r>
            <a:r>
              <a:rPr lang="en-US" dirty="0" smtClean="0"/>
              <a:t> to Collect Coverage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41438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2800" b="0" dirty="0" smtClean="0"/>
              <a:t>GCC comes with a tool for collecting and analyzing coverage, called </a:t>
            </a:r>
            <a:r>
              <a:rPr lang="en-US" sz="2800" b="0" dirty="0" err="1" smtClean="0"/>
              <a:t>gcov</a:t>
            </a:r>
            <a:endParaRPr lang="en-US" sz="2800" b="0" dirty="0" smtClean="0"/>
          </a:p>
          <a:p>
            <a:pPr eaLnBrk="1" hangingPunct="1">
              <a:lnSpc>
                <a:spcPct val="83000"/>
              </a:lnSpc>
            </a:pPr>
            <a:endParaRPr lang="en-US" sz="2800" b="0" dirty="0" smtClean="0"/>
          </a:p>
          <a:p>
            <a:pPr eaLnBrk="1" hangingPunct="1">
              <a:lnSpc>
                <a:spcPct val="83000"/>
              </a:lnSpc>
            </a:pPr>
            <a:r>
              <a:rPr lang="en-US" sz="2800" b="0" dirty="0" smtClean="0"/>
              <a:t>Compile with some additional items: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/>
              <a:t>-</a:t>
            </a:r>
            <a:r>
              <a:rPr lang="en-US" sz="2600" b="0" dirty="0" err="1" smtClean="0"/>
              <a:t>ftest</a:t>
            </a:r>
            <a:r>
              <a:rPr lang="en-US" sz="2600" b="0" dirty="0" smtClean="0"/>
              <a:t>-coverage -</a:t>
            </a:r>
            <a:r>
              <a:rPr lang="en-US" sz="2600" b="0" dirty="0" err="1" smtClean="0"/>
              <a:t>fprofile</a:t>
            </a:r>
            <a:r>
              <a:rPr lang="en-US" sz="2600" b="0" dirty="0" smtClean="0"/>
              <a:t>-arcs</a:t>
            </a:r>
            <a:endParaRPr lang="en-US" sz="2600" b="0" dirty="0" smtClean="0"/>
          </a:p>
          <a:p>
            <a:pPr lvl="1" eaLnBrk="1" hangingPunct="1">
              <a:lnSpc>
                <a:spcPct val="83000"/>
              </a:lnSpc>
            </a:pPr>
            <a:endParaRPr lang="en-US" sz="2600" b="0" dirty="0"/>
          </a:p>
          <a:p>
            <a:pPr eaLnBrk="1" hangingPunct="1">
              <a:lnSpc>
                <a:spcPct val="83000"/>
              </a:lnSpc>
            </a:pPr>
            <a:r>
              <a:rPr lang="en-US" sz="2800" b="0" dirty="0" smtClean="0"/>
              <a:t>When the executable runs, it will produce </a:t>
            </a:r>
            <a:r>
              <a:rPr lang="en-US" sz="2800" b="0" smtClean="0"/>
              <a:t>files </a:t>
            </a:r>
            <a:r>
              <a:rPr lang="en-US" sz="2800" b="0" smtClean="0"/>
              <a:t>(gcda</a:t>
            </a:r>
            <a:r>
              <a:rPr lang="en-US" sz="2800" b="0" dirty="0" smtClean="0"/>
              <a:t> </a:t>
            </a:r>
            <a:r>
              <a:rPr lang="en-US" sz="2800" b="0" dirty="0" smtClean="0"/>
              <a:t>files) that record how often each line ran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2521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</a:t>
            </a:r>
            <a:r>
              <a:rPr lang="en-US" dirty="0" err="1" smtClean="0"/>
              <a:t>gcov</a:t>
            </a:r>
            <a:r>
              <a:rPr lang="en-US" dirty="0" smtClean="0"/>
              <a:t> to Collect Coverage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41438"/>
            <a:ext cx="8472487" cy="525621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2800" b="0" dirty="0" smtClean="0"/>
              <a:t>To look at the coverage, type: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err="1" smtClean="0"/>
              <a:t>gcov</a:t>
            </a:r>
            <a:r>
              <a:rPr lang="en-US" sz="2600" b="0" dirty="0" smtClean="0"/>
              <a:t> &lt;</a:t>
            </a:r>
            <a:r>
              <a:rPr lang="en-US" sz="2600" b="0" dirty="0" err="1" smtClean="0"/>
              <a:t>sourcefile</a:t>
            </a:r>
            <a:r>
              <a:rPr lang="en-US" sz="2600" b="0" dirty="0" smtClean="0"/>
              <a:t>&gt;</a:t>
            </a:r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smtClean="0"/>
              <a:t>Will show % coverage, and produce &lt;</a:t>
            </a:r>
            <a:r>
              <a:rPr lang="en-US" sz="2600" b="0" dirty="0" err="1" smtClean="0"/>
              <a:t>sourcefile</a:t>
            </a:r>
            <a:r>
              <a:rPr lang="en-US" sz="2600" b="0" dirty="0" smtClean="0"/>
              <a:t>&gt;.</a:t>
            </a:r>
            <a:r>
              <a:rPr lang="en-US" sz="2600" b="0" dirty="0" err="1" smtClean="0"/>
              <a:t>gcov</a:t>
            </a:r>
            <a:r>
              <a:rPr lang="en-US" sz="2600" b="0" dirty="0" smtClean="0"/>
              <a:t>, annotated copy of code</a:t>
            </a:r>
          </a:p>
          <a:p>
            <a:pPr lvl="1" eaLnBrk="1" hangingPunct="1">
              <a:lnSpc>
                <a:spcPct val="83000"/>
              </a:lnSpc>
            </a:pPr>
            <a:endParaRPr lang="en-US" sz="2600" b="0" dirty="0" smtClean="0"/>
          </a:p>
          <a:p>
            <a:pPr eaLnBrk="1" hangingPunct="1">
              <a:lnSpc>
                <a:spcPct val="83000"/>
              </a:lnSpc>
            </a:pPr>
            <a:r>
              <a:rPr lang="en-US" sz="2800" b="0" dirty="0" smtClean="0"/>
              <a:t>Can also do branch coverage:</a:t>
            </a:r>
            <a:endParaRPr lang="en-US" sz="2800" b="0" dirty="0"/>
          </a:p>
          <a:p>
            <a:pPr lvl="1" eaLnBrk="1" hangingPunct="1">
              <a:lnSpc>
                <a:spcPct val="83000"/>
              </a:lnSpc>
            </a:pPr>
            <a:r>
              <a:rPr lang="en-US" sz="2600" b="0" dirty="0" err="1"/>
              <a:t>g</a:t>
            </a:r>
            <a:r>
              <a:rPr lang="en-US" sz="2600" b="0" dirty="0" err="1" smtClean="0"/>
              <a:t>cov</a:t>
            </a:r>
            <a:r>
              <a:rPr lang="en-US" sz="2600" b="0" dirty="0" smtClean="0"/>
              <a:t> –b &lt;</a:t>
            </a:r>
            <a:r>
              <a:rPr lang="en-US" sz="2600" b="0" dirty="0" err="1" smtClean="0"/>
              <a:t>sourcefile</a:t>
            </a:r>
            <a:r>
              <a:rPr lang="en-US" sz="2600" b="0" dirty="0" smtClean="0"/>
              <a:t>&gt;</a:t>
            </a:r>
          </a:p>
          <a:p>
            <a:pPr eaLnBrk="1" hangingPunct="1">
              <a:lnSpc>
                <a:spcPct val="83000"/>
              </a:lnSpc>
            </a:pPr>
            <a:endParaRPr lang="en-US" sz="2800" b="0" dirty="0"/>
          </a:p>
          <a:p>
            <a:pPr eaLnBrk="1" hangingPunct="1">
              <a:lnSpc>
                <a:spcPct val="83000"/>
              </a:lnSpc>
            </a:pPr>
            <a:r>
              <a:rPr lang="en-US" sz="2800" b="0" dirty="0" err="1" smtClean="0"/>
              <a:t>Makefiles</a:t>
            </a:r>
            <a:r>
              <a:rPr lang="en-US" sz="2800" b="0" dirty="0" smtClean="0"/>
              <a:t> from this class automatically compile with </a:t>
            </a:r>
            <a:r>
              <a:rPr lang="en-US" sz="2800" b="0" dirty="0" err="1" smtClean="0"/>
              <a:t>gcov</a:t>
            </a:r>
            <a:endParaRPr lang="en-US" sz="28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1933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MMPROD_UIDATA" val="&lt;database version=&quot;8.0&quot;&gt;&lt;object type=&quot;1&quot; unique_id=&quot;10001&quot;&gt;&lt;property id=&quot;20227&quot; value=&quot;C:\Users\Alex\Desktop\ecampus\Lesson7CoverageII_Package.prpkg&quot;/&gt;&lt;object type=&quot;2&quot; unique_id=&quot;11398&quot;&gt;&lt;object type=&quot;3&quot; unique_id=&quot;13923&quot;&gt;&lt;property id=&quot;20148&quot; value=&quot;5&quot;/&gt;&lt;property id=&quot;20300&quot; value=&quot;Slide 1 - &amp;quot;Generation vs. Recognition&amp;quot;&quot;/&gt;&lt;property id=&quot;20307&quot; value=&quot;800&quot;/&gt;&lt;/object&gt;&lt;object type=&quot;3&quot; unique_id=&quot;13924&quot;&gt;&lt;property id=&quot;20148&quot; value=&quot;5&quot;/&gt;&lt;property id=&quot;20300&quot; value=&quot;Slide 2 - &amp;quot;Coverage and Subsumption&amp;quot;&quot;/&gt;&lt;property id=&quot;20307&quot; value=&quot;801&quot;/&gt;&lt;/object&gt;&lt;object type=&quot;3&quot; unique_id=&quot;13925&quot;&gt;&lt;property id=&quot;20148&quot; value=&quot;5&quot;/&gt;&lt;property id=&quot;20300&quot; value=&quot;Slide 3 - &amp;quot;Testing “for” Coverage&amp;quot;&quot;/&gt;&lt;property id=&quot;20307&quot; value=&quot;802&quot;/&gt;&lt;/object&gt;&lt;object type=&quot;3&quot; unique_id=&quot;13926&quot;&gt;&lt;property id=&quot;20148&quot; value=&quot;5&quot;/&gt;&lt;property id=&quot;20300&quot; value=&quot;Slide 4 - &amp;quot;The Purpose of Testing&amp;quot;&quot;/&gt;&lt;property id=&quot;20307&quot; value=&quot;803&quot;/&gt;&lt;/object&gt;&lt;object type=&quot;3&quot; unique_id=&quot;13927&quot;&gt;&lt;property id=&quot;20148&quot; value=&quot;5&quot;/&gt;&lt;property id=&quot;20300&quot; value=&quot;Slide 5 - &amp;quot;The Purpose of Testing&amp;quot;&quot;/&gt;&lt;property id=&quot;20307&quot; value=&quot;804&quot;/&gt;&lt;/object&gt;&lt;object type=&quot;3&quot; unique_id=&quot;13929&quot;&gt;&lt;property id=&quot;20148&quot; value=&quot;5&quot;/&gt;&lt;property id=&quot;20300&quot; value=&quot;Slide 6 - &amp;quot;What’s So Good About Coverage?&amp;quot;&quot;/&gt;&lt;property id=&quot;20307&quot; value=&quot;806&quot;/&gt;&lt;/object&gt;&lt;object type=&quot;3&quot; unique_id=&quot;13930&quot;&gt;&lt;property id=&quot;20148&quot; value=&quot;5&quot;/&gt;&lt;property id=&quot;20300&quot; value=&quot;Slide 7 - &amp;quot;What’s So Good About Coverage?&amp;quot;&quot;/&gt;&lt;property id=&quot;20307&quot; value=&quot;807&quot;/&gt;&lt;/object&gt;&lt;object type=&quot;3&quot; unique_id=&quot;14084&quot;&gt;&lt;property id=&quot;20148&quot; value=&quot;5&quot;/&gt;&lt;property id=&quot;20300&quot; value=&quot;Slide 8 - &amp;quot;Using gcov to Collect Coverage&amp;quot;&quot;/&gt;&lt;property id=&quot;20307&quot; value=&quot;808&quot;/&gt;&lt;/object&gt;&lt;object type=&quot;3&quot; unique_id=&quot;14353&quot;&gt;&lt;property id=&quot;20148&quot; value=&quot;5&quot;/&gt;&lt;property id=&quot;20300&quot; value=&quot;Slide 9 - &amp;quot;Using gcov to Collect Coverage&amp;quot;&quot;/&gt;&lt;property id=&quot;20307&quot; value=&quot;809&quot;/&gt;&lt;/object&gt;&lt;object type=&quot;3&quot; unique_id=&quot;14421&quot;&gt;&lt;property id=&quot;20148&quot; value=&quot;5&quot;/&gt;&lt;property id=&quot;20300&quot; value=&quot;Slide 10 - &amp;quot;Using gcov to Collect Coverage&amp;quot;&quot;/&gt;&lt;property id=&quot;20307&quot; value=&quot;810&quot;/&gt;&lt;/object&gt;&lt;/object&gt;&lt;object type=&quot;8&quot; unique_id=&quot;11510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552356864,C:\Users\Alex\Desktop\ecampus\Lesson7CoverageII_pptx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552356864,C:\Users\Alex\Desktop\ecampus\Lesson7CoverageII_pptx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552356864,C:\Users\Alex\Desktop\ecampus\Lesson7CoverageII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552356864,C:\Users\Alex\Desktop\ecampus\Lesson7CoverageII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552356864,C:\Users\Alex\Desktop\ecampus\Lesson7CoverageII_pptx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552356864,C:\Users\Alex\Desktop\ecampus\Lesson7CoverageII_pptx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552356864,C:\Users\Alex\Desktop\ecampus\Lesson7CoverageII_pptx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552356864,C:\Users\Alex\Desktop\ecampus\Lesson7CoverageII_pptx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552356864,C:\Users\Alex\Desktop\ecampus\Lesson7CoverageII_pptx\Media.ppc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552356864,C:\Users\Alex\Desktop\ecampus\Lesson7CoverageII_pptx\Media.ppcx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21062</TotalTime>
  <Words>714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2</vt:i4>
      </vt:variant>
    </vt:vector>
  </HeadingPairs>
  <TitlesOfParts>
    <vt:vector size="17" baseType="lpstr">
      <vt:lpstr>Arial</vt:lpstr>
      <vt:lpstr>Wingdings</vt:lpstr>
      <vt:lpstr>Times New Roman</vt:lpstr>
      <vt:lpstr>Lucida Console</vt:lpstr>
      <vt:lpstr>cmutemplate2</vt:lpstr>
      <vt:lpstr>Generation vs. Recognition</vt:lpstr>
      <vt:lpstr>Coverage and Subsumption</vt:lpstr>
      <vt:lpstr>Testing “for” Coverage</vt:lpstr>
      <vt:lpstr>The Purpose of Testing</vt:lpstr>
      <vt:lpstr>The Purpose of Testing</vt:lpstr>
      <vt:lpstr>What’s So Good About Coverage?</vt:lpstr>
      <vt:lpstr>What’s So Good About Coverage?</vt:lpstr>
      <vt:lpstr>Using gcov to Collect Coverage</vt:lpstr>
      <vt:lpstr>Using gcov to Collect Coverage</vt:lpstr>
      <vt:lpstr>Using gcov to Collect Coverage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1149</cp:revision>
  <dcterms:created xsi:type="dcterms:W3CDTF">1601-01-01T00:00:00Z</dcterms:created>
  <dcterms:modified xsi:type="dcterms:W3CDTF">2013-02-12T20:47:04Z</dcterms:modified>
</cp:coreProperties>
</file>