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820" r:id="rId2"/>
    <p:sldId id="818" r:id="rId3"/>
    <p:sldId id="821" r:id="rId4"/>
    <p:sldId id="822" r:id="rId5"/>
    <p:sldId id="823" r:id="rId6"/>
    <p:sldId id="826" r:id="rId7"/>
    <p:sldId id="824" r:id="rId8"/>
    <p:sldId id="825" r:id="rId9"/>
    <p:sldId id="827" r:id="rId10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8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Theme 2:</a:t>
            </a:r>
            <a:br>
              <a:rPr lang="en-US" sz="4800" dirty="0" smtClean="0"/>
            </a:br>
            <a:r>
              <a:rPr lang="en-US" sz="4800" dirty="0" smtClean="0"/>
              <a:t>Thinking Like a Tester,</a:t>
            </a:r>
            <a:br>
              <a:rPr lang="en-US" sz="4800" dirty="0" smtClean="0"/>
            </a:br>
            <a:r>
              <a:rPr lang="en-US" sz="4800" dirty="0" smtClean="0"/>
              <a:t>Continued</a:t>
            </a:r>
          </a:p>
        </p:txBody>
      </p:sp>
      <p:pic>
        <p:nvPicPr>
          <p:cNvPr id="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260560"/>
            <a:ext cx="1008140" cy="12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20:  “Testing requires</a:t>
            </a:r>
            <a:br>
              <a:rPr lang="en-US" sz="3200" b="0" dirty="0" smtClean="0"/>
            </a:br>
            <a:r>
              <a:rPr lang="en-US" sz="3200" b="0" dirty="0" smtClean="0"/>
              <a:t>inference, not just comparison of</a:t>
            </a:r>
            <a:br>
              <a:rPr lang="en-US" sz="3200" b="0" dirty="0" smtClean="0"/>
            </a:br>
            <a:r>
              <a:rPr lang="en-US" sz="3200" b="0" dirty="0" smtClean="0"/>
              <a:t>output to expected results”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Must design tests and (usually) infer from a general spec the specific output that should result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There is no universal table from inputs-&gt;outputs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Must infer which other behaviors are “also tested” by each test</a:t>
            </a:r>
            <a:endParaRPr lang="en-US" sz="2600" b="0" dirty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644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22:  “Black box testing is not</a:t>
            </a:r>
            <a:br>
              <a:rPr lang="en-US" sz="3200" b="0" dirty="0" smtClean="0"/>
            </a:br>
            <a:r>
              <a:rPr lang="en-US" sz="3200" b="0" dirty="0" smtClean="0"/>
              <a:t>ignorance-based testing”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Requires </a:t>
            </a:r>
            <a:r>
              <a:rPr lang="en-US" sz="2600" b="0" i="1" dirty="0" smtClean="0"/>
              <a:t>lots of knowledge: </a:t>
            </a:r>
            <a:r>
              <a:rPr lang="en-US" sz="2600" b="0" dirty="0" smtClean="0"/>
              <a:t>of requirements, environment, configurations, data accesses, software this program works with, and of users</a:t>
            </a:r>
            <a:endParaRPr lang="en-US" sz="26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 Just avoids building tests based on the source code as the primary source of test ideas</a:t>
            </a:r>
            <a:endParaRPr lang="en-US" sz="2800" b="0" dirty="0"/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After all, to some extent the programmer can do that better, in unit tests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lex\AppData\Local\Microsoft\Windows\Temporary Internet Files\Content.IE5\OIVDGOMO\MC90037048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27" y="4509150"/>
            <a:ext cx="1318565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653159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24:  “All tests are an attempt</a:t>
            </a:r>
            <a:br>
              <a:rPr lang="en-US" sz="3200" b="0" dirty="0" smtClean="0"/>
            </a:br>
            <a:r>
              <a:rPr lang="en-US" sz="3200" b="0" dirty="0" smtClean="0"/>
              <a:t>to answer some question”</a:t>
            </a:r>
          </a:p>
          <a:p>
            <a:pPr lvl="1" eaLnBrk="1" hangingPunct="1">
              <a:lnSpc>
                <a:spcPct val="83000"/>
              </a:lnSpc>
              <a:buClr>
                <a:srgbClr val="0000FF"/>
              </a:buClr>
            </a:pPr>
            <a:r>
              <a:rPr lang="en-US" sz="2600" b="0" dirty="0" smtClean="0">
                <a:solidFill>
                  <a:srgbClr val="000000"/>
                </a:solidFill>
              </a:rPr>
              <a:t>Epistemology again</a:t>
            </a:r>
          </a:p>
          <a:p>
            <a:pPr lvl="1" eaLnBrk="1" hangingPunct="1">
              <a:lnSpc>
                <a:spcPct val="83000"/>
              </a:lnSpc>
              <a:buClr>
                <a:srgbClr val="0000FF"/>
              </a:buClr>
            </a:pPr>
            <a:r>
              <a:rPr lang="en-US" sz="2600" b="0" dirty="0" smtClean="0">
                <a:solidFill>
                  <a:srgbClr val="000000"/>
                </a:solidFill>
              </a:rPr>
              <a:t>If a test doesn’t answer any interesting questions, it probably isn’t worth running</a:t>
            </a:r>
          </a:p>
          <a:p>
            <a:pPr lvl="2" eaLnBrk="1" hangingPunct="1">
              <a:lnSpc>
                <a:spcPct val="83000"/>
              </a:lnSpc>
              <a:buClr>
                <a:srgbClr val="0000FF"/>
              </a:buClr>
            </a:pPr>
            <a:r>
              <a:rPr lang="en-US" sz="2400" b="0" dirty="0" smtClean="0">
                <a:solidFill>
                  <a:srgbClr val="000000"/>
                </a:solidFill>
              </a:rPr>
              <a:t>Caveat:  automatic generation may produce a huge number of tests where each in isolation is likely “useless” but the entire set of tests is highly effective</a:t>
            </a:r>
          </a:p>
          <a:p>
            <a:pPr lvl="1" eaLnBrk="1" hangingPunct="1">
              <a:lnSpc>
                <a:spcPct val="83000"/>
              </a:lnSpc>
              <a:buClr>
                <a:srgbClr val="0000FF"/>
              </a:buClr>
            </a:pPr>
            <a:r>
              <a:rPr lang="en-US" sz="2600" b="0" dirty="0" smtClean="0">
                <a:solidFill>
                  <a:srgbClr val="000000"/>
                </a:solidFill>
              </a:rPr>
              <a:t>When manually testing, or scripting a specific test, think about (1) the question and (2) how to interpret the answer (are there ambiguous responses?)</a:t>
            </a:r>
            <a:endParaRPr lang="en-US" sz="2600" b="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lex\AppData\Local\Microsoft\Windows\Temporary Internet Files\Content.IE5\OIVDGOMO\MP900289433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70" y="1700761"/>
            <a:ext cx="1296180" cy="85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032068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25:  “All testing is based on</a:t>
            </a:r>
            <a:br>
              <a:rPr lang="en-US" sz="3200" b="0" dirty="0" smtClean="0"/>
            </a:br>
            <a:r>
              <a:rPr lang="en-US" sz="3200" b="0" dirty="0" smtClean="0"/>
              <a:t>models”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You have some model of what the software being tested should do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You may have an explicit reference model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You may model the various components and how they interact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You very likely will model the </a:t>
            </a:r>
            <a:r>
              <a:rPr lang="en-US" sz="2600" b="0" i="1" dirty="0" smtClean="0"/>
              <a:t>user</a:t>
            </a:r>
            <a:r>
              <a:rPr lang="en-US" sz="2600" b="0" dirty="0" smtClean="0"/>
              <a:t> of the software!</a:t>
            </a:r>
            <a:endParaRPr lang="en-US" sz="24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Alex\AppData\Local\Microsoft\Windows\Temporary Internet Files\Content.IE5\OIVDGOMO\MP90040940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88" y="4725180"/>
            <a:ext cx="1700760" cy="170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032068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33:  “Use implicit as well as</a:t>
            </a:r>
            <a:br>
              <a:rPr lang="en-US" sz="3200" b="0" dirty="0" smtClean="0"/>
            </a:br>
            <a:r>
              <a:rPr lang="en-US" sz="3200" b="0" dirty="0" smtClean="0"/>
              <a:t>explicit specifications”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Almost all software systems have (highly) incomplete specifications and requirements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You’re going to have to decide what the software “should” do in cases that are not specifically addressed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Use common sense, general notions of software safety, security, reliability, and usability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Use </a:t>
            </a:r>
            <a:r>
              <a:rPr lang="en-US" sz="2600" b="0" i="1" dirty="0" smtClean="0"/>
              <a:t>domain knowledge</a:t>
            </a:r>
            <a:r>
              <a:rPr lang="en-US" sz="2600" b="0" dirty="0" smtClean="0"/>
              <a:t> of whatever the software is actually for</a:t>
            </a:r>
            <a:endParaRPr lang="en-US" sz="24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030567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38:  “Use heuristics to quickly generate ideas for tests”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Test boundaries &amp; corner cases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Test error messages/conditions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“Rip out the hard drive, unplug the network”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Test unusual configurations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Run the tests that are annoying to run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Avoid redundancy, do not duplicate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For some critical conditions, automation’s cheap and you’re not sure it’s totally redundant, try lots of small variations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230343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41:  “When you miss a bug,</a:t>
            </a:r>
            <a:br>
              <a:rPr lang="en-US" sz="3200" b="0" dirty="0" smtClean="0"/>
            </a:br>
            <a:r>
              <a:rPr lang="en-US" sz="3200" b="0" dirty="0" smtClean="0"/>
              <a:t>check whether the miss is surprising</a:t>
            </a:r>
            <a:br>
              <a:rPr lang="en-US" sz="3200" b="0" dirty="0" smtClean="0"/>
            </a:br>
            <a:r>
              <a:rPr lang="en-US" sz="3200" b="0" dirty="0" smtClean="0"/>
              <a:t>or just the natural outcome of your</a:t>
            </a:r>
            <a:br>
              <a:rPr lang="en-US" sz="3200" b="0" dirty="0" smtClean="0"/>
            </a:br>
            <a:r>
              <a:rPr lang="en-US" sz="3200" b="0" dirty="0" smtClean="0"/>
              <a:t>strategy”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Anyone can get unlucky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Make sure you aren’t systematically going to “get unlucky” in this particular way</a:t>
            </a:r>
            <a:endParaRPr lang="en-US" sz="24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264576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45:  “… avoid ‘1287’”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This lesson I’ve left out part of (if you want</a:t>
            </a:r>
            <a:br>
              <a:rPr lang="en-US" sz="2600" b="0" dirty="0" smtClean="0"/>
            </a:br>
            <a:r>
              <a:rPr lang="en-US" sz="2600" b="0" dirty="0" smtClean="0"/>
              <a:t>the rest, read the book!)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Magic numbers are bad in test procedures &amp; test code just as in normal programming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Explain the reasoning behind a “test procedure” (whether for a person to follow or a machine to run) like ‘Type 1287 characters into field 1’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Why 1287?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For a human:  “enter a very large (&gt;1024) characters into the field”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For a machine:  “</a:t>
            </a:r>
            <a:r>
              <a:rPr lang="en-US" sz="2400" b="0" dirty="0" err="1" smtClean="0"/>
              <a:t>fieldVal</a:t>
            </a:r>
            <a:r>
              <a:rPr lang="en-US" sz="2400" b="0" dirty="0" smtClean="0"/>
              <a:t> = </a:t>
            </a:r>
            <a:r>
              <a:rPr lang="en-US" sz="2400" b="0" dirty="0" err="1" smtClean="0"/>
              <a:t>genString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largeTextSize</a:t>
            </a:r>
            <a:r>
              <a:rPr lang="en-US" sz="2400" b="0" dirty="0" smtClean="0"/>
              <a:t>)”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851242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9LessonsLearnedII_Package.prpkg&quot;/&gt;&lt;object type=&quot;2&quot; unique_id=&quot;11398&quot;&gt;&lt;object type=&quot;3&quot; unique_id=&quot;14978&quot;&gt;&lt;property id=&quot;20148&quot; value=&quot;5&quot;/&gt;&lt;property id=&quot;20300&quot; value=&quot;Slide 2 - &amp;quot;Thinking Like a Tester&amp;quot;&quot;/&gt;&lt;property id=&quot;20307&quot; value=&quot;818&quot;/&gt;&lt;/object&gt;&lt;object type=&quot;3&quot; unique_id=&quot;15024&quot;&gt;&lt;property id=&quot;20148&quot; value=&quot;5&quot;/&gt;&lt;property id=&quot;20300&quot; value=&quot;Slide 1 - &amp;quot;Theme 2: Thinking Like a Tester, Continued&amp;quot;&quot;/&gt;&lt;property id=&quot;20307&quot; value=&quot;820&quot;/&gt;&lt;/object&gt;&lt;object type=&quot;3&quot; unique_id=&quot;15090&quot;&gt;&lt;property id=&quot;20148&quot; value=&quot;5&quot;/&gt;&lt;property id=&quot;20300&quot; value=&quot;Slide 3 - &amp;quot;Thinking Like a Tester&amp;quot;&quot;/&gt;&lt;property id=&quot;20307&quot; value=&quot;821&quot;/&gt;&lt;/object&gt;&lt;object type=&quot;3&quot; unique_id=&quot;15211&quot;&gt;&lt;property id=&quot;20148&quot; value=&quot;5&quot;/&gt;&lt;property id=&quot;20300&quot; value=&quot;Slide 4 - &amp;quot;Thinking Like a Tester&amp;quot;&quot;/&gt;&lt;property id=&quot;20307&quot; value=&quot;822&quot;/&gt;&lt;/object&gt;&lt;object type=&quot;3&quot; unique_id=&quot;15212&quot;&gt;&lt;property id=&quot;20148&quot; value=&quot;5&quot;/&gt;&lt;property id=&quot;20300&quot; value=&quot;Slide 5 - &amp;quot;Thinking Like a Tester&amp;quot;&quot;/&gt;&lt;property id=&quot;20307&quot; value=&quot;823&quot;/&gt;&lt;/object&gt;&lt;object type=&quot;3&quot; unique_id=&quot;15213&quot;&gt;&lt;property id=&quot;20148&quot; value=&quot;5&quot;/&gt;&lt;property id=&quot;20300&quot; value=&quot;Slide 6 - &amp;quot;Thinking Like a Tester&amp;quot;&quot;/&gt;&lt;property id=&quot;20307&quot; value=&quot;826&quot;/&gt;&lt;/object&gt;&lt;object type=&quot;3&quot; unique_id=&quot;15214&quot;&gt;&lt;property id=&quot;20148&quot; value=&quot;5&quot;/&gt;&lt;property id=&quot;20300&quot; value=&quot;Slide 7 - &amp;quot;Thinking Like a Tester&amp;quot;&quot;/&gt;&lt;property id=&quot;20307&quot; value=&quot;824&quot;/&gt;&lt;/object&gt;&lt;object type=&quot;3&quot; unique_id=&quot;15215&quot;&gt;&lt;property id=&quot;20148&quot; value=&quot;5&quot;/&gt;&lt;property id=&quot;20300&quot; value=&quot;Slide 8 - &amp;quot;Thinking Like a Tester&amp;quot;&quot;/&gt;&lt;property id=&quot;20307&quot; value=&quot;825&quot;/&gt;&lt;/object&gt;&lt;object type=&quot;3&quot; unique_id=&quot;15216&quot;&gt;&lt;property id=&quot;20148&quot; value=&quot;5&quot;/&gt;&lt;property id=&quot;20300&quot; value=&quot;Slide 9 - &amp;quot;Thinking Like a Tester&amp;quot;&quot;/&gt;&lt;property id=&quot;20307&quot; value=&quot;827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7,552356864,C:\Users\Alex\Desktop\ecampus\Lesson9LessonsLearnedII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552356864,C:\Users\Alex\Desktop\ecampus\Lesson9LessonsLearnedII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552356864,C:\Users\Alex\Desktop\ecampus\Lesson9LessonsLearnedII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552356864,C:\Users\Alex\Desktop\ecampus\Lesson9LessonsLearnedII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552356864,C:\Users\Alex\Desktop\ecampus\Lesson9LessonsLearnedII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552356864,C:\Users\Alex\Desktop\ecampus\Lesson9LessonsLearnedII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552356864,C:\Users\Alex\Desktop\ecampus\Lesson9LessonsLearnedII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552356864,C:\Users\Alex\Desktop\ecampus\Lesson9LessonsLearnedII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552356864,C:\Users\Alex\Desktop\ecampus\Lesson9LessonsLearnedII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21514</TotalTime>
  <Words>175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2</vt:i4>
      </vt:variant>
    </vt:vector>
  </HeadingPairs>
  <TitlesOfParts>
    <vt:vector size="15" baseType="lpstr">
      <vt:lpstr>Arial</vt:lpstr>
      <vt:lpstr>Wingdings</vt:lpstr>
      <vt:lpstr>Times New Roman</vt:lpstr>
      <vt:lpstr>cmutemplate2</vt:lpstr>
      <vt:lpstr>Theme 2: Thinking Like a Tester, Continued</vt:lpstr>
      <vt:lpstr>Thinking Like a Tester</vt:lpstr>
      <vt:lpstr>Thinking Like a Tester</vt:lpstr>
      <vt:lpstr>Thinking Like a Tester</vt:lpstr>
      <vt:lpstr>Thinking Like a Tester</vt:lpstr>
      <vt:lpstr>Thinking Like a Tester</vt:lpstr>
      <vt:lpstr>Thinking Like a Tester</vt:lpstr>
      <vt:lpstr>Thinking Like a Tester</vt:lpstr>
      <vt:lpstr>Thinking Like a Tester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1196</cp:revision>
  <dcterms:created xsi:type="dcterms:W3CDTF">1601-01-01T00:00:00Z</dcterms:created>
  <dcterms:modified xsi:type="dcterms:W3CDTF">2013-02-18T18:57:49Z</dcterms:modified>
</cp:coreProperties>
</file>