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3" r:id="rId3"/>
    <p:sldId id="265" r:id="rId4"/>
    <p:sldId id="266" r:id="rId5"/>
    <p:sldId id="271" r:id="rId6"/>
    <p:sldId id="267" r:id="rId7"/>
    <p:sldId id="268" r:id="rId8"/>
    <p:sldId id="269" r:id="rId9"/>
    <p:sldId id="270" r:id="rId10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0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0BE-D802-40AB-9E0E-5C527736574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C4055-C4D0-45B4-B0C7-44B0C5D8F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3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2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5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6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37B8-671B-4F7C-BF65-35F174EF420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5AD9-4923-403A-B7D6-90EA8932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1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717D5F-92AC-4288-BA0B-5FBAC2A7353B}"/>
              </a:ext>
            </a:extLst>
          </p:cNvPr>
          <p:cNvSpPr txBox="1"/>
          <p:nvPr/>
        </p:nvSpPr>
        <p:spPr>
          <a:xfrm>
            <a:off x="552450" y="32385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	</a:t>
            </a:r>
            <a:r>
              <a:rPr lang="en-US" sz="2800" b="1"/>
              <a:t>HELMET DETECTION</a:t>
            </a:r>
            <a:endParaRPr lang="en-IN" sz="2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3ED88-55A3-48BF-9FF3-9CF747512530}"/>
              </a:ext>
            </a:extLst>
          </p:cNvPr>
          <p:cNvSpPr txBox="1"/>
          <p:nvPr/>
        </p:nvSpPr>
        <p:spPr>
          <a:xfrm>
            <a:off x="190500" y="847070"/>
            <a:ext cx="7162800" cy="95208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D6ED7-C8EC-4B9D-A5DD-7FD024398594}"/>
              </a:ext>
            </a:extLst>
          </p:cNvPr>
          <p:cNvSpPr txBox="1"/>
          <p:nvPr/>
        </p:nvSpPr>
        <p:spPr>
          <a:xfrm>
            <a:off x="290512" y="1024100"/>
            <a:ext cx="6091238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/>
              <a:t>ANNOTATION CLASSES: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driver_with_automobile_helmet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driver_without_automobile_helmet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driver_with_bare_head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non_driver_with_automobile_helmet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non_driver_without_automobile_helmet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non_driver_with_bare_head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Just_ automobile_helmet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Just_ non_automobile_helmet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1800" b="1" u="sng"/>
              <a:t>VARIATIONS: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with_automobile_helmet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Bike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Full face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Half helmet (Skull cap helmet)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Off-road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Three quarter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Dual sport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Modular helmet</a:t>
            </a:r>
          </a:p>
          <a:p>
            <a:pPr marL="800100" lvl="1" indent="-342900">
              <a:buFont typeface="+mj-lt"/>
              <a:buAutoNum type="arabicPeriod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without_automobile_helmet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Cap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Scarf bandana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Sikh turban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Cycle helmet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Construction helmet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Welding 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D3ED88-55A3-48BF-9FF3-9CF747512530}"/>
              </a:ext>
            </a:extLst>
          </p:cNvPr>
          <p:cNvSpPr txBox="1"/>
          <p:nvPr/>
        </p:nvSpPr>
        <p:spPr>
          <a:xfrm>
            <a:off x="190500" y="847070"/>
            <a:ext cx="7162800" cy="95208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F14B3-3427-403B-A4F7-427029D98580}"/>
              </a:ext>
            </a:extLst>
          </p:cNvPr>
          <p:cNvSpPr txBox="1"/>
          <p:nvPr/>
        </p:nvSpPr>
        <p:spPr>
          <a:xfrm>
            <a:off x="304366" y="1061128"/>
            <a:ext cx="60912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with_bare_head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With hair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Bald head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Just_ automobile_helmet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Bike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Full face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Half helmet (Skull cap helmet)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Off-road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Three quarter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Dual sport helmet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Modular helmet</a:t>
            </a:r>
          </a:p>
          <a:p>
            <a:pPr marL="800100" lvl="1" indent="-342900">
              <a:buFont typeface="+mj-lt"/>
              <a:buAutoNum type="arabicPeriod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Just_ non_automobile_helmet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Cap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Scarf bandana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Sikh turban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Cycle helmet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Construction helmet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Welding helmet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D3ED88-55A3-48BF-9FF3-9CF747512530}"/>
              </a:ext>
            </a:extLst>
          </p:cNvPr>
          <p:cNvSpPr txBox="1"/>
          <p:nvPr/>
        </p:nvSpPr>
        <p:spPr>
          <a:xfrm>
            <a:off x="190500" y="847070"/>
            <a:ext cx="7162800" cy="95208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D6ED7-C8EC-4B9D-A5DD-7FD024398594}"/>
              </a:ext>
            </a:extLst>
          </p:cNvPr>
          <p:cNvSpPr txBox="1"/>
          <p:nvPr/>
        </p:nvSpPr>
        <p:spPr>
          <a:xfrm>
            <a:off x="290512" y="1024100"/>
            <a:ext cx="6091238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REQUIREMENTS</a:t>
            </a:r>
            <a:r>
              <a:rPr lang="en-US" sz="1800" b="1" u="sng"/>
              <a:t>:</a:t>
            </a:r>
            <a:endParaRPr lang="en-US" b="1"/>
          </a:p>
          <a:p>
            <a:pPr marL="342900" indent="-342900">
              <a:buFont typeface="+mj-lt"/>
              <a:buAutoNum type="arabicPeriod"/>
            </a:pPr>
            <a:r>
              <a:rPr lang="en-US"/>
              <a:t>Image capturing – Only “Potrait” selfie images.</a:t>
            </a:r>
          </a:p>
          <a:p>
            <a:pPr lvl="4"/>
            <a:r>
              <a:rPr lang="en-US"/>
              <a:t>     Maintain selfies at this zoom </a:t>
            </a:r>
          </a:p>
          <a:p>
            <a:pPr lvl="4"/>
            <a:r>
              <a:rPr lang="en-US"/>
              <a:t>    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Image resolution – Capture at those particular 		                             	                                pixel size, when resizing </a:t>
            </a:r>
          </a:p>
          <a:p>
            <a:r>
              <a:rPr lang="en-US"/>
              <a:t>                                        (keeping the aspect ratio 	                                	                               enabled) the pixel should </a:t>
            </a:r>
          </a:p>
          <a:p>
            <a:r>
              <a:rPr lang="en-US"/>
              <a:t>				     be 480 x 640</a:t>
            </a:r>
          </a:p>
          <a:p>
            <a:pPr marL="342900" indent="-342900">
              <a:buFontTx/>
              <a:buAutoNum type="arabicPeriod" startAt="3"/>
            </a:pPr>
            <a:r>
              <a:rPr lang="en-US"/>
              <a:t>Use resized 480 x 640 images for segmentation in roboflow</a:t>
            </a:r>
          </a:p>
          <a:p>
            <a:pPr marL="342900" indent="-342900">
              <a:buAutoNum type="arabicPeriod" startAt="3"/>
            </a:pPr>
            <a:endParaRPr lang="en-US"/>
          </a:p>
          <a:p>
            <a:pPr marL="342900" indent="-342900">
              <a:buAutoNum type="arabicPeriod" startAt="3"/>
            </a:pPr>
            <a:endParaRPr lang="en-US"/>
          </a:p>
          <a:p>
            <a:pPr marL="342900" indent="-342900">
              <a:buAutoNum type="arabicPeriod" startAt="3"/>
            </a:pPr>
            <a:endParaRPr lang="en-US"/>
          </a:p>
          <a:p>
            <a:pPr marL="342900" indent="-342900">
              <a:buAutoNum type="arabicPeriod" startAt="3"/>
            </a:pPr>
            <a:endParaRPr lang="en-US"/>
          </a:p>
          <a:p>
            <a:pPr marL="342900" indent="-342900">
              <a:buAutoNum type="arabicPeriod" startAt="3"/>
            </a:pPr>
            <a:endParaRPr lang="en-US"/>
          </a:p>
          <a:p>
            <a:pPr marL="342900" indent="-342900">
              <a:buAutoNum type="arabicPeriod" startAt="3"/>
            </a:pPr>
            <a:endParaRPr lang="en-US"/>
          </a:p>
          <a:p>
            <a:pPr marL="342900" indent="-342900">
              <a:buAutoNum type="arabicPeriod" startAt="3"/>
            </a:pPr>
            <a:endParaRPr lang="en-US"/>
          </a:p>
          <a:p>
            <a:pPr marL="342900" indent="-342900">
              <a:buAutoNum type="arabicPeriod" startAt="4"/>
            </a:pPr>
            <a:r>
              <a:rPr lang="en-US"/>
              <a:t>If possible use Augmentation options</a:t>
            </a:r>
          </a:p>
          <a:p>
            <a:r>
              <a:rPr lang="en-US"/>
              <a:t>       like “rotation”, “rotate by angle”, </a:t>
            </a:r>
          </a:p>
          <a:p>
            <a:r>
              <a:rPr lang="en-US"/>
              <a:t>       “shear” etc, before zipping it  </a:t>
            </a:r>
          </a:p>
          <a:p>
            <a:pPr marL="342900" indent="-342900">
              <a:buAutoNum type="arabicPeriod" startAt="5"/>
            </a:pPr>
            <a:r>
              <a:rPr lang="en-US"/>
              <a:t>Export by zipping it under the format</a:t>
            </a:r>
          </a:p>
          <a:p>
            <a:r>
              <a:rPr lang="en-US"/>
              <a:t>       “YOLO v5 PyTorch”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F21A5-B082-4D59-8059-8B7051A2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16" y="1024100"/>
            <a:ext cx="1393709" cy="185827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18350-4F17-49FB-B6B3-105421262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50" y="3975454"/>
            <a:ext cx="2314575" cy="16573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CE082-29E2-4F17-B987-19694FC24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22" y="3977986"/>
            <a:ext cx="2247900" cy="16192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801097-B3A1-4C73-8132-D37CFF631F55}"/>
              </a:ext>
            </a:extLst>
          </p:cNvPr>
          <p:cNvSpPr/>
          <p:nvPr/>
        </p:nvSpPr>
        <p:spPr>
          <a:xfrm>
            <a:off x="3496384" y="4631030"/>
            <a:ext cx="395721" cy="313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3ABC63-D679-4610-984D-13F09239942F}"/>
              </a:ext>
            </a:extLst>
          </p:cNvPr>
          <p:cNvSpPr txBox="1"/>
          <p:nvPr/>
        </p:nvSpPr>
        <p:spPr>
          <a:xfrm>
            <a:off x="630389" y="4390194"/>
            <a:ext cx="609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Eg</a:t>
            </a:r>
            <a:r>
              <a:rPr lang="en-US" sz="1400"/>
              <a:t>:</a:t>
            </a:r>
          </a:p>
          <a:p>
            <a:endParaRPr lang="en-IN" sz="1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2A36A4-97CA-41C7-A377-F2ED3195D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4" y="7450086"/>
            <a:ext cx="3448068" cy="199236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0D96E9-098F-4D37-BEBD-AF79ADB76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60" y="5775553"/>
            <a:ext cx="2938518" cy="465337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015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D3ED88-55A3-48BF-9FF3-9CF747512530}"/>
              </a:ext>
            </a:extLst>
          </p:cNvPr>
          <p:cNvSpPr txBox="1"/>
          <p:nvPr/>
        </p:nvSpPr>
        <p:spPr>
          <a:xfrm>
            <a:off x="190500" y="847070"/>
            <a:ext cx="7162800" cy="95208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D6ED7-C8EC-4B9D-A5DD-7FD024398594}"/>
              </a:ext>
            </a:extLst>
          </p:cNvPr>
          <p:cNvSpPr txBox="1"/>
          <p:nvPr/>
        </p:nvSpPr>
        <p:spPr>
          <a:xfrm>
            <a:off x="290511" y="1024100"/>
            <a:ext cx="66921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BUFIRCATION DETAILS</a:t>
            </a:r>
            <a:r>
              <a:rPr lang="en-US" sz="1800" b="1" u="sng"/>
              <a:t>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ea typeface="Times New Roman" panose="02020603050405020304" pitchFamily="18" charset="0"/>
              </a:rPr>
              <a:t>Selfies </a:t>
            </a:r>
            <a:r>
              <a:rPr lang="en-IN" sz="1800">
                <a:effectLst/>
                <a:ea typeface="Times New Roman" panose="02020603050405020304" pitchFamily="18" charset="0"/>
              </a:rPr>
              <a:t>by male and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effectLst/>
                <a:ea typeface="Times New Roman" panose="02020603050405020304" pitchFamily="18" charset="0"/>
              </a:rPr>
              <a:t>Helmet with different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effectLst/>
                <a:ea typeface="Times New Roman" panose="02020603050405020304" pitchFamily="18" charset="0"/>
              </a:rPr>
              <a:t>Lighting conditions - Sunlight, dawn, dusk, twilight,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effectLst/>
                <a:ea typeface="Times New Roman" panose="02020603050405020304" pitchFamily="18" charset="0"/>
              </a:rPr>
              <a:t>Indoor and outdoors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 rain 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ea typeface="Calibri" panose="020F0502020204030204" pitchFamily="34" charset="0"/>
              </a:rPr>
              <a:t>Selfies with helmet visor (tinted glass or non-tinted glass shield) opened, closed, half opened,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>
                <a:effectLst/>
                <a:ea typeface="Calibri" panose="020F0502020204030204" pitchFamily="34" charset="0"/>
              </a:rPr>
              <a:t>Selfie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ea typeface="Calibri" panose="020F0502020204030204" pitchFamily="34" charset="0"/>
              </a:rPr>
              <a:t>Racial selection: Indians only</a:t>
            </a:r>
            <a:endParaRPr lang="en-IN" sz="1800"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08FD196-C9CC-4D47-B235-C50372E97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05080"/>
              </p:ext>
            </p:extLst>
          </p:nvPr>
        </p:nvGraphicFramePr>
        <p:xfrm>
          <a:off x="4105669" y="3332808"/>
          <a:ext cx="1815763" cy="154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763">
                  <a:extLst>
                    <a:ext uri="{9D8B030D-6E8A-4147-A177-3AD203B41FA5}">
                      <a16:colId xmlns:a16="http://schemas.microsoft.com/office/drawing/2014/main" val="318079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/>
                        <a:t>Home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Isolated selfie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0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Crowded place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Office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School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Hospital etc…..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13767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A7089B-019E-4251-8DFB-34E7608F56C2}"/>
              </a:ext>
            </a:extLst>
          </p:cNvPr>
          <p:cNvCxnSpPr/>
          <p:nvPr/>
        </p:nvCxnSpPr>
        <p:spPr>
          <a:xfrm>
            <a:off x="1828800" y="3434408"/>
            <a:ext cx="2104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DCB6A80-8858-46B2-9B3D-81B13FEA8BBC}"/>
              </a:ext>
            </a:extLst>
          </p:cNvPr>
          <p:cNvSpPr txBox="1"/>
          <p:nvPr/>
        </p:nvSpPr>
        <p:spPr>
          <a:xfrm>
            <a:off x="190500" y="847070"/>
            <a:ext cx="7162800" cy="95208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19B8B-BA77-4093-87B4-8FB510CDF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b="5364"/>
          <a:stretch/>
        </p:blipFill>
        <p:spPr>
          <a:xfrm>
            <a:off x="1047750" y="1568903"/>
            <a:ext cx="5448300" cy="844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8AB41-45C7-4AE5-853A-B3625E917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66" y="2877027"/>
            <a:ext cx="1515370" cy="1515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DC69D5-3235-4409-B059-4C0D8533D2CB}"/>
              </a:ext>
            </a:extLst>
          </p:cNvPr>
          <p:cNvSpPr txBox="1"/>
          <p:nvPr/>
        </p:nvSpPr>
        <p:spPr>
          <a:xfrm>
            <a:off x="190500" y="847070"/>
            <a:ext cx="7162800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u="sng"/>
              <a:t>HELMET TYPES: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3318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CDC7F4-C93A-45EC-BE86-B21115DFD79D}"/>
              </a:ext>
            </a:extLst>
          </p:cNvPr>
          <p:cNvSpPr txBox="1"/>
          <p:nvPr/>
        </p:nvSpPr>
        <p:spPr>
          <a:xfrm>
            <a:off x="0" y="221673"/>
            <a:ext cx="61929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/>
              <a:t>driver_with_automobile_helmet:</a:t>
            </a:r>
          </a:p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4CAEA6-A595-4A7A-8D94-1AD17B9F5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" y="1021892"/>
            <a:ext cx="3368532" cy="39981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5D5B2F-4A25-47B4-8DAF-006E93A8B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53" y="1021892"/>
            <a:ext cx="3368532" cy="399811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46DFC3-58C6-40F0-9287-DF8C6E897502}"/>
              </a:ext>
            </a:extLst>
          </p:cNvPr>
          <p:cNvCxnSpPr>
            <a:cxnSpLocks/>
          </p:cNvCxnSpPr>
          <p:nvPr/>
        </p:nvCxnSpPr>
        <p:spPr>
          <a:xfrm>
            <a:off x="-1" y="5357812"/>
            <a:ext cx="7559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7BAC2D-D97A-473D-AB05-7067B3578EA5}"/>
              </a:ext>
            </a:extLst>
          </p:cNvPr>
          <p:cNvSpPr txBox="1"/>
          <p:nvPr/>
        </p:nvSpPr>
        <p:spPr>
          <a:xfrm>
            <a:off x="209550" y="5657850"/>
            <a:ext cx="704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/>
              <a:t>driver_without_automobile_helmet:</a:t>
            </a:r>
          </a:p>
          <a:p>
            <a:endParaRPr lang="en-IN" sz="2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C01F66-A595-44BA-8352-A18E7E6EB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6611958"/>
            <a:ext cx="3207473" cy="39530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0AFC69-5528-49E3-9EFE-DF9625473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24" y="6611956"/>
            <a:ext cx="3311525" cy="38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3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CDC7F4-C93A-45EC-BE86-B21115DFD79D}"/>
              </a:ext>
            </a:extLst>
          </p:cNvPr>
          <p:cNvSpPr txBox="1"/>
          <p:nvPr/>
        </p:nvSpPr>
        <p:spPr>
          <a:xfrm>
            <a:off x="0" y="221673"/>
            <a:ext cx="61929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driver_with_bare_head:</a:t>
            </a:r>
          </a:p>
          <a:p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46DFC3-58C6-40F0-9287-DF8C6E897502}"/>
              </a:ext>
            </a:extLst>
          </p:cNvPr>
          <p:cNvCxnSpPr>
            <a:cxnSpLocks/>
          </p:cNvCxnSpPr>
          <p:nvPr/>
        </p:nvCxnSpPr>
        <p:spPr>
          <a:xfrm>
            <a:off x="-1" y="5357812"/>
            <a:ext cx="7559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7BAC2D-D97A-473D-AB05-7067B3578EA5}"/>
              </a:ext>
            </a:extLst>
          </p:cNvPr>
          <p:cNvSpPr txBox="1"/>
          <p:nvPr/>
        </p:nvSpPr>
        <p:spPr>
          <a:xfrm>
            <a:off x="209550" y="5657850"/>
            <a:ext cx="704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non_driver_with_automobile_helmet:</a:t>
            </a:r>
          </a:p>
          <a:p>
            <a:endParaRPr lang="en-IN" sz="2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C01F66-A595-44BA-8352-A18E7E6E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56" y="6611958"/>
            <a:ext cx="3093366" cy="39530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0AFC69-5528-49E3-9EFE-DF9625473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6524" y="6611956"/>
            <a:ext cx="3311525" cy="38581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3F70F8-E232-4C71-B418-02B3BCD73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" y="1321929"/>
            <a:ext cx="3398477" cy="3735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ECCBA-DF98-4627-A451-064747990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24" y="1321930"/>
            <a:ext cx="3311525" cy="38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4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CDC7F4-C93A-45EC-BE86-B21115DFD79D}"/>
              </a:ext>
            </a:extLst>
          </p:cNvPr>
          <p:cNvSpPr txBox="1"/>
          <p:nvPr/>
        </p:nvSpPr>
        <p:spPr>
          <a:xfrm>
            <a:off x="0" y="221673"/>
            <a:ext cx="69913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non_driver_without_automobile_helmet:</a:t>
            </a:r>
          </a:p>
          <a:p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46DFC3-58C6-40F0-9287-DF8C6E897502}"/>
              </a:ext>
            </a:extLst>
          </p:cNvPr>
          <p:cNvCxnSpPr>
            <a:cxnSpLocks/>
          </p:cNvCxnSpPr>
          <p:nvPr/>
        </p:nvCxnSpPr>
        <p:spPr>
          <a:xfrm>
            <a:off x="-1" y="5357812"/>
            <a:ext cx="7559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7BAC2D-D97A-473D-AB05-7067B3578EA5}"/>
              </a:ext>
            </a:extLst>
          </p:cNvPr>
          <p:cNvSpPr txBox="1"/>
          <p:nvPr/>
        </p:nvSpPr>
        <p:spPr>
          <a:xfrm>
            <a:off x="209550" y="5657850"/>
            <a:ext cx="704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non_driver_with_bare_head:</a:t>
            </a:r>
          </a:p>
          <a:p>
            <a:endParaRPr lang="en-IN" sz="2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C01F66-A595-44BA-8352-A18E7E6E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52" y="6611958"/>
            <a:ext cx="2985174" cy="39530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0AFC69-5528-49E3-9EFE-DF9625473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9794" y="6611956"/>
            <a:ext cx="2904984" cy="38581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3F70F8-E232-4C71-B418-02B3BCD73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321929"/>
            <a:ext cx="2788109" cy="3735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ECCBA-DF98-4627-A451-064747990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220" y="1321930"/>
            <a:ext cx="2966132" cy="38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CDC7F4-C93A-45EC-BE86-B21115DFD79D}"/>
              </a:ext>
            </a:extLst>
          </p:cNvPr>
          <p:cNvSpPr txBox="1"/>
          <p:nvPr/>
        </p:nvSpPr>
        <p:spPr>
          <a:xfrm>
            <a:off x="0" y="221673"/>
            <a:ext cx="69913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Just_automobile_helmet:</a:t>
            </a:r>
          </a:p>
          <a:p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46DFC3-58C6-40F0-9287-DF8C6E897502}"/>
              </a:ext>
            </a:extLst>
          </p:cNvPr>
          <p:cNvCxnSpPr>
            <a:cxnSpLocks/>
          </p:cNvCxnSpPr>
          <p:nvPr/>
        </p:nvCxnSpPr>
        <p:spPr>
          <a:xfrm>
            <a:off x="-1" y="5357812"/>
            <a:ext cx="7559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7BAC2D-D97A-473D-AB05-7067B3578EA5}"/>
              </a:ext>
            </a:extLst>
          </p:cNvPr>
          <p:cNvSpPr txBox="1"/>
          <p:nvPr/>
        </p:nvSpPr>
        <p:spPr>
          <a:xfrm>
            <a:off x="209550" y="5657850"/>
            <a:ext cx="704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Just_non_automobile_helmet:</a:t>
            </a:r>
          </a:p>
          <a:p>
            <a:endParaRPr lang="en-IN" sz="2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C01F66-A595-44BA-8352-A18E7E6E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275" y="6611958"/>
            <a:ext cx="2976127" cy="39530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0AFC69-5528-49E3-9EFE-DF9625473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9794" y="6623085"/>
            <a:ext cx="2904984" cy="3835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3F70F8-E232-4C71-B418-02B3BCD73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347513"/>
            <a:ext cx="2788109" cy="3684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ECCBA-DF98-4627-A451-064747990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6361" y="1321930"/>
            <a:ext cx="2931849" cy="38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414</Words>
  <Application>Microsoft Office PowerPoint</Application>
  <PresentationFormat>Custom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Maruthu Pandiyan Karunakarapandian</dc:creator>
  <cp:lastModifiedBy>Maruthu Pandiyan Karunakarapandian</cp:lastModifiedBy>
  <cp:revision>7</cp:revision>
  <dcterms:created xsi:type="dcterms:W3CDTF">2023-12-05T13:05:06Z</dcterms:created>
  <dcterms:modified xsi:type="dcterms:W3CDTF">2023-12-14T07:13:41Z</dcterms:modified>
</cp:coreProperties>
</file>