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1"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4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94660"/>
  </p:normalViewPr>
  <p:slideViewPr>
    <p:cSldViewPr snapToGrid="0">
      <p:cViewPr varScale="1">
        <p:scale>
          <a:sx n="83" d="100"/>
          <a:sy n="83" d="100"/>
        </p:scale>
        <p:origin x="32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8888C8-ACD1-4E5A-9A45-7225FC48492A}"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05254-D0CB-483B-A695-C6CAA0F985BE}" type="slidenum">
              <a:rPr lang="en-IN" smtClean="0"/>
              <a:t>‹#›</a:t>
            </a:fld>
            <a:endParaRPr lang="en-IN"/>
          </a:p>
        </p:txBody>
      </p:sp>
    </p:spTree>
    <p:extLst>
      <p:ext uri="{BB962C8B-B14F-4D97-AF65-F5344CB8AC3E}">
        <p14:creationId xmlns:p14="http://schemas.microsoft.com/office/powerpoint/2010/main" val="101216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888C8-ACD1-4E5A-9A45-7225FC48492A}"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05254-D0CB-483B-A695-C6CAA0F985BE}" type="slidenum">
              <a:rPr lang="en-IN" smtClean="0"/>
              <a:t>‹#›</a:t>
            </a:fld>
            <a:endParaRPr lang="en-IN"/>
          </a:p>
        </p:txBody>
      </p:sp>
    </p:spTree>
    <p:extLst>
      <p:ext uri="{BB962C8B-B14F-4D97-AF65-F5344CB8AC3E}">
        <p14:creationId xmlns:p14="http://schemas.microsoft.com/office/powerpoint/2010/main" val="89207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888C8-ACD1-4E5A-9A45-7225FC48492A}"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05254-D0CB-483B-A695-C6CAA0F985BE}" type="slidenum">
              <a:rPr lang="en-IN" smtClean="0"/>
              <a:t>‹#›</a:t>
            </a:fld>
            <a:endParaRPr lang="en-IN"/>
          </a:p>
        </p:txBody>
      </p:sp>
    </p:spTree>
    <p:extLst>
      <p:ext uri="{BB962C8B-B14F-4D97-AF65-F5344CB8AC3E}">
        <p14:creationId xmlns:p14="http://schemas.microsoft.com/office/powerpoint/2010/main" val="270866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888C8-ACD1-4E5A-9A45-7225FC48492A}"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05254-D0CB-483B-A695-C6CAA0F985BE}" type="slidenum">
              <a:rPr lang="en-IN" smtClean="0"/>
              <a:t>‹#›</a:t>
            </a:fld>
            <a:endParaRPr lang="en-IN"/>
          </a:p>
        </p:txBody>
      </p:sp>
    </p:spTree>
    <p:extLst>
      <p:ext uri="{BB962C8B-B14F-4D97-AF65-F5344CB8AC3E}">
        <p14:creationId xmlns:p14="http://schemas.microsoft.com/office/powerpoint/2010/main" val="73932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888C8-ACD1-4E5A-9A45-7225FC48492A}"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605254-D0CB-483B-A695-C6CAA0F985BE}" type="slidenum">
              <a:rPr lang="en-IN" smtClean="0"/>
              <a:t>‹#›</a:t>
            </a:fld>
            <a:endParaRPr lang="en-IN"/>
          </a:p>
        </p:txBody>
      </p:sp>
    </p:spTree>
    <p:extLst>
      <p:ext uri="{BB962C8B-B14F-4D97-AF65-F5344CB8AC3E}">
        <p14:creationId xmlns:p14="http://schemas.microsoft.com/office/powerpoint/2010/main" val="342549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888C8-ACD1-4E5A-9A45-7225FC48492A}"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05254-D0CB-483B-A695-C6CAA0F985BE}" type="slidenum">
              <a:rPr lang="en-IN" smtClean="0"/>
              <a:t>‹#›</a:t>
            </a:fld>
            <a:endParaRPr lang="en-IN"/>
          </a:p>
        </p:txBody>
      </p:sp>
    </p:spTree>
    <p:extLst>
      <p:ext uri="{BB962C8B-B14F-4D97-AF65-F5344CB8AC3E}">
        <p14:creationId xmlns:p14="http://schemas.microsoft.com/office/powerpoint/2010/main" val="273045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8888C8-ACD1-4E5A-9A45-7225FC48492A}" type="datetimeFigureOut">
              <a:rPr lang="en-IN" smtClean="0"/>
              <a:t>07-08-2024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605254-D0CB-483B-A695-C6CAA0F985BE}" type="slidenum">
              <a:rPr lang="en-IN" smtClean="0"/>
              <a:t>‹#›</a:t>
            </a:fld>
            <a:endParaRPr lang="en-IN"/>
          </a:p>
        </p:txBody>
      </p:sp>
    </p:spTree>
    <p:extLst>
      <p:ext uri="{BB962C8B-B14F-4D97-AF65-F5344CB8AC3E}">
        <p14:creationId xmlns:p14="http://schemas.microsoft.com/office/powerpoint/2010/main" val="459916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8888C8-ACD1-4E5A-9A45-7225FC48492A}" type="datetimeFigureOut">
              <a:rPr lang="en-IN" smtClean="0"/>
              <a:t>07-08-2024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605254-D0CB-483B-A695-C6CAA0F985BE}" type="slidenum">
              <a:rPr lang="en-IN" smtClean="0"/>
              <a:t>‹#›</a:t>
            </a:fld>
            <a:endParaRPr lang="en-IN"/>
          </a:p>
        </p:txBody>
      </p:sp>
    </p:spTree>
    <p:extLst>
      <p:ext uri="{BB962C8B-B14F-4D97-AF65-F5344CB8AC3E}">
        <p14:creationId xmlns:p14="http://schemas.microsoft.com/office/powerpoint/2010/main" val="435115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888C8-ACD1-4E5A-9A45-7225FC48492A}" type="datetimeFigureOut">
              <a:rPr lang="en-IN" smtClean="0"/>
              <a:t>07-08-2024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605254-D0CB-483B-A695-C6CAA0F985BE}" type="slidenum">
              <a:rPr lang="en-IN" smtClean="0"/>
              <a:t>‹#›</a:t>
            </a:fld>
            <a:endParaRPr lang="en-IN"/>
          </a:p>
        </p:txBody>
      </p:sp>
    </p:spTree>
    <p:extLst>
      <p:ext uri="{BB962C8B-B14F-4D97-AF65-F5344CB8AC3E}">
        <p14:creationId xmlns:p14="http://schemas.microsoft.com/office/powerpoint/2010/main" val="414319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E8888C8-ACD1-4E5A-9A45-7225FC48492A}"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05254-D0CB-483B-A695-C6CAA0F985BE}" type="slidenum">
              <a:rPr lang="en-IN" smtClean="0"/>
              <a:t>‹#›</a:t>
            </a:fld>
            <a:endParaRPr lang="en-IN"/>
          </a:p>
        </p:txBody>
      </p:sp>
    </p:spTree>
    <p:extLst>
      <p:ext uri="{BB962C8B-B14F-4D97-AF65-F5344CB8AC3E}">
        <p14:creationId xmlns:p14="http://schemas.microsoft.com/office/powerpoint/2010/main" val="1557365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E8888C8-ACD1-4E5A-9A45-7225FC48492A}" type="datetimeFigureOut">
              <a:rPr lang="en-IN" smtClean="0"/>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605254-D0CB-483B-A695-C6CAA0F985BE}" type="slidenum">
              <a:rPr lang="en-IN" smtClean="0"/>
              <a:t>‹#›</a:t>
            </a:fld>
            <a:endParaRPr lang="en-IN"/>
          </a:p>
        </p:txBody>
      </p:sp>
    </p:spTree>
    <p:extLst>
      <p:ext uri="{BB962C8B-B14F-4D97-AF65-F5344CB8AC3E}">
        <p14:creationId xmlns:p14="http://schemas.microsoft.com/office/powerpoint/2010/main" val="189196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E8888C8-ACD1-4E5A-9A45-7225FC48492A}" type="datetimeFigureOut">
              <a:rPr lang="en-IN" smtClean="0"/>
              <a:t>07-08-2024</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0605254-D0CB-483B-A695-C6CAA0F985BE}" type="slidenum">
              <a:rPr lang="en-IN" smtClean="0"/>
              <a:t>‹#›</a:t>
            </a:fld>
            <a:endParaRPr lang="en-IN"/>
          </a:p>
        </p:txBody>
      </p:sp>
    </p:spTree>
    <p:extLst>
      <p:ext uri="{BB962C8B-B14F-4D97-AF65-F5344CB8AC3E}">
        <p14:creationId xmlns:p14="http://schemas.microsoft.com/office/powerpoint/2010/main" val="42073650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B321-C424-FE5B-3023-606415693753}"/>
              </a:ext>
            </a:extLst>
          </p:cNvPr>
          <p:cNvSpPr>
            <a:spLocks noGrp="1"/>
          </p:cNvSpPr>
          <p:nvPr>
            <p:ph type="title"/>
          </p:nvPr>
        </p:nvSpPr>
        <p:spPr>
          <a:xfrm>
            <a:off x="471487" y="1200505"/>
            <a:ext cx="5915025" cy="1914702"/>
          </a:xfrm>
        </p:spPr>
        <p:txBody>
          <a:bodyPr>
            <a:noAutofit/>
          </a:bodyPr>
          <a:lstStyle/>
          <a:p>
            <a:r>
              <a:rPr lang="en-US" sz="4400" b="1"/>
              <a:t>DRIVER EFFICIENCY</a:t>
            </a:r>
            <a:br>
              <a:rPr lang="en-US" sz="4400" b="1"/>
            </a:br>
            <a:br>
              <a:rPr lang="en-US" sz="1700"/>
            </a:br>
            <a:r>
              <a:rPr lang="en-US" sz="1700"/>
              <a:t>A cumulative assessment of a driver's performance across multiple key factors</a:t>
            </a:r>
            <a:endParaRPr lang="en-IN" sz="1700" b="1"/>
          </a:p>
        </p:txBody>
      </p:sp>
      <p:sp>
        <p:nvSpPr>
          <p:cNvPr id="6" name="Rectangle 5">
            <a:extLst>
              <a:ext uri="{FF2B5EF4-FFF2-40B4-BE49-F238E27FC236}">
                <a16:creationId xmlns:a16="http://schemas.microsoft.com/office/drawing/2014/main" id="{1E6BEAF4-338D-AF2E-70EF-A4FDC36F7045}"/>
              </a:ext>
            </a:extLst>
          </p:cNvPr>
          <p:cNvSpPr/>
          <p:nvPr/>
        </p:nvSpPr>
        <p:spPr>
          <a:xfrm>
            <a:off x="103239" y="132735"/>
            <a:ext cx="6622026" cy="9630697"/>
          </a:xfrm>
          <a:prstGeom prst="rect">
            <a:avLst/>
          </a:prstGeom>
          <a:no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2857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BEAF4-338D-AF2E-70EF-A4FDC36F7045}"/>
              </a:ext>
            </a:extLst>
          </p:cNvPr>
          <p:cNvSpPr/>
          <p:nvPr/>
        </p:nvSpPr>
        <p:spPr>
          <a:xfrm>
            <a:off x="103239" y="132735"/>
            <a:ext cx="6622026" cy="9630697"/>
          </a:xfrm>
          <a:prstGeom prst="rect">
            <a:avLst/>
          </a:prstGeom>
          <a:no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2E564BD-2AD0-449E-BEED-A80C4DC03D07}"/>
              </a:ext>
            </a:extLst>
          </p:cNvPr>
          <p:cNvSpPr txBox="1"/>
          <p:nvPr/>
        </p:nvSpPr>
        <p:spPr>
          <a:xfrm>
            <a:off x="219919" y="358815"/>
            <a:ext cx="6342927" cy="2123658"/>
          </a:xfrm>
          <a:prstGeom prst="rect">
            <a:avLst/>
          </a:prstGeom>
          <a:noFill/>
        </p:spPr>
        <p:txBody>
          <a:bodyPr wrap="square" rtlCol="0">
            <a:spAutoFit/>
          </a:bodyPr>
          <a:lstStyle/>
          <a:p>
            <a:r>
              <a:rPr lang="en-US" sz="3000" b="1">
                <a:solidFill>
                  <a:schemeClr val="tx1">
                    <a:lumMod val="85000"/>
                    <a:lumOff val="15000"/>
                  </a:schemeClr>
                </a:solidFill>
                <a:latin typeface="+mj-lt"/>
              </a:rPr>
              <a:t>DRIVER EFFICIENCY </a:t>
            </a:r>
            <a:r>
              <a:rPr lang="en-US" sz="1700">
                <a:solidFill>
                  <a:schemeClr val="tx1">
                    <a:lumMod val="85000"/>
                    <a:lumOff val="15000"/>
                  </a:schemeClr>
                </a:solidFill>
                <a:latin typeface="+mj-lt"/>
              </a:rPr>
              <a:t>refers to the comprehensive evaluation of a driver's performance based on various factors that influence their effectiveness and safety on the road. The overall score out of 100 for driver efficiency is determined by assessing multiple aspects of driving behavior and conditions, including:</a:t>
            </a:r>
            <a:br>
              <a:rPr lang="en-US" sz="1700">
                <a:solidFill>
                  <a:schemeClr val="tx1">
                    <a:lumMod val="85000"/>
                    <a:lumOff val="15000"/>
                  </a:schemeClr>
                </a:solidFill>
                <a:latin typeface="+mj-lt"/>
              </a:rPr>
            </a:br>
            <a:br>
              <a:rPr lang="en-US" sz="1700">
                <a:solidFill>
                  <a:schemeClr val="tx1">
                    <a:lumMod val="85000"/>
                    <a:lumOff val="15000"/>
                  </a:schemeClr>
                </a:solidFill>
                <a:latin typeface="+mj-lt"/>
              </a:rPr>
            </a:br>
            <a:endParaRPr lang="en-IN" sz="1700">
              <a:solidFill>
                <a:schemeClr val="tx1">
                  <a:lumMod val="85000"/>
                  <a:lumOff val="15000"/>
                </a:schemeClr>
              </a:solidFill>
              <a:latin typeface="+mj-lt"/>
            </a:endParaRPr>
          </a:p>
        </p:txBody>
      </p:sp>
      <p:sp>
        <p:nvSpPr>
          <p:cNvPr id="5" name="TextBox 4">
            <a:extLst>
              <a:ext uri="{FF2B5EF4-FFF2-40B4-BE49-F238E27FC236}">
                <a16:creationId xmlns:a16="http://schemas.microsoft.com/office/drawing/2014/main" id="{E7567980-5B29-430E-8D42-D63950A790CD}"/>
              </a:ext>
            </a:extLst>
          </p:cNvPr>
          <p:cNvSpPr txBox="1"/>
          <p:nvPr/>
        </p:nvSpPr>
        <p:spPr>
          <a:xfrm>
            <a:off x="219918" y="2155010"/>
            <a:ext cx="6342927" cy="6894195"/>
          </a:xfrm>
          <a:prstGeom prst="rect">
            <a:avLst/>
          </a:prstGeom>
          <a:noFill/>
        </p:spPr>
        <p:txBody>
          <a:bodyPr wrap="square" rtlCol="0">
            <a:spAutoFit/>
          </a:bodyPr>
          <a:lstStyle/>
          <a:p>
            <a:pPr marL="285750" indent="-285750">
              <a:buFont typeface="Arial" panose="020B0604020202020204" pitchFamily="34" charset="0"/>
              <a:buChar char="•"/>
            </a:pPr>
            <a:r>
              <a:rPr lang="en-US" sz="1700" u="sng">
                <a:solidFill>
                  <a:schemeClr val="tx1">
                    <a:lumMod val="85000"/>
                    <a:lumOff val="15000"/>
                  </a:schemeClr>
                </a:solidFill>
                <a:latin typeface="+mj-lt"/>
              </a:rPr>
              <a:t>Driving Score</a:t>
            </a:r>
            <a:r>
              <a:rPr lang="en-US" sz="1700">
                <a:solidFill>
                  <a:schemeClr val="tx1">
                    <a:lumMod val="85000"/>
                    <a:lumOff val="15000"/>
                  </a:schemeClr>
                </a:solidFill>
                <a:latin typeface="+mj-lt"/>
              </a:rPr>
              <a:t>   </a:t>
            </a:r>
          </a:p>
          <a:p>
            <a:r>
              <a:rPr lang="en-US" sz="1700">
                <a:solidFill>
                  <a:schemeClr val="tx1">
                    <a:lumMod val="85000"/>
                    <a:lumOff val="15000"/>
                  </a:schemeClr>
                </a:solidFill>
                <a:latin typeface="+mj-lt"/>
              </a:rPr>
              <a:t>  </a:t>
            </a:r>
          </a:p>
          <a:p>
            <a:pPr marL="285750" indent="-285750">
              <a:buFont typeface="Arial" panose="020B0604020202020204" pitchFamily="34" charset="0"/>
              <a:buChar char="•"/>
            </a:pPr>
            <a:r>
              <a:rPr lang="en-US" sz="1700" u="sng">
                <a:solidFill>
                  <a:schemeClr val="tx1">
                    <a:lumMod val="85000"/>
                    <a:lumOff val="15000"/>
                  </a:schemeClr>
                </a:solidFill>
                <a:latin typeface="+mj-lt"/>
              </a:rPr>
              <a:t>Anticipation</a:t>
            </a:r>
            <a:r>
              <a:rPr lang="en-US" sz="1700">
                <a:solidFill>
                  <a:schemeClr val="tx1">
                    <a:lumMod val="85000"/>
                    <a:lumOff val="15000"/>
                  </a:schemeClr>
                </a:solidFill>
                <a:latin typeface="+mj-lt"/>
              </a:rPr>
              <a:t>     </a:t>
            </a:r>
          </a:p>
          <a:p>
            <a:r>
              <a:rPr lang="en-US" sz="1700">
                <a:solidFill>
                  <a:schemeClr val="tx1">
                    <a:lumMod val="85000"/>
                    <a:lumOff val="15000"/>
                  </a:schemeClr>
                </a:solidFill>
                <a:latin typeface="+mj-lt"/>
              </a:rPr>
              <a:t>  </a:t>
            </a:r>
          </a:p>
          <a:p>
            <a:pPr marL="285750" indent="-285750">
              <a:buFont typeface="Arial" panose="020B0604020202020204" pitchFamily="34" charset="0"/>
              <a:buChar char="•"/>
            </a:pPr>
            <a:r>
              <a:rPr lang="en-US" sz="1700" u="sng">
                <a:solidFill>
                  <a:schemeClr val="tx1">
                    <a:lumMod val="85000"/>
                    <a:lumOff val="15000"/>
                  </a:schemeClr>
                </a:solidFill>
                <a:latin typeface="+mj-lt"/>
              </a:rPr>
              <a:t>Self Confidence</a:t>
            </a:r>
          </a:p>
          <a:p>
            <a:r>
              <a:rPr lang="en-US" sz="1700">
                <a:solidFill>
                  <a:schemeClr val="tx1">
                    <a:lumMod val="85000"/>
                    <a:lumOff val="15000"/>
                  </a:schemeClr>
                </a:solidFill>
                <a:latin typeface="+mj-lt"/>
              </a:rPr>
              <a:t> </a:t>
            </a:r>
          </a:p>
          <a:p>
            <a:pPr marL="285750" indent="-285750">
              <a:buFont typeface="Arial" panose="020B0604020202020204" pitchFamily="34" charset="0"/>
              <a:buChar char="•"/>
            </a:pPr>
            <a:r>
              <a:rPr lang="en-US" sz="1700" u="sng">
                <a:solidFill>
                  <a:schemeClr val="tx1">
                    <a:lumMod val="85000"/>
                    <a:lumOff val="15000"/>
                  </a:schemeClr>
                </a:solidFill>
                <a:latin typeface="+mj-lt"/>
              </a:rPr>
              <a:t>Driving Skill</a:t>
            </a:r>
            <a:r>
              <a:rPr lang="en-US" sz="1700">
                <a:solidFill>
                  <a:schemeClr val="tx1">
                    <a:lumMod val="85000"/>
                    <a:lumOff val="15000"/>
                  </a:schemeClr>
                </a:solidFill>
                <a:latin typeface="+mj-lt"/>
              </a:rPr>
              <a:t> </a:t>
            </a:r>
          </a:p>
          <a:p>
            <a:r>
              <a:rPr lang="en-US" sz="1700">
                <a:solidFill>
                  <a:schemeClr val="tx1">
                    <a:lumMod val="85000"/>
                    <a:lumOff val="15000"/>
                  </a:schemeClr>
                </a:solidFill>
                <a:latin typeface="+mj-lt"/>
              </a:rPr>
              <a:t>       </a:t>
            </a:r>
          </a:p>
          <a:p>
            <a:pPr marL="285750" indent="-285750">
              <a:buFont typeface="Arial" panose="020B0604020202020204" pitchFamily="34" charset="0"/>
              <a:buChar char="•"/>
            </a:pPr>
            <a:r>
              <a:rPr lang="en-US" sz="1700" u="sng">
                <a:solidFill>
                  <a:schemeClr val="tx1">
                    <a:lumMod val="85000"/>
                    <a:lumOff val="15000"/>
                  </a:schemeClr>
                </a:solidFill>
                <a:latin typeface="+mj-lt"/>
              </a:rPr>
              <a:t>Driving Style</a:t>
            </a:r>
            <a:r>
              <a:rPr lang="en-US" sz="1700">
                <a:solidFill>
                  <a:schemeClr val="tx1">
                    <a:lumMod val="85000"/>
                    <a:lumOff val="15000"/>
                  </a:schemeClr>
                </a:solidFill>
                <a:latin typeface="+mj-lt"/>
              </a:rPr>
              <a:t> </a:t>
            </a:r>
          </a:p>
          <a:p>
            <a:r>
              <a:rPr lang="en-US" sz="1700">
                <a:solidFill>
                  <a:schemeClr val="tx1">
                    <a:lumMod val="85000"/>
                    <a:lumOff val="15000"/>
                  </a:schemeClr>
                </a:solidFill>
                <a:latin typeface="+mj-lt"/>
              </a:rPr>
              <a:t>         </a:t>
            </a:r>
          </a:p>
          <a:p>
            <a:pPr marL="285750" indent="-285750">
              <a:buFont typeface="Arial" panose="020B0604020202020204" pitchFamily="34" charset="0"/>
              <a:buChar char="•"/>
            </a:pPr>
            <a:r>
              <a:rPr lang="en-US" sz="1700" u="sng">
                <a:solidFill>
                  <a:schemeClr val="tx1">
                    <a:lumMod val="85000"/>
                    <a:lumOff val="15000"/>
                  </a:schemeClr>
                </a:solidFill>
                <a:latin typeface="+mj-lt"/>
              </a:rPr>
              <a:t>Driver State</a:t>
            </a:r>
            <a:r>
              <a:rPr lang="en-US" sz="1700">
                <a:solidFill>
                  <a:schemeClr val="tx1">
                    <a:lumMod val="85000"/>
                    <a:lumOff val="15000"/>
                  </a:schemeClr>
                </a:solidFill>
                <a:latin typeface="+mj-lt"/>
              </a:rPr>
              <a:t>    </a:t>
            </a:r>
          </a:p>
          <a:p>
            <a:endParaRPr lang="en-US" sz="1700">
              <a:solidFill>
                <a:schemeClr val="tx1">
                  <a:lumMod val="85000"/>
                  <a:lumOff val="15000"/>
                </a:schemeClr>
              </a:solidFill>
              <a:latin typeface="+mj-lt"/>
            </a:endParaRPr>
          </a:p>
          <a:p>
            <a:pPr marL="285750" indent="-285750">
              <a:buFont typeface="Arial" panose="020B0604020202020204" pitchFamily="34" charset="0"/>
              <a:buChar char="•"/>
            </a:pPr>
            <a:r>
              <a:rPr lang="en-US" sz="1700" u="sng">
                <a:solidFill>
                  <a:schemeClr val="tx1">
                    <a:lumMod val="85000"/>
                    <a:lumOff val="15000"/>
                  </a:schemeClr>
                </a:solidFill>
                <a:latin typeface="+mj-lt"/>
              </a:rPr>
              <a:t>Mobile Use</a:t>
            </a:r>
          </a:p>
          <a:p>
            <a:pPr marL="285750" indent="-285750">
              <a:buFont typeface="Arial" panose="020B0604020202020204" pitchFamily="34" charset="0"/>
              <a:buChar char="•"/>
            </a:pPr>
            <a:endParaRPr lang="en-US" sz="1700">
              <a:solidFill>
                <a:schemeClr val="tx1">
                  <a:lumMod val="85000"/>
                  <a:lumOff val="15000"/>
                </a:schemeClr>
              </a:solidFill>
              <a:latin typeface="+mj-lt"/>
            </a:endParaRPr>
          </a:p>
          <a:p>
            <a:pPr marL="285750" indent="-285750">
              <a:buFont typeface="Arial" panose="020B0604020202020204" pitchFamily="34" charset="0"/>
              <a:buChar char="•"/>
            </a:pPr>
            <a:r>
              <a:rPr lang="en-US" sz="1700" u="sng">
                <a:solidFill>
                  <a:schemeClr val="tx1">
                    <a:lumMod val="85000"/>
                    <a:lumOff val="15000"/>
                  </a:schemeClr>
                </a:solidFill>
                <a:latin typeface="+mj-lt"/>
              </a:rPr>
              <a:t>Mobile Call</a:t>
            </a:r>
          </a:p>
          <a:p>
            <a:endParaRPr lang="en-US" sz="1700">
              <a:solidFill>
                <a:schemeClr val="tx1">
                  <a:lumMod val="85000"/>
                  <a:lumOff val="15000"/>
                </a:schemeClr>
              </a:solidFill>
              <a:latin typeface="+mj-lt"/>
            </a:endParaRPr>
          </a:p>
          <a:p>
            <a:endParaRPr lang="en-US" sz="1700">
              <a:solidFill>
                <a:schemeClr val="tx1">
                  <a:lumMod val="85000"/>
                  <a:lumOff val="15000"/>
                </a:schemeClr>
              </a:solidFill>
              <a:latin typeface="+mj-lt"/>
            </a:endParaRPr>
          </a:p>
          <a:p>
            <a:pPr marL="285750" indent="-285750">
              <a:buFont typeface="Arial" panose="020B0604020202020204" pitchFamily="34" charset="0"/>
              <a:buChar char="•"/>
            </a:pPr>
            <a:r>
              <a:rPr lang="en-US" sz="1700" u="sng">
                <a:solidFill>
                  <a:schemeClr val="tx1">
                    <a:lumMod val="85000"/>
                    <a:lumOff val="15000"/>
                  </a:schemeClr>
                </a:solidFill>
                <a:latin typeface="+mj-lt"/>
              </a:rPr>
              <a:t>KMS Driven</a:t>
            </a:r>
            <a:r>
              <a:rPr lang="en-US" sz="1700">
                <a:solidFill>
                  <a:schemeClr val="tx1">
                    <a:lumMod val="85000"/>
                    <a:lumOff val="15000"/>
                  </a:schemeClr>
                </a:solidFill>
                <a:latin typeface="+mj-lt"/>
              </a:rPr>
              <a:t> </a:t>
            </a:r>
          </a:p>
          <a:p>
            <a:pPr marL="285750" indent="-285750">
              <a:buFont typeface="Arial" panose="020B0604020202020204" pitchFamily="34" charset="0"/>
              <a:buChar char="•"/>
            </a:pPr>
            <a:endParaRPr lang="en-US" sz="1700">
              <a:solidFill>
                <a:schemeClr val="tx1">
                  <a:lumMod val="85000"/>
                  <a:lumOff val="15000"/>
                </a:schemeClr>
              </a:solidFill>
              <a:latin typeface="+mj-lt"/>
            </a:endParaRPr>
          </a:p>
          <a:p>
            <a:pPr marL="285750" indent="-285750">
              <a:buFont typeface="Arial" panose="020B0604020202020204" pitchFamily="34" charset="0"/>
              <a:buChar char="•"/>
            </a:pPr>
            <a:r>
              <a:rPr lang="en-US" sz="1700" u="sng">
                <a:solidFill>
                  <a:schemeClr val="tx1">
                    <a:lumMod val="85000"/>
                    <a:lumOff val="15000"/>
                  </a:schemeClr>
                </a:solidFill>
                <a:latin typeface="+mj-lt"/>
              </a:rPr>
              <a:t>Acc/Brak/Cor</a:t>
            </a:r>
            <a:br>
              <a:rPr lang="en-US" sz="1700">
                <a:solidFill>
                  <a:schemeClr val="tx1">
                    <a:lumMod val="85000"/>
                    <a:lumOff val="15000"/>
                  </a:schemeClr>
                </a:solidFill>
                <a:latin typeface="+mj-lt"/>
              </a:rPr>
            </a:br>
            <a:endParaRPr lang="en-US" sz="1700">
              <a:solidFill>
                <a:schemeClr val="tx1">
                  <a:lumMod val="85000"/>
                  <a:lumOff val="15000"/>
                </a:schemeClr>
              </a:solidFill>
              <a:latin typeface="+mj-lt"/>
            </a:endParaRPr>
          </a:p>
          <a:p>
            <a:pPr marL="285750" indent="-285750">
              <a:buFont typeface="Arial" panose="020B0604020202020204" pitchFamily="34" charset="0"/>
              <a:buChar char="•"/>
            </a:pPr>
            <a:endParaRPr lang="en-US" sz="1700">
              <a:solidFill>
                <a:schemeClr val="tx1">
                  <a:lumMod val="85000"/>
                  <a:lumOff val="15000"/>
                </a:schemeClr>
              </a:solidFill>
              <a:latin typeface="+mj-lt"/>
            </a:endParaRPr>
          </a:p>
          <a:p>
            <a:r>
              <a:rPr lang="en-US" sz="1700">
                <a:solidFill>
                  <a:schemeClr val="tx1">
                    <a:lumMod val="85000"/>
                    <a:lumOff val="15000"/>
                  </a:schemeClr>
                </a:solidFill>
                <a:latin typeface="+mj-lt"/>
              </a:rPr>
              <a:t>Combining these individual scores provides a holistic measure of how efficiently and safely a driver operates their vehicle under various conditions and scenarios.</a:t>
            </a:r>
            <a:br>
              <a:rPr lang="en-US" sz="1700">
                <a:solidFill>
                  <a:schemeClr val="tx1">
                    <a:lumMod val="85000"/>
                    <a:lumOff val="15000"/>
                  </a:schemeClr>
                </a:solidFill>
                <a:latin typeface="+mj-lt"/>
              </a:rPr>
            </a:br>
            <a:endParaRPr lang="en-IN" sz="1700">
              <a:solidFill>
                <a:schemeClr val="tx1">
                  <a:lumMod val="85000"/>
                  <a:lumOff val="15000"/>
                </a:schemeClr>
              </a:solidFill>
              <a:latin typeface="+mj-lt"/>
            </a:endParaRPr>
          </a:p>
        </p:txBody>
      </p:sp>
      <p:sp>
        <p:nvSpPr>
          <p:cNvPr id="7" name="TextBox 6">
            <a:extLst>
              <a:ext uri="{FF2B5EF4-FFF2-40B4-BE49-F238E27FC236}">
                <a16:creationId xmlns:a16="http://schemas.microsoft.com/office/drawing/2014/main" id="{9B878442-CA0D-4D52-8FBA-53CDB7FAD5B0}"/>
              </a:ext>
            </a:extLst>
          </p:cNvPr>
          <p:cNvSpPr txBox="1"/>
          <p:nvPr/>
        </p:nvSpPr>
        <p:spPr>
          <a:xfrm>
            <a:off x="1956120" y="2125777"/>
            <a:ext cx="4901880" cy="5586145"/>
          </a:xfrm>
          <a:prstGeom prst="rect">
            <a:avLst/>
          </a:prstGeom>
          <a:noFill/>
        </p:spPr>
        <p:txBody>
          <a:bodyPr wrap="square" rtlCol="0">
            <a:spAutoFit/>
          </a:bodyPr>
          <a:lstStyle/>
          <a:p>
            <a:pPr marL="285750" indent="-285750">
              <a:buFontTx/>
              <a:buChar char="-"/>
            </a:pPr>
            <a:r>
              <a:rPr lang="en-US" sz="1700">
                <a:solidFill>
                  <a:schemeClr val="tx1">
                    <a:lumMod val="85000"/>
                    <a:lumOff val="15000"/>
                  </a:schemeClr>
                </a:solidFill>
                <a:latin typeface="+mj-lt"/>
              </a:rPr>
              <a:t>Implies an overall cautious approach of the driver in handling potential dangers or uncertainties</a:t>
            </a:r>
            <a:endParaRPr lang="en-IN" sz="1700">
              <a:solidFill>
                <a:schemeClr val="tx1">
                  <a:lumMod val="85000"/>
                  <a:lumOff val="15000"/>
                </a:schemeClr>
              </a:solidFill>
              <a:latin typeface="+mj-lt"/>
            </a:endParaRPr>
          </a:p>
          <a:p>
            <a:pPr marL="285750" indent="-285750">
              <a:buFontTx/>
              <a:buChar char="-"/>
            </a:pPr>
            <a:r>
              <a:rPr lang="en-US" sz="1700">
                <a:solidFill>
                  <a:schemeClr val="tx1">
                    <a:lumMod val="85000"/>
                    <a:lumOff val="15000"/>
                  </a:schemeClr>
                </a:solidFill>
                <a:latin typeface="+mj-lt"/>
              </a:rPr>
              <a:t>Implies an overall wellness of the driver in </a:t>
            </a:r>
          </a:p>
          <a:p>
            <a:r>
              <a:rPr lang="en-US" sz="1700">
                <a:solidFill>
                  <a:schemeClr val="tx1">
                    <a:lumMod val="85000"/>
                    <a:lumOff val="15000"/>
                  </a:schemeClr>
                </a:solidFill>
                <a:latin typeface="+mj-lt"/>
              </a:rPr>
              <a:t>      avoiding red risk situations (90-100)</a:t>
            </a:r>
            <a:endParaRPr lang="en-IN" sz="1700">
              <a:solidFill>
                <a:schemeClr val="tx1">
                  <a:lumMod val="85000"/>
                  <a:lumOff val="15000"/>
                </a:schemeClr>
              </a:solidFill>
              <a:latin typeface="+mj-lt"/>
            </a:endParaRPr>
          </a:p>
          <a:p>
            <a:pPr marL="285750" indent="-285750">
              <a:buFontTx/>
              <a:buChar char="-"/>
            </a:pPr>
            <a:r>
              <a:rPr lang="en-US" sz="1700">
                <a:solidFill>
                  <a:schemeClr val="tx1">
                    <a:lumMod val="85000"/>
                    <a:lumOff val="15000"/>
                  </a:schemeClr>
                </a:solidFill>
                <a:latin typeface="+mj-lt"/>
              </a:rPr>
              <a:t>Implies an overall ability of the driver in handling amber risk situations (50-90)</a:t>
            </a:r>
            <a:endParaRPr lang="en-IN" sz="1700">
              <a:solidFill>
                <a:schemeClr val="tx1">
                  <a:lumMod val="85000"/>
                  <a:lumOff val="15000"/>
                </a:schemeClr>
              </a:solidFill>
              <a:latin typeface="+mj-lt"/>
            </a:endParaRPr>
          </a:p>
          <a:p>
            <a:pPr marL="285750" indent="-285750">
              <a:buFontTx/>
              <a:buChar char="-"/>
            </a:pPr>
            <a:r>
              <a:rPr lang="en-US" sz="1700">
                <a:solidFill>
                  <a:schemeClr val="tx1">
                    <a:lumMod val="85000"/>
                    <a:lumOff val="15000"/>
                  </a:schemeClr>
                </a:solidFill>
                <a:latin typeface="+mj-lt"/>
              </a:rPr>
              <a:t>Implies an overall skill of the driver in maintaining </a:t>
            </a:r>
          </a:p>
          <a:p>
            <a:r>
              <a:rPr lang="en-US" sz="1700">
                <a:solidFill>
                  <a:schemeClr val="tx1">
                    <a:lumMod val="85000"/>
                    <a:lumOff val="15000"/>
                  </a:schemeClr>
                </a:solidFill>
                <a:latin typeface="+mj-lt"/>
              </a:rPr>
              <a:t>      constant risk values</a:t>
            </a:r>
          </a:p>
          <a:p>
            <a:pPr marL="285750" indent="-285750">
              <a:buFontTx/>
              <a:buChar char="-"/>
            </a:pPr>
            <a:r>
              <a:rPr lang="en-US" sz="1700">
                <a:solidFill>
                  <a:schemeClr val="tx1">
                    <a:lumMod val="85000"/>
                    <a:lumOff val="15000"/>
                  </a:schemeClr>
                </a:solidFill>
                <a:latin typeface="+mj-lt"/>
              </a:rPr>
              <a:t>Implies an overall Non-Aggressive style of the driver in driving</a:t>
            </a:r>
          </a:p>
          <a:p>
            <a:pPr marL="285750" indent="-285750">
              <a:buFontTx/>
              <a:buChar char="-"/>
            </a:pPr>
            <a:r>
              <a:rPr lang="en-US" sz="1700">
                <a:solidFill>
                  <a:schemeClr val="tx1">
                    <a:lumMod val="85000"/>
                    <a:lumOff val="15000"/>
                  </a:schemeClr>
                </a:solidFill>
                <a:latin typeface="+mj-lt"/>
              </a:rPr>
              <a:t>Implies an overall state of the driver in being </a:t>
            </a:r>
          </a:p>
          <a:p>
            <a:r>
              <a:rPr lang="en-US" sz="1700">
                <a:solidFill>
                  <a:schemeClr val="tx1">
                    <a:lumMod val="85000"/>
                    <a:lumOff val="15000"/>
                  </a:schemeClr>
                </a:solidFill>
                <a:latin typeface="+mj-lt"/>
              </a:rPr>
              <a:t>      calm and composed while driving</a:t>
            </a:r>
          </a:p>
          <a:p>
            <a:pPr marL="285750" indent="-285750">
              <a:buFontTx/>
              <a:buChar char="-"/>
            </a:pPr>
            <a:r>
              <a:rPr lang="en-US" sz="1700">
                <a:solidFill>
                  <a:schemeClr val="tx1">
                    <a:lumMod val="85000"/>
                    <a:lumOff val="15000"/>
                  </a:schemeClr>
                </a:solidFill>
                <a:latin typeface="+mj-lt"/>
              </a:rPr>
              <a:t>Implies an overall resistance of the driver in using mobile phones while driving</a:t>
            </a:r>
          </a:p>
          <a:p>
            <a:pPr marL="285750" indent="-285750">
              <a:buFontTx/>
              <a:buChar char="-"/>
            </a:pPr>
            <a:r>
              <a:rPr lang="en-US" sz="1700">
                <a:solidFill>
                  <a:schemeClr val="tx1">
                    <a:lumMod val="85000"/>
                    <a:lumOff val="15000"/>
                  </a:schemeClr>
                </a:solidFill>
                <a:latin typeface="+mj-lt"/>
              </a:rPr>
              <a:t>Implies an overall resistance of the driver in </a:t>
            </a:r>
          </a:p>
          <a:p>
            <a:r>
              <a:rPr lang="en-US" sz="1700">
                <a:solidFill>
                  <a:schemeClr val="tx1">
                    <a:lumMod val="85000"/>
                    <a:lumOff val="15000"/>
                  </a:schemeClr>
                </a:solidFill>
                <a:latin typeface="+mj-lt"/>
              </a:rPr>
              <a:t>      making out-going calls or attending in-comming</a:t>
            </a:r>
          </a:p>
          <a:p>
            <a:r>
              <a:rPr lang="en-US" sz="1700">
                <a:solidFill>
                  <a:schemeClr val="tx1">
                    <a:lumMod val="85000"/>
                    <a:lumOff val="15000"/>
                  </a:schemeClr>
                </a:solidFill>
                <a:latin typeface="+mj-lt"/>
              </a:rPr>
              <a:t>      calls while driving</a:t>
            </a:r>
          </a:p>
          <a:p>
            <a:pPr marL="285750" indent="-285750">
              <a:buFontTx/>
              <a:buChar char="-"/>
            </a:pPr>
            <a:r>
              <a:rPr lang="en-US" sz="1700">
                <a:solidFill>
                  <a:schemeClr val="tx1">
                    <a:lumMod val="85000"/>
                    <a:lumOff val="15000"/>
                  </a:schemeClr>
                </a:solidFill>
                <a:latin typeface="+mj-lt"/>
              </a:rPr>
              <a:t>Implies an overall capability of the driver in</a:t>
            </a:r>
          </a:p>
          <a:p>
            <a:r>
              <a:rPr lang="en-US" sz="1700">
                <a:solidFill>
                  <a:schemeClr val="tx1">
                    <a:lumMod val="85000"/>
                    <a:lumOff val="15000"/>
                  </a:schemeClr>
                </a:solidFill>
                <a:latin typeface="+mj-lt"/>
              </a:rPr>
              <a:t>      finishing the ride with less red risk kilometers</a:t>
            </a:r>
          </a:p>
          <a:p>
            <a:pPr marL="285750" indent="-285750">
              <a:buFontTx/>
              <a:buChar char="-"/>
            </a:pPr>
            <a:r>
              <a:rPr lang="en-US" sz="1700">
                <a:solidFill>
                  <a:schemeClr val="tx1">
                    <a:lumMod val="85000"/>
                    <a:lumOff val="15000"/>
                  </a:schemeClr>
                </a:solidFill>
                <a:latin typeface="+mj-lt"/>
              </a:rPr>
              <a:t>Implies an overall competence of the driver in</a:t>
            </a:r>
          </a:p>
          <a:p>
            <a:r>
              <a:rPr lang="en-IN" sz="1700">
                <a:solidFill>
                  <a:schemeClr val="tx1">
                    <a:lumMod val="85000"/>
                    <a:lumOff val="15000"/>
                  </a:schemeClr>
                </a:solidFill>
                <a:latin typeface="+mj-lt"/>
              </a:rPr>
              <a:t>      avoiding harsh Acc/Brak/Cor throughout the ride</a:t>
            </a:r>
          </a:p>
        </p:txBody>
      </p:sp>
    </p:spTree>
    <p:extLst>
      <p:ext uri="{BB962C8B-B14F-4D97-AF65-F5344CB8AC3E}">
        <p14:creationId xmlns:p14="http://schemas.microsoft.com/office/powerpoint/2010/main" val="10534167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339</TotalTime>
  <Words>269</Words>
  <Application>Microsoft Office PowerPoint</Application>
  <PresentationFormat>A4 Paper (210x297 mm)</PresentationFormat>
  <Paragraphs>41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DRIVER EFFICIENCY  A cumulative assessment of a driver's performance across multiple key factors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Lakshman N.</dc:creator>
  <cp:lastModifiedBy>App</cp:lastModifiedBy>
  <cp:revision>9</cp:revision>
  <dcterms:created xsi:type="dcterms:W3CDTF">2024-03-04T09:36:20Z</dcterms:created>
  <dcterms:modified xsi:type="dcterms:W3CDTF">2024-08-07T10:42:39Z</dcterms:modified>
</cp:coreProperties>
</file>