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  <p:sldId id="259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4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>
        <p:scale>
          <a:sx n="125" d="100"/>
          <a:sy n="125" d="100"/>
        </p:scale>
        <p:origin x="2016" y="-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888C8-ACD1-4E5A-9A45-7225FC48492A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5254-D0CB-483B-A695-C6CAA0F98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16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888C8-ACD1-4E5A-9A45-7225FC48492A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5254-D0CB-483B-A695-C6CAA0F98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073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888C8-ACD1-4E5A-9A45-7225FC48492A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5254-D0CB-483B-A695-C6CAA0F98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66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888C8-ACD1-4E5A-9A45-7225FC48492A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5254-D0CB-483B-A695-C6CAA0F98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322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888C8-ACD1-4E5A-9A45-7225FC48492A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5254-D0CB-483B-A695-C6CAA0F98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49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888C8-ACD1-4E5A-9A45-7225FC48492A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5254-D0CB-483B-A695-C6CAA0F98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45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888C8-ACD1-4E5A-9A45-7225FC48492A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5254-D0CB-483B-A695-C6CAA0F98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916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888C8-ACD1-4E5A-9A45-7225FC48492A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5254-D0CB-483B-A695-C6CAA0F98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5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888C8-ACD1-4E5A-9A45-7225FC48492A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5254-D0CB-483B-A695-C6CAA0F98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192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888C8-ACD1-4E5A-9A45-7225FC48492A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5254-D0CB-483B-A695-C6CAA0F98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36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888C8-ACD1-4E5A-9A45-7225FC48492A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5254-D0CB-483B-A695-C6CAA0F98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96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888C8-ACD1-4E5A-9A45-7225FC48492A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05254-D0CB-483B-A695-C6CAA0F98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365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7B321-C424-FE5B-3023-606415693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1200505"/>
            <a:ext cx="5915025" cy="1914702"/>
          </a:xfrm>
        </p:spPr>
        <p:txBody>
          <a:bodyPr>
            <a:noAutofit/>
          </a:bodyPr>
          <a:lstStyle/>
          <a:p>
            <a:r>
              <a:rPr lang="en-US" sz="4400" b="1"/>
              <a:t>CRASH ERROR NEGLECT ALGORITHM</a:t>
            </a:r>
            <a:br>
              <a:rPr lang="en-US" sz="4400" b="1"/>
            </a:br>
            <a:br>
              <a:rPr lang="en-US" sz="1700"/>
            </a:br>
            <a:r>
              <a:rPr lang="en-US" sz="1700"/>
              <a:t>A set of rules to detect the perfect crash and to neglect the noises being detected</a:t>
            </a:r>
            <a:endParaRPr lang="en-IN" sz="4400" b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6BEAF4-338D-AF2E-70EF-A4FDC36F7045}"/>
              </a:ext>
            </a:extLst>
          </p:cNvPr>
          <p:cNvSpPr/>
          <p:nvPr/>
        </p:nvSpPr>
        <p:spPr>
          <a:xfrm>
            <a:off x="103239" y="132735"/>
            <a:ext cx="6622026" cy="963069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574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804A17D-9C43-FEFF-3B4A-C531ABE14CEB}"/>
              </a:ext>
            </a:extLst>
          </p:cNvPr>
          <p:cNvSpPr/>
          <p:nvPr/>
        </p:nvSpPr>
        <p:spPr>
          <a:xfrm>
            <a:off x="103239" y="132735"/>
            <a:ext cx="6622026" cy="963069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BB4F5072-9379-0E6F-F62E-7B369E80845D}"/>
              </a:ext>
            </a:extLst>
          </p:cNvPr>
          <p:cNvSpPr/>
          <p:nvPr/>
        </p:nvSpPr>
        <p:spPr>
          <a:xfrm>
            <a:off x="2286000" y="1855382"/>
            <a:ext cx="2197509" cy="779094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70DAB3-F1FF-BE6F-E165-4F713EA0E9D4}"/>
              </a:ext>
            </a:extLst>
          </p:cNvPr>
          <p:cNvSpPr/>
          <p:nvPr/>
        </p:nvSpPr>
        <p:spPr>
          <a:xfrm>
            <a:off x="2285998" y="6147324"/>
            <a:ext cx="2197510" cy="9881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F79212-1A0F-1CA7-B672-88C968FC813E}"/>
              </a:ext>
            </a:extLst>
          </p:cNvPr>
          <p:cNvSpPr/>
          <p:nvPr/>
        </p:nvSpPr>
        <p:spPr>
          <a:xfrm>
            <a:off x="2286000" y="286619"/>
            <a:ext cx="2197510" cy="9881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highlight>
                <a:srgbClr val="00FF00"/>
              </a:highligh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51990C-CD69-8ACF-D833-1496F25D4CA3}"/>
              </a:ext>
            </a:extLst>
          </p:cNvPr>
          <p:cNvSpPr txBox="1"/>
          <p:nvPr/>
        </p:nvSpPr>
        <p:spPr>
          <a:xfrm>
            <a:off x="2286000" y="374452"/>
            <a:ext cx="219751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200" b="1" i="0"/>
              <a:t>INPUT</a:t>
            </a:r>
            <a:r>
              <a:rPr lang="en-IN" sz="1200"/>
              <a:t> = {</a:t>
            </a:r>
            <a:r>
              <a:rPr lang="en-IN" sz="1200" baseline="0"/>
              <a:t>	  	</a:t>
            </a:r>
            <a:r>
              <a:rPr lang="en-IN" sz="1200" baseline="0">
                <a:solidFill>
                  <a:schemeClr val="bg1"/>
                </a:solidFill>
              </a:rPr>
              <a:t>---      h h h             </a:t>
            </a:r>
            <a:r>
              <a:rPr lang="en-IN" sz="1200"/>
              <a:t>Acceleration in XYZ,</a:t>
            </a:r>
          </a:p>
          <a:p>
            <a:r>
              <a:rPr lang="en-IN" sz="1200"/>
              <a:t>               Speed </a:t>
            </a:r>
          </a:p>
          <a:p>
            <a:r>
              <a:rPr lang="en-IN" sz="1200"/>
              <a:t>                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73E74B-3850-13F9-9AAA-4A411D03B479}"/>
              </a:ext>
            </a:extLst>
          </p:cNvPr>
          <p:cNvSpPr txBox="1"/>
          <p:nvPr/>
        </p:nvSpPr>
        <p:spPr>
          <a:xfrm>
            <a:off x="2330245" y="2106580"/>
            <a:ext cx="219751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 b="1" i="0"/>
              <a:t>G-FORCE</a:t>
            </a:r>
            <a:r>
              <a:rPr lang="en-IN" sz="1200"/>
              <a:t> </a:t>
            </a:r>
            <a:r>
              <a:rPr lang="en-IN" sz="1200" b="0"/>
              <a:t>&gt;= 4g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E538F9-E6AF-DDB7-380E-5130D3436CE0}"/>
              </a:ext>
            </a:extLst>
          </p:cNvPr>
          <p:cNvSpPr txBox="1"/>
          <p:nvPr/>
        </p:nvSpPr>
        <p:spPr>
          <a:xfrm>
            <a:off x="2271250" y="3449839"/>
            <a:ext cx="219751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i="0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(0 </a:t>
            </a:r>
            <a:r>
              <a:rPr lang="en-IN" sz="1200" b="1" i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≤ </a:t>
            </a:r>
            <a:r>
              <a:rPr lang="en-IN" sz="1200" b="1" i="0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 </a:t>
            </a:r>
            <a:r>
              <a:rPr lang="en-IN" sz="1200" b="1" i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≤ </a:t>
            </a:r>
            <a:r>
              <a:rPr lang="en-IN" sz="1200" b="1" i="0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30)</a:t>
            </a:r>
            <a:r>
              <a:rPr lang="en-IN" sz="1200" b="0" i="0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IN" sz="1200" b="1"/>
          </a:p>
          <a:p>
            <a:pPr algn="ctr"/>
            <a:r>
              <a:rPr lang="en-IN" sz="1200" b="1" i="0">
                <a:solidFill>
                  <a:schemeClr val="dk1"/>
                </a:solidFill>
                <a:effectLst/>
                <a:highlight>
                  <a:srgbClr val="00FF00"/>
                </a:highlight>
                <a:latin typeface="+mn-lt"/>
                <a:ea typeface="+mn-ea"/>
                <a:cs typeface="+mn-cs"/>
              </a:rPr>
              <a:t>∆SPEED &lt;</a:t>
            </a:r>
            <a:r>
              <a:rPr lang="en-IN" sz="1200" b="1" i="0" baseline="0">
                <a:solidFill>
                  <a:schemeClr val="dk1"/>
                </a:solidFill>
                <a:effectLst/>
                <a:highlight>
                  <a:srgbClr val="00FF00"/>
                </a:highlight>
                <a:latin typeface="+mn-lt"/>
                <a:ea typeface="+mn-ea"/>
                <a:cs typeface="+mn-cs"/>
              </a:rPr>
              <a:t> -</a:t>
            </a:r>
            <a:r>
              <a:rPr lang="en-IN" sz="1200" b="1">
                <a:solidFill>
                  <a:schemeClr val="dk1"/>
                </a:solidFill>
                <a:highlight>
                  <a:srgbClr val="00FF00"/>
                </a:highlight>
              </a:rPr>
              <a:t>15</a:t>
            </a:r>
            <a:endParaRPr lang="en-IN" sz="1200" b="1">
              <a:highlight>
                <a:srgbClr val="00FF00"/>
              </a:highligh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3104AF-442C-AC89-D0AB-A71B01A34D7E}"/>
              </a:ext>
            </a:extLst>
          </p:cNvPr>
          <p:cNvSpPr txBox="1"/>
          <p:nvPr/>
        </p:nvSpPr>
        <p:spPr>
          <a:xfrm>
            <a:off x="2285999" y="4879467"/>
            <a:ext cx="219751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i="0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(0 </a:t>
            </a:r>
            <a:r>
              <a:rPr lang="en-IN" sz="1200" b="1" i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≤ </a:t>
            </a:r>
            <a:r>
              <a:rPr lang="en-IN" sz="1200" b="1" i="0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 </a:t>
            </a:r>
            <a:r>
              <a:rPr lang="en-IN" sz="1200" b="1" i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≤ </a:t>
            </a:r>
            <a:r>
              <a:rPr lang="en-IN" sz="1200" b="1">
                <a:solidFill>
                  <a:schemeClr val="dk1"/>
                </a:solidFill>
              </a:rPr>
              <a:t>3</a:t>
            </a:r>
            <a:r>
              <a:rPr lang="en-IN" sz="1200" b="1" i="0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0)</a:t>
            </a:r>
            <a:r>
              <a:rPr lang="en-IN" sz="1200" b="0" i="0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IN" sz="1200" b="1"/>
          </a:p>
          <a:p>
            <a:pPr algn="ctr"/>
            <a:r>
              <a:rPr lang="en-IN" sz="1200" b="1"/>
              <a:t>SPEED</a:t>
            </a:r>
            <a:r>
              <a:rPr lang="en-IN" sz="1200" b="1" baseline="0"/>
              <a:t> </a:t>
            </a:r>
            <a:r>
              <a:rPr lang="en-IN" sz="1200"/>
              <a:t>&lt;</a:t>
            </a:r>
            <a:r>
              <a:rPr lang="en-IN" sz="1200" b="0" baseline="0"/>
              <a:t> </a:t>
            </a:r>
            <a:r>
              <a:rPr lang="en-IN" sz="1200"/>
              <a:t>5</a:t>
            </a:r>
            <a:r>
              <a:rPr lang="en-IN" sz="1200" b="0" baseline="0"/>
              <a:t> </a:t>
            </a:r>
            <a:endParaRPr lang="en-IN" sz="1200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7F62DE-73B3-88F8-4B5A-279E213F9D95}"/>
              </a:ext>
            </a:extLst>
          </p:cNvPr>
          <p:cNvSpPr txBox="1"/>
          <p:nvPr/>
        </p:nvSpPr>
        <p:spPr>
          <a:xfrm>
            <a:off x="2285998" y="6318229"/>
            <a:ext cx="21975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/>
              <a:t>OUTPUT</a:t>
            </a:r>
            <a:r>
              <a:rPr lang="en-IN" sz="1200" b="1" baseline="0"/>
              <a:t> </a:t>
            </a:r>
            <a:r>
              <a:rPr lang="en-IN" sz="1200" b="0" baseline="0"/>
              <a:t>=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baseline="0"/>
              <a:t>                     send notification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baseline="0"/>
              <a:t>                    }</a:t>
            </a:r>
            <a:endParaRPr lang="en-IN" sz="1200" b="1"/>
          </a:p>
        </p:txBody>
      </p: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id="{87740D9E-0DCD-9C11-F013-3BF03F07FE1E}"/>
              </a:ext>
            </a:extLst>
          </p:cNvPr>
          <p:cNvSpPr/>
          <p:nvPr/>
        </p:nvSpPr>
        <p:spPr>
          <a:xfrm>
            <a:off x="2286000" y="3278928"/>
            <a:ext cx="2197509" cy="779094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Flowchart: Decision 25">
            <a:extLst>
              <a:ext uri="{FF2B5EF4-FFF2-40B4-BE49-F238E27FC236}">
                <a16:creationId xmlns:a16="http://schemas.microsoft.com/office/drawing/2014/main" id="{0D1C5139-6875-0B79-2335-299770B37668}"/>
              </a:ext>
            </a:extLst>
          </p:cNvPr>
          <p:cNvSpPr/>
          <p:nvPr/>
        </p:nvSpPr>
        <p:spPr>
          <a:xfrm>
            <a:off x="2285999" y="4720752"/>
            <a:ext cx="2197509" cy="779094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5F2DCBF-85D3-E40B-43F0-09193C234008}"/>
              </a:ext>
            </a:extLst>
          </p:cNvPr>
          <p:cNvCxnSpPr>
            <a:cxnSpLocks/>
            <a:stCxn id="15" idx="2"/>
            <a:endCxn id="6" idx="0"/>
          </p:cNvCxnSpPr>
          <p:nvPr/>
        </p:nvCxnSpPr>
        <p:spPr>
          <a:xfrm>
            <a:off x="3384755" y="1274761"/>
            <a:ext cx="0" cy="580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2A233A0-F8CF-DAAA-75EB-87B67338B17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384755" y="2634476"/>
            <a:ext cx="0" cy="64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2EA7814-C038-02A8-AD73-460216817ED1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 flipH="1">
            <a:off x="3384754" y="4058022"/>
            <a:ext cx="1" cy="662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0B405DE-0210-E194-92B7-F6A5B6699A7F}"/>
              </a:ext>
            </a:extLst>
          </p:cNvPr>
          <p:cNvCxnSpPr>
            <a:stCxn id="26" idx="2"/>
            <a:endCxn id="12" idx="0"/>
          </p:cNvCxnSpPr>
          <p:nvPr/>
        </p:nvCxnSpPr>
        <p:spPr>
          <a:xfrm flipH="1">
            <a:off x="3384753" y="5499846"/>
            <a:ext cx="1" cy="64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Plus Sign 49">
            <a:extLst>
              <a:ext uri="{FF2B5EF4-FFF2-40B4-BE49-F238E27FC236}">
                <a16:creationId xmlns:a16="http://schemas.microsoft.com/office/drawing/2014/main" id="{562B9F13-99F3-983F-BC46-DAB6488AB372}"/>
              </a:ext>
            </a:extLst>
          </p:cNvPr>
          <p:cNvSpPr/>
          <p:nvPr/>
        </p:nvSpPr>
        <p:spPr>
          <a:xfrm>
            <a:off x="3500697" y="1474514"/>
            <a:ext cx="228597" cy="206440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Plus Sign 50">
            <a:extLst>
              <a:ext uri="{FF2B5EF4-FFF2-40B4-BE49-F238E27FC236}">
                <a16:creationId xmlns:a16="http://schemas.microsoft.com/office/drawing/2014/main" id="{C772B57E-F08E-24EA-0850-ED07C2F0B9F4}"/>
              </a:ext>
            </a:extLst>
          </p:cNvPr>
          <p:cNvSpPr/>
          <p:nvPr/>
        </p:nvSpPr>
        <p:spPr>
          <a:xfrm>
            <a:off x="3500698" y="2845817"/>
            <a:ext cx="228597" cy="206440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Plus Sign 52">
            <a:extLst>
              <a:ext uri="{FF2B5EF4-FFF2-40B4-BE49-F238E27FC236}">
                <a16:creationId xmlns:a16="http://schemas.microsoft.com/office/drawing/2014/main" id="{62A371FB-FB45-8977-0D52-031CC65EF9FF}"/>
              </a:ext>
            </a:extLst>
          </p:cNvPr>
          <p:cNvSpPr/>
          <p:nvPr/>
        </p:nvSpPr>
        <p:spPr>
          <a:xfrm>
            <a:off x="3473246" y="4274967"/>
            <a:ext cx="228597" cy="206440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Plus Sign 53">
            <a:extLst>
              <a:ext uri="{FF2B5EF4-FFF2-40B4-BE49-F238E27FC236}">
                <a16:creationId xmlns:a16="http://schemas.microsoft.com/office/drawing/2014/main" id="{2904835C-027A-1ABC-2C4C-F38E1FD4435A}"/>
              </a:ext>
            </a:extLst>
          </p:cNvPr>
          <p:cNvSpPr/>
          <p:nvPr/>
        </p:nvSpPr>
        <p:spPr>
          <a:xfrm>
            <a:off x="3473246" y="5709165"/>
            <a:ext cx="228597" cy="206440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8AA8E84-973D-9B4D-8BC6-14F831C6AF38}"/>
              </a:ext>
            </a:extLst>
          </p:cNvPr>
          <p:cNvCxnSpPr>
            <a:cxnSpLocks/>
          </p:cNvCxnSpPr>
          <p:nvPr/>
        </p:nvCxnSpPr>
        <p:spPr>
          <a:xfrm flipV="1">
            <a:off x="1118419" y="780690"/>
            <a:ext cx="0" cy="4329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C14A021-7988-2292-E498-E1084C747A24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1118419" y="780690"/>
            <a:ext cx="11675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A8B5E3C-EBDB-8E7A-F643-7CE22FDE4347}"/>
              </a:ext>
            </a:extLst>
          </p:cNvPr>
          <p:cNvCxnSpPr>
            <a:cxnSpLocks/>
          </p:cNvCxnSpPr>
          <p:nvPr/>
        </p:nvCxnSpPr>
        <p:spPr>
          <a:xfrm>
            <a:off x="1664259" y="780690"/>
            <a:ext cx="621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94625AB-7F7A-2BED-3899-A0096C8625C7}"/>
              </a:ext>
            </a:extLst>
          </p:cNvPr>
          <p:cNvCxnSpPr>
            <a:cxnSpLocks/>
          </p:cNvCxnSpPr>
          <p:nvPr/>
        </p:nvCxnSpPr>
        <p:spPr>
          <a:xfrm flipH="1">
            <a:off x="1118419" y="3668475"/>
            <a:ext cx="11749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8841FCD-98E2-37F2-A219-4D61D2393C14}"/>
              </a:ext>
            </a:extLst>
          </p:cNvPr>
          <p:cNvCxnSpPr>
            <a:cxnSpLocks/>
          </p:cNvCxnSpPr>
          <p:nvPr/>
        </p:nvCxnSpPr>
        <p:spPr>
          <a:xfrm flipH="1">
            <a:off x="1103671" y="5110299"/>
            <a:ext cx="11675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Minus Sign 115">
            <a:extLst>
              <a:ext uri="{FF2B5EF4-FFF2-40B4-BE49-F238E27FC236}">
                <a16:creationId xmlns:a16="http://schemas.microsoft.com/office/drawing/2014/main" id="{3BC602A8-AC6B-DF81-BCB9-FDD93376EF59}"/>
              </a:ext>
            </a:extLst>
          </p:cNvPr>
          <p:cNvSpPr/>
          <p:nvPr/>
        </p:nvSpPr>
        <p:spPr>
          <a:xfrm>
            <a:off x="1521698" y="1944121"/>
            <a:ext cx="292199" cy="233474"/>
          </a:xfrm>
          <a:prstGeom prst="mathMinus">
            <a:avLst/>
          </a:prstGeom>
          <a:solidFill>
            <a:srgbClr val="F54537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117" name="Minus Sign 116">
            <a:extLst>
              <a:ext uri="{FF2B5EF4-FFF2-40B4-BE49-F238E27FC236}">
                <a16:creationId xmlns:a16="http://schemas.microsoft.com/office/drawing/2014/main" id="{5799F4FB-CC13-8448-DA8D-FEC16A763457}"/>
              </a:ext>
            </a:extLst>
          </p:cNvPr>
          <p:cNvSpPr/>
          <p:nvPr/>
        </p:nvSpPr>
        <p:spPr>
          <a:xfrm>
            <a:off x="1521698" y="3342780"/>
            <a:ext cx="292199" cy="233474"/>
          </a:xfrm>
          <a:prstGeom prst="mathMinus">
            <a:avLst/>
          </a:prstGeom>
          <a:solidFill>
            <a:srgbClr val="F54537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118" name="Minus Sign 117">
            <a:extLst>
              <a:ext uri="{FF2B5EF4-FFF2-40B4-BE49-F238E27FC236}">
                <a16:creationId xmlns:a16="http://schemas.microsoft.com/office/drawing/2014/main" id="{A2E6B4D3-A4A6-10C5-DAC8-0E159DC2B11A}"/>
              </a:ext>
            </a:extLst>
          </p:cNvPr>
          <p:cNvSpPr/>
          <p:nvPr/>
        </p:nvSpPr>
        <p:spPr>
          <a:xfrm>
            <a:off x="1521697" y="4742636"/>
            <a:ext cx="292199" cy="233474"/>
          </a:xfrm>
          <a:prstGeom prst="mathMinus">
            <a:avLst/>
          </a:prstGeom>
          <a:solidFill>
            <a:srgbClr val="F54537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3175">
                <a:solidFill>
                  <a:schemeClr val="tx1"/>
                </a:solidFill>
              </a:ln>
            </a:endParaRP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0B26B38-D174-66E7-1924-F1A21EFEAF72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1118419" y="5110299"/>
            <a:ext cx="1167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4">
                <a:extLst>
                  <a:ext uri="{FF2B5EF4-FFF2-40B4-BE49-F238E27FC236}">
                    <a16:creationId xmlns:a16="http://schemas.microsoft.com/office/drawing/2014/main" id="{2DC82DFC-43F0-1FB9-7270-1546D2A8E113}"/>
                  </a:ext>
                </a:extLst>
              </p:cNvPr>
              <p:cNvSpPr txBox="1"/>
              <p:nvPr/>
            </p:nvSpPr>
            <p:spPr>
              <a:xfrm>
                <a:off x="4793298" y="1873354"/>
                <a:ext cx="1592682" cy="714375"/>
              </a:xfrm>
              <a:prstGeom prst="rect">
                <a:avLst/>
              </a:prstGeom>
              <a:solidFill>
                <a:schemeClr val="lt1"/>
              </a:solidFill>
              <a:ln w="9525" cmpd="sng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IN" sz="11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IN" sz="11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IN" sz="1100" i="1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IN" sz="1100" i="1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100" i="1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100" b="0" i="1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IN" sz="1100" i="1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100" b="0" i="1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IN" sz="1100" i="1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IN" sz="1100" i="1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100" i="1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100" b="0" i="1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IN" sz="1100" i="1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100" b="0" i="1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IN" sz="1100" i="1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IN" sz="1100" i="1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100" i="1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100" b="0" i="1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IN" sz="1100" i="1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9.81</m:t>
                          </m:r>
                        </m:den>
                      </m:f>
                    </m:oMath>
                  </m:oMathPara>
                </a14:m>
                <a:endParaRPr lang="en-IN" sz="1100"/>
              </a:p>
            </p:txBody>
          </p:sp>
        </mc:Choice>
        <mc:Fallback xmlns="">
          <p:sp>
            <p:nvSpPr>
              <p:cNvPr id="130" name="TextBox 4">
                <a:extLst>
                  <a:ext uri="{FF2B5EF4-FFF2-40B4-BE49-F238E27FC236}">
                    <a16:creationId xmlns:a16="http://schemas.microsoft.com/office/drawing/2014/main" id="{2DC82DFC-43F0-1FB9-7270-1546D2A8E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298" y="1873354"/>
                <a:ext cx="1592682" cy="7143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 cmpd="sng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611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EE0B2-BA68-926B-6A45-2B15BD665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8AD0ABC-F434-F396-1E28-C70F5D17FF64}"/>
              </a:ext>
            </a:extLst>
          </p:cNvPr>
          <p:cNvSpPr/>
          <p:nvPr/>
        </p:nvSpPr>
        <p:spPr>
          <a:xfrm>
            <a:off x="103239" y="132735"/>
            <a:ext cx="6622026" cy="963069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2193DC-B16F-FE88-3419-09176B250B86}"/>
              </a:ext>
            </a:extLst>
          </p:cNvPr>
          <p:cNvSpPr txBox="1"/>
          <p:nvPr/>
        </p:nvSpPr>
        <p:spPr>
          <a:xfrm>
            <a:off x="265472" y="221386"/>
            <a:ext cx="82590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u="sng"/>
              <a:t>STEP 1</a:t>
            </a:r>
          </a:p>
          <a:p>
            <a:endParaRPr lang="en-US" sz="1700" u="sng"/>
          </a:p>
          <a:p>
            <a:endParaRPr lang="en-US" sz="1700" u="sng"/>
          </a:p>
          <a:p>
            <a:r>
              <a:rPr lang="en-US" sz="1700" u="sng"/>
              <a:t>STEP 2</a:t>
            </a:r>
          </a:p>
          <a:p>
            <a:endParaRPr lang="en-US" sz="1700" u="sng"/>
          </a:p>
          <a:p>
            <a:endParaRPr lang="en-US" sz="1700" u="sng"/>
          </a:p>
          <a:p>
            <a:endParaRPr lang="en-US" sz="1700" u="sng"/>
          </a:p>
          <a:p>
            <a:endParaRPr lang="en-US" sz="1700" u="sng"/>
          </a:p>
          <a:p>
            <a:endParaRPr lang="en-US" sz="1700" u="sng"/>
          </a:p>
          <a:p>
            <a:endParaRPr lang="en-US" sz="1700" u="sng"/>
          </a:p>
          <a:p>
            <a:r>
              <a:rPr lang="en-IN" sz="1700" u="sng"/>
              <a:t>STEP 3</a:t>
            </a:r>
          </a:p>
          <a:p>
            <a:endParaRPr lang="en-IN" sz="1700" u="sng"/>
          </a:p>
          <a:p>
            <a:endParaRPr lang="en-IN" sz="1700" u="sng"/>
          </a:p>
          <a:p>
            <a:endParaRPr lang="en-IN" sz="1700" u="sng"/>
          </a:p>
          <a:p>
            <a:endParaRPr lang="en-IN" sz="1700" u="sng"/>
          </a:p>
          <a:p>
            <a:endParaRPr lang="en-IN" sz="1700" u="sng"/>
          </a:p>
          <a:p>
            <a:endParaRPr lang="en-IN" sz="1700" u="sng"/>
          </a:p>
          <a:p>
            <a:endParaRPr lang="en-IN" sz="1700" u="sng"/>
          </a:p>
          <a:p>
            <a:endParaRPr lang="en-IN" sz="1700" u="sng"/>
          </a:p>
          <a:p>
            <a:endParaRPr lang="en-IN" sz="1700" u="sng"/>
          </a:p>
          <a:p>
            <a:endParaRPr lang="en-IN" sz="1700" u="sng"/>
          </a:p>
          <a:p>
            <a:endParaRPr lang="en-IN" sz="1700" u="sng"/>
          </a:p>
          <a:p>
            <a:endParaRPr lang="en-US" sz="1700" u="sng"/>
          </a:p>
          <a:p>
            <a:endParaRPr lang="en-US" sz="1700" u="sn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D9CE6B-5080-7883-BA03-CC01C9E781B5}"/>
              </a:ext>
            </a:extLst>
          </p:cNvPr>
          <p:cNvSpPr txBox="1"/>
          <p:nvPr/>
        </p:nvSpPr>
        <p:spPr>
          <a:xfrm>
            <a:off x="1062806" y="247580"/>
            <a:ext cx="5397908" cy="8663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/>
              <a:t>The algorithm takes </a:t>
            </a:r>
            <a:r>
              <a:rPr lang="en-US" sz="1700" b="1"/>
              <a:t>Three dimensional acceleration </a:t>
            </a:r>
            <a:r>
              <a:rPr lang="en-US" sz="1700"/>
              <a:t>and</a:t>
            </a:r>
            <a:r>
              <a:rPr lang="en-US" sz="1700" b="1"/>
              <a:t> </a:t>
            </a:r>
            <a:r>
              <a:rPr lang="en-IN" sz="1800" b="1"/>
              <a:t>Speed</a:t>
            </a:r>
            <a:r>
              <a:rPr lang="en-IN" sz="1800"/>
              <a:t> </a:t>
            </a:r>
            <a:r>
              <a:rPr lang="en-US" sz="1700"/>
              <a:t> as input</a:t>
            </a:r>
          </a:p>
          <a:p>
            <a:endParaRPr lang="en-US" sz="17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/>
              <a:t>g </a:t>
            </a:r>
            <a:r>
              <a:rPr lang="en-US" sz="1700"/>
              <a:t>is calculated 20 times for every second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/>
              <a:t>A threshold of </a:t>
            </a:r>
            <a:r>
              <a:rPr lang="en-US" sz="1700" b="1"/>
              <a:t>4g</a:t>
            </a:r>
            <a:r>
              <a:rPr lang="en-US" sz="1700"/>
              <a:t> is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/>
              <a:t>Algorithm checks if the calculated </a:t>
            </a:r>
            <a:r>
              <a:rPr lang="en-US" sz="1700" b="1"/>
              <a:t>g </a:t>
            </a:r>
            <a:r>
              <a:rPr lang="en-US" sz="1700"/>
              <a:t>crosses the threshold </a:t>
            </a:r>
          </a:p>
          <a:p>
            <a:endParaRPr lang="en-US" sz="1700"/>
          </a:p>
          <a:p>
            <a:endParaRPr lang="en-US" sz="1700"/>
          </a:p>
          <a:p>
            <a:endParaRPr lang="en-US" sz="17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/>
              <a:t>Whenever calculated </a:t>
            </a:r>
            <a:r>
              <a:rPr lang="en-US" sz="1800" b="1"/>
              <a:t>g</a:t>
            </a:r>
            <a:r>
              <a:rPr lang="en-US" sz="1800"/>
              <a:t> crosses the threshold of </a:t>
            </a:r>
            <a:r>
              <a:rPr lang="en-US" sz="1800" b="1"/>
              <a:t>4g, </a:t>
            </a:r>
            <a:r>
              <a:rPr lang="en-US"/>
              <a:t>now to confirm vehicle is not moving, in next 30sec algorithm calculates </a:t>
            </a:r>
            <a:r>
              <a:rPr lang="en-IN" b="1"/>
              <a:t>∆SPEED </a:t>
            </a:r>
            <a:r>
              <a:rPr lang="en-US"/>
              <a:t>20 times for every second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If </a:t>
            </a:r>
            <a:r>
              <a:rPr lang="en-IN">
                <a:highlight>
                  <a:srgbClr val="00FF00"/>
                </a:highlight>
              </a:rPr>
              <a:t>∆SPEED &gt; -15</a:t>
            </a:r>
            <a:r>
              <a:rPr lang="en-US"/>
              <a:t>, then vehicle may not be under any impact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If </a:t>
            </a:r>
            <a:r>
              <a:rPr lang="en-IN">
                <a:highlight>
                  <a:srgbClr val="00FF00"/>
                </a:highlight>
              </a:rPr>
              <a:t>∆SPEED &lt; -15</a:t>
            </a:r>
            <a:r>
              <a:rPr lang="en-US"/>
              <a:t>, then there may be a chance vehicle is under an impact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r>
              <a:rPr lang="en-US"/>
              <a:t>     </a:t>
            </a:r>
            <a:r>
              <a:rPr lang="en-US" b="1" u="sng"/>
              <a:t>NOTE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 sz="1700"/>
          </a:p>
          <a:p>
            <a:endParaRPr lang="en-US" sz="17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/>
              <a:t>Now to confirm if the vehicle is under an impact, </a:t>
            </a:r>
            <a:r>
              <a:rPr lang="en-IN" sz="1700" b="1" i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SPEED </a:t>
            </a:r>
            <a:r>
              <a:rPr lang="en-IN" sz="1700" i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of the vehicle is checked using the data in the same </a:t>
            </a:r>
            <a:r>
              <a:rPr lang="en-US" sz="1700" b="1"/>
              <a:t>30sec </a:t>
            </a:r>
            <a:r>
              <a:rPr lang="en-US" sz="1700"/>
              <a:t>where </a:t>
            </a:r>
            <a:r>
              <a:rPr lang="en-IN" sz="1700" b="1" i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∆SPEED</a:t>
            </a:r>
            <a:r>
              <a:rPr lang="en-US" sz="1700" b="1"/>
              <a:t> </a:t>
            </a:r>
            <a:r>
              <a:rPr lang="en-US" sz="1700"/>
              <a:t>is calculated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/>
              <a:t>If </a:t>
            </a:r>
            <a:r>
              <a:rPr lang="en-IN" sz="1700" b="1" i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SPEED </a:t>
            </a:r>
            <a:r>
              <a:rPr lang="en-IN" b="1" i="0">
                <a:solidFill>
                  <a:srgbClr val="0C0D0E"/>
                </a:solidFill>
                <a:effectLst/>
                <a:latin typeface="MathJax_AMS"/>
              </a:rPr>
              <a:t>≮</a:t>
            </a:r>
            <a:r>
              <a:rPr lang="en-IN" b="1" i="0">
                <a:solidFill>
                  <a:srgbClr val="202124"/>
                </a:solidFill>
                <a:effectLst/>
                <a:latin typeface="Google Sans"/>
              </a:rPr>
              <a:t> 5</a:t>
            </a:r>
            <a:r>
              <a:rPr lang="en-IN" i="0">
                <a:solidFill>
                  <a:srgbClr val="202124"/>
                </a:solidFill>
                <a:effectLst/>
                <a:latin typeface="Google Sans"/>
              </a:rPr>
              <a:t>, then vehicle is not under any impact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>
                <a:solidFill>
                  <a:srgbClr val="202124"/>
                </a:solidFill>
                <a:latin typeface="Google Sans"/>
              </a:rPr>
              <a:t>If </a:t>
            </a:r>
            <a:r>
              <a:rPr lang="en-IN" sz="1700" b="1" i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SPEED </a:t>
            </a:r>
            <a:r>
              <a:rPr lang="en-IN" sz="1700" b="1" i="0">
                <a:solidFill>
                  <a:srgbClr val="202124"/>
                </a:solidFill>
                <a:effectLst/>
                <a:latin typeface="Google Sans"/>
              </a:rPr>
              <a:t>&lt; 5</a:t>
            </a:r>
            <a:r>
              <a:rPr lang="en-IN" sz="1700" i="0">
                <a:solidFill>
                  <a:srgbClr val="202124"/>
                </a:solidFill>
                <a:effectLst/>
                <a:latin typeface="Google Sans"/>
              </a:rPr>
              <a:t>, then vehicle </a:t>
            </a:r>
            <a:r>
              <a:rPr lang="en-IN" sz="1700">
                <a:solidFill>
                  <a:srgbClr val="202124"/>
                </a:solidFill>
                <a:latin typeface="Google Sans"/>
              </a:rPr>
              <a:t>must be under an impact according to our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70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202124"/>
                </a:solidFill>
                <a:latin typeface="Google Sans"/>
              </a:rPr>
              <a:t>Notification is sent</a:t>
            </a:r>
            <a:endParaRPr lang="en-US" sz="17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4">
                <a:extLst>
                  <a:ext uri="{FF2B5EF4-FFF2-40B4-BE49-F238E27FC236}">
                    <a16:creationId xmlns:a16="http://schemas.microsoft.com/office/drawing/2014/main" id="{CE878B5D-4CB1-0B60-A2F9-70F0FE58BDDB}"/>
                  </a:ext>
                </a:extLst>
              </p:cNvPr>
              <p:cNvSpPr txBox="1"/>
              <p:nvPr/>
            </p:nvSpPr>
            <p:spPr>
              <a:xfrm>
                <a:off x="2429797" y="1952290"/>
                <a:ext cx="1998406" cy="923330"/>
              </a:xfrm>
              <a:prstGeom prst="rect">
                <a:avLst/>
              </a:prstGeom>
              <a:solidFill>
                <a:schemeClr val="lt1"/>
              </a:solidFill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IN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IN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IN" sz="1400" i="1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IN" sz="1400" i="1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400" i="1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400" b="0" i="1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IN" sz="1400" i="1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400" b="0" i="1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IN" sz="1400" i="1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IN" sz="1400" i="1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400" i="1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400" b="0" i="1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IN" sz="1400" i="1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400" b="0" i="1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IN" sz="1400" i="1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IN" sz="1400" i="1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400" i="1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400" b="0" i="1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IN" sz="1400" i="1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9.81</m:t>
                          </m:r>
                        </m:den>
                      </m:f>
                    </m:oMath>
                  </m:oMathPara>
                </a14:m>
                <a:endParaRPr lang="en-IN" sz="1400"/>
              </a:p>
            </p:txBody>
          </p:sp>
        </mc:Choice>
        <mc:Fallback xmlns="">
          <p:sp>
            <p:nvSpPr>
              <p:cNvPr id="4" name="TextBox 4">
                <a:extLst>
                  <a:ext uri="{FF2B5EF4-FFF2-40B4-BE49-F238E27FC236}">
                    <a16:creationId xmlns:a16="http://schemas.microsoft.com/office/drawing/2014/main" id="{CE878B5D-4CB1-0B60-A2F9-70F0FE58B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797" y="1952290"/>
                <a:ext cx="1998406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 cmpd="sng"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0220F2A-D86C-0E6B-7504-587BE841EE15}"/>
              </a:ext>
            </a:extLst>
          </p:cNvPr>
          <p:cNvSpPr txBox="1"/>
          <p:nvPr/>
        </p:nvSpPr>
        <p:spPr>
          <a:xfrm>
            <a:off x="265472" y="6101304"/>
            <a:ext cx="825909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700" u="sng"/>
          </a:p>
          <a:p>
            <a:r>
              <a:rPr lang="en-IN" sz="1700" u="sng"/>
              <a:t>STEP 4</a:t>
            </a:r>
          </a:p>
          <a:p>
            <a:endParaRPr lang="en-IN" sz="1700" u="sng"/>
          </a:p>
          <a:p>
            <a:endParaRPr lang="en-IN" sz="1700" u="sng"/>
          </a:p>
          <a:p>
            <a:endParaRPr lang="en-IN" sz="1700" u="sng"/>
          </a:p>
          <a:p>
            <a:endParaRPr lang="en-IN" sz="1700" u="sng"/>
          </a:p>
          <a:p>
            <a:endParaRPr lang="en-IN" sz="1700" u="sng"/>
          </a:p>
          <a:p>
            <a:endParaRPr lang="en-IN" sz="1700" u="sng"/>
          </a:p>
          <a:p>
            <a:r>
              <a:rPr lang="en-IN" sz="1700" u="sng"/>
              <a:t>STEP 5</a:t>
            </a:r>
          </a:p>
          <a:p>
            <a:endParaRPr lang="en-IN" sz="1700" u="sng"/>
          </a:p>
          <a:p>
            <a:endParaRPr lang="en-IN" sz="1700" u="sng"/>
          </a:p>
          <a:p>
            <a:endParaRPr lang="en-IN" sz="1700" u="sng"/>
          </a:p>
          <a:p>
            <a:endParaRPr lang="en-IN" sz="1700" u="sng"/>
          </a:p>
          <a:p>
            <a:endParaRPr lang="en-IN" sz="1700" u="sng"/>
          </a:p>
          <a:p>
            <a:endParaRPr lang="en-IN" sz="1700" u="sng"/>
          </a:p>
          <a:p>
            <a:endParaRPr lang="en-IN" sz="1700" u="sng"/>
          </a:p>
          <a:p>
            <a:endParaRPr lang="en-IN" sz="1700" u="sng"/>
          </a:p>
          <a:p>
            <a:endParaRPr lang="en-IN" sz="1700" u="sng"/>
          </a:p>
          <a:p>
            <a:endParaRPr lang="en-IN" sz="1700" u="sng"/>
          </a:p>
          <a:p>
            <a:endParaRPr lang="en-IN" sz="1700" u="sng"/>
          </a:p>
          <a:p>
            <a:endParaRPr lang="en-US" sz="1700" u="sng"/>
          </a:p>
          <a:p>
            <a:endParaRPr lang="en-US" sz="1700" u="sn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148C84-39BF-C82E-DA9F-C7C602ACF814}"/>
              </a:ext>
            </a:extLst>
          </p:cNvPr>
          <p:cNvSpPr txBox="1"/>
          <p:nvPr/>
        </p:nvSpPr>
        <p:spPr>
          <a:xfrm>
            <a:off x="2005946" y="5339557"/>
            <a:ext cx="4103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If next bump in </a:t>
            </a:r>
            <a:r>
              <a:rPr lang="en-US" b="1"/>
              <a:t>g</a:t>
            </a:r>
            <a:r>
              <a:rPr lang="en-US"/>
              <a:t> value happens within  30 sec, </a:t>
            </a:r>
            <a:r>
              <a:rPr lang="en-IN"/>
              <a:t>where </a:t>
            </a:r>
            <a:r>
              <a:rPr lang="en-IN" b="1"/>
              <a:t>g &gt; 4 </a:t>
            </a:r>
            <a:r>
              <a:rPr lang="en-IN"/>
              <a:t>then from that instant next 30 sec is taken</a:t>
            </a:r>
          </a:p>
        </p:txBody>
      </p:sp>
    </p:spTree>
    <p:extLst>
      <p:ext uri="{BB962C8B-B14F-4D97-AF65-F5344CB8AC3E}">
        <p14:creationId xmlns:p14="http://schemas.microsoft.com/office/powerpoint/2010/main" val="1032640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EBA719-8435-DF45-7FAF-3625BD36F8F2}"/>
              </a:ext>
            </a:extLst>
          </p:cNvPr>
          <p:cNvSpPr/>
          <p:nvPr/>
        </p:nvSpPr>
        <p:spPr>
          <a:xfrm>
            <a:off x="103239" y="132735"/>
            <a:ext cx="6622026" cy="963069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CDC073-22EC-B7C8-A583-8498DDC8A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79" y="1657484"/>
            <a:ext cx="5803123" cy="32066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C50751C-28A8-72E6-4723-13EEEA7D33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79" y="5126258"/>
            <a:ext cx="5803123" cy="320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3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260</TotalTime>
  <Words>270</Words>
  <Application>Microsoft Office PowerPoint</Application>
  <PresentationFormat>A4 Paper (210x297 mm)</PresentationFormat>
  <Paragraphs>78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Google Sans</vt:lpstr>
      <vt:lpstr>MathJax_AMS</vt:lpstr>
      <vt:lpstr>Office Theme</vt:lpstr>
      <vt:lpstr>CRASH ERROR NEGLECT ALGORITHM  A set of rules to detect the perfect crash and to neglect the noises being detected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Lakshman N.</dc:creator>
  <cp:lastModifiedBy>Administrator</cp:lastModifiedBy>
  <cp:revision>10</cp:revision>
  <dcterms:created xsi:type="dcterms:W3CDTF">2024-03-04T09:36:20Z</dcterms:created>
  <dcterms:modified xsi:type="dcterms:W3CDTF">2024-06-19T22:05:57Z</dcterms:modified>
</cp:coreProperties>
</file>