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71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AF0DD-339E-CAA2-29F0-3857B7417EA4}" v="902" dt="2023-05-03T16:37:50.326"/>
    <p1510:client id="{1B869374-8F9B-C140-9E3D-89DAE458F2FB}" v="49" dt="2023-05-03T19:05:03.485"/>
    <p1510:client id="{3441D5DF-CC57-0FEB-DE18-E23BDE4E1D9D}" v="24" dt="2023-05-04T11:46:30.134"/>
    <p1510:client id="{83D462FA-E987-D228-FAAE-B4DCA4C3B2E1}" v="29" dt="2023-05-04T14:40:10.051"/>
    <p1510:client id="{A19C5636-1E2C-A746-696F-7D70133EFA8D}" v="244" dt="2023-05-04T12:07:01.809"/>
    <p1510:client id="{AA47083A-AC2C-E8D2-49C4-92AAF0BF3381}" v="230" dt="2023-05-04T10:59:51.944"/>
    <p1510:client id="{AFA31145-B9DE-6FF5-D32A-6C8ED3479309}" v="6" dt="2023-05-03T18:37:47.700"/>
    <p1510:client id="{D2CAD527-3605-4108-B042-E724AA8174BD}" v="122" dt="2023-05-03T14:12:22.646"/>
    <p1510:client id="{DD95AFC2-0845-BA4C-4EB1-552EB7BB4E37}" v="517" dt="2023-05-03T18:34:46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8E4F2-B029-4078-A001-7FFD2A6B4C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3F654-C9FD-45AB-91FB-555928959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proposed model achieved great results on the English and Spanish datasets for semantic textual similarity, with PCC scores of </a:t>
          </a:r>
          <a:r>
            <a:rPr lang="en-US">
              <a:latin typeface="Grandview"/>
            </a:rPr>
            <a:t>0.806</a:t>
          </a:r>
          <a:r>
            <a:rPr lang="en-US"/>
            <a:t> and 0.771, respectively.</a:t>
          </a:r>
        </a:p>
      </dgm:t>
    </dgm:pt>
    <dgm:pt modelId="{D8628075-8709-41E9-93C7-E2BA2F5C1233}" type="parTrans" cxnId="{0F1D53D5-6CED-4534-9657-1E1744C951E1}">
      <dgm:prSet/>
      <dgm:spPr/>
      <dgm:t>
        <a:bodyPr/>
        <a:lstStyle/>
        <a:p>
          <a:endParaRPr lang="en-US"/>
        </a:p>
      </dgm:t>
    </dgm:pt>
    <dgm:pt modelId="{499483DA-E78F-48D5-BF81-39F9824D44B0}" type="sibTrans" cxnId="{0F1D53D5-6CED-4534-9657-1E1744C951E1}">
      <dgm:prSet/>
      <dgm:spPr/>
      <dgm:t>
        <a:bodyPr/>
        <a:lstStyle/>
        <a:p>
          <a:endParaRPr lang="en-US"/>
        </a:p>
      </dgm:t>
    </dgm:pt>
    <dgm:pt modelId="{3F62C966-19B0-411E-93B5-D7BD4F8CA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proposed model outperformed base models using pre-trained BERT and Bag of Words approaches, with cosine similarity scores of 0.343 and </a:t>
          </a:r>
          <a:r>
            <a:rPr lang="en-US">
              <a:latin typeface="Grandview"/>
            </a:rPr>
            <a:t>0.627,</a:t>
          </a:r>
          <a:r>
            <a:rPr lang="en-US"/>
            <a:t> respectively.</a:t>
          </a:r>
        </a:p>
      </dgm:t>
    </dgm:pt>
    <dgm:pt modelId="{08353A06-C759-4F8C-A63A-4E01B1B67789}" type="parTrans" cxnId="{90539B43-9D47-437F-8AD7-FD5E1330E1F5}">
      <dgm:prSet/>
      <dgm:spPr/>
      <dgm:t>
        <a:bodyPr/>
        <a:lstStyle/>
        <a:p>
          <a:endParaRPr lang="en-US"/>
        </a:p>
      </dgm:t>
    </dgm:pt>
    <dgm:pt modelId="{E5289BFA-E2C5-4723-890E-C880569F5171}" type="sibTrans" cxnId="{90539B43-9D47-437F-8AD7-FD5E1330E1F5}">
      <dgm:prSet/>
      <dgm:spPr/>
      <dgm:t>
        <a:bodyPr/>
        <a:lstStyle/>
        <a:p>
          <a:endParaRPr lang="en-US"/>
        </a:p>
      </dgm:t>
    </dgm:pt>
    <dgm:pt modelId="{1CDC3808-D005-46F5-9761-E6BCA09D0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proposed model also outperformed another model that used only fully connected neural network on pre-trained sentence embeddings, achieving a PCC score of </a:t>
          </a:r>
          <a:r>
            <a:rPr lang="en-US">
              <a:latin typeface="Grandview"/>
            </a:rPr>
            <a:t>0.168</a:t>
          </a:r>
          <a:r>
            <a:rPr lang="en-US"/>
            <a:t>, which is significantly lower.</a:t>
          </a:r>
        </a:p>
      </dgm:t>
    </dgm:pt>
    <dgm:pt modelId="{2ADF7CE1-BB8E-448B-A261-9037BAC7A0C5}" type="parTrans" cxnId="{B223B865-12E0-4429-86E3-028FF639D2BE}">
      <dgm:prSet/>
      <dgm:spPr/>
      <dgm:t>
        <a:bodyPr/>
        <a:lstStyle/>
        <a:p>
          <a:endParaRPr lang="en-US"/>
        </a:p>
      </dgm:t>
    </dgm:pt>
    <dgm:pt modelId="{9432F3FA-1184-4D52-B368-4B75AE0CC49D}" type="sibTrans" cxnId="{B223B865-12E0-4429-86E3-028FF639D2BE}">
      <dgm:prSet/>
      <dgm:spPr/>
      <dgm:t>
        <a:bodyPr/>
        <a:lstStyle/>
        <a:p>
          <a:endParaRPr lang="en-US"/>
        </a:p>
      </dgm:t>
    </dgm:pt>
    <dgm:pt modelId="{5E661921-9269-499B-96E2-247C4BEDBA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results strongly suggest that the proposed model effectively captures the semantic similarity between sentences and outperforms other approaches in this task.</a:t>
          </a:r>
        </a:p>
      </dgm:t>
    </dgm:pt>
    <dgm:pt modelId="{B7FC7614-0560-4C3A-87FE-DCF3CC3C0FF0}" type="parTrans" cxnId="{1717EFB5-1447-49CF-A898-F6DA8A8278CD}">
      <dgm:prSet/>
      <dgm:spPr/>
      <dgm:t>
        <a:bodyPr/>
        <a:lstStyle/>
        <a:p>
          <a:endParaRPr lang="en-US"/>
        </a:p>
      </dgm:t>
    </dgm:pt>
    <dgm:pt modelId="{125876A5-9435-4262-BFD6-24BB703AAEB0}" type="sibTrans" cxnId="{1717EFB5-1447-49CF-A898-F6DA8A8278CD}">
      <dgm:prSet/>
      <dgm:spPr/>
      <dgm:t>
        <a:bodyPr/>
        <a:lstStyle/>
        <a:p>
          <a:endParaRPr lang="en-US"/>
        </a:p>
      </dgm:t>
    </dgm:pt>
    <dgm:pt modelId="{5517819E-6FD8-4C26-BE19-350E8F62B30C}" type="pres">
      <dgm:prSet presAssocID="{1358E4F2-B029-4078-A001-7FFD2A6B4C78}" presName="root" presStyleCnt="0">
        <dgm:presLayoutVars>
          <dgm:dir/>
          <dgm:resizeHandles val="exact"/>
        </dgm:presLayoutVars>
      </dgm:prSet>
      <dgm:spPr/>
    </dgm:pt>
    <dgm:pt modelId="{805011CB-EEE3-4F9D-9638-A24B1BF97C79}" type="pres">
      <dgm:prSet presAssocID="{A223F654-C9FD-45AB-91FB-555928959CF0}" presName="compNode" presStyleCnt="0"/>
      <dgm:spPr/>
    </dgm:pt>
    <dgm:pt modelId="{26921D69-FF84-4B71-ABCC-AC9B6C1B1AC2}" type="pres">
      <dgm:prSet presAssocID="{A223F654-C9FD-45AB-91FB-555928959CF0}" presName="bgRect" presStyleLbl="bgShp" presStyleIdx="0" presStyleCnt="4"/>
      <dgm:spPr/>
    </dgm:pt>
    <dgm:pt modelId="{24754491-CD71-41D2-8113-6EA756858863}" type="pres">
      <dgm:prSet presAssocID="{A223F654-C9FD-45AB-91FB-555928959C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14B84FA-A624-43BC-B2CA-6ABC3F6B32B7}" type="pres">
      <dgm:prSet presAssocID="{A223F654-C9FD-45AB-91FB-555928959CF0}" presName="spaceRect" presStyleCnt="0"/>
      <dgm:spPr/>
    </dgm:pt>
    <dgm:pt modelId="{A5F5DD80-78EA-4B7C-9B0B-7548080BDB7E}" type="pres">
      <dgm:prSet presAssocID="{A223F654-C9FD-45AB-91FB-555928959CF0}" presName="parTx" presStyleLbl="revTx" presStyleIdx="0" presStyleCnt="4">
        <dgm:presLayoutVars>
          <dgm:chMax val="0"/>
          <dgm:chPref val="0"/>
        </dgm:presLayoutVars>
      </dgm:prSet>
      <dgm:spPr/>
    </dgm:pt>
    <dgm:pt modelId="{762D76F4-8639-4E1A-B59F-2E0498E5CD6A}" type="pres">
      <dgm:prSet presAssocID="{499483DA-E78F-48D5-BF81-39F9824D44B0}" presName="sibTrans" presStyleCnt="0"/>
      <dgm:spPr/>
    </dgm:pt>
    <dgm:pt modelId="{4769653C-B0C6-427C-B8DC-D7D1CC30A28A}" type="pres">
      <dgm:prSet presAssocID="{3F62C966-19B0-411E-93B5-D7BD4F8CAB44}" presName="compNode" presStyleCnt="0"/>
      <dgm:spPr/>
    </dgm:pt>
    <dgm:pt modelId="{C4878007-AFDF-4A7A-8B0F-B9E7C68A090F}" type="pres">
      <dgm:prSet presAssocID="{3F62C966-19B0-411E-93B5-D7BD4F8CAB44}" presName="bgRect" presStyleLbl="bgShp" presStyleIdx="1" presStyleCnt="4"/>
      <dgm:spPr/>
    </dgm:pt>
    <dgm:pt modelId="{32F500CD-B9D2-42B3-A8B0-D1D8FE056A49}" type="pres">
      <dgm:prSet presAssocID="{3F62C966-19B0-411E-93B5-D7BD4F8CAB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24FEA51-A435-475F-9323-18A607C190ED}" type="pres">
      <dgm:prSet presAssocID="{3F62C966-19B0-411E-93B5-D7BD4F8CAB44}" presName="spaceRect" presStyleCnt="0"/>
      <dgm:spPr/>
    </dgm:pt>
    <dgm:pt modelId="{BC04442E-1F4B-4A8F-90D0-5724159871A4}" type="pres">
      <dgm:prSet presAssocID="{3F62C966-19B0-411E-93B5-D7BD4F8CAB44}" presName="parTx" presStyleLbl="revTx" presStyleIdx="1" presStyleCnt="4">
        <dgm:presLayoutVars>
          <dgm:chMax val="0"/>
          <dgm:chPref val="0"/>
        </dgm:presLayoutVars>
      </dgm:prSet>
      <dgm:spPr/>
    </dgm:pt>
    <dgm:pt modelId="{46B75715-4CF4-4B79-B72B-FDA1EED03636}" type="pres">
      <dgm:prSet presAssocID="{E5289BFA-E2C5-4723-890E-C880569F5171}" presName="sibTrans" presStyleCnt="0"/>
      <dgm:spPr/>
    </dgm:pt>
    <dgm:pt modelId="{07D4CCF2-07DD-43BC-A164-126A4A0974FA}" type="pres">
      <dgm:prSet presAssocID="{1CDC3808-D005-46F5-9761-E6BCA09D0737}" presName="compNode" presStyleCnt="0"/>
      <dgm:spPr/>
    </dgm:pt>
    <dgm:pt modelId="{238FC735-D1F2-40AD-B3E6-F640FDFF7EB2}" type="pres">
      <dgm:prSet presAssocID="{1CDC3808-D005-46F5-9761-E6BCA09D0737}" presName="bgRect" presStyleLbl="bgShp" presStyleIdx="2" presStyleCnt="4"/>
      <dgm:spPr/>
    </dgm:pt>
    <dgm:pt modelId="{2BED705B-5725-4C5D-91A1-577F39A1B84B}" type="pres">
      <dgm:prSet presAssocID="{1CDC3808-D005-46F5-9761-E6BCA09D07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916A0BEA-4C14-4C0E-B39A-51859FAA77B6}" type="pres">
      <dgm:prSet presAssocID="{1CDC3808-D005-46F5-9761-E6BCA09D0737}" presName="spaceRect" presStyleCnt="0"/>
      <dgm:spPr/>
    </dgm:pt>
    <dgm:pt modelId="{35EC67A8-5988-4A31-9F5F-0AD09A7F40DC}" type="pres">
      <dgm:prSet presAssocID="{1CDC3808-D005-46F5-9761-E6BCA09D0737}" presName="parTx" presStyleLbl="revTx" presStyleIdx="2" presStyleCnt="4">
        <dgm:presLayoutVars>
          <dgm:chMax val="0"/>
          <dgm:chPref val="0"/>
        </dgm:presLayoutVars>
      </dgm:prSet>
      <dgm:spPr/>
    </dgm:pt>
    <dgm:pt modelId="{2FB42343-9B8F-4F8A-ACD0-0A39C2103D91}" type="pres">
      <dgm:prSet presAssocID="{9432F3FA-1184-4D52-B368-4B75AE0CC49D}" presName="sibTrans" presStyleCnt="0"/>
      <dgm:spPr/>
    </dgm:pt>
    <dgm:pt modelId="{98F158E4-929D-4A25-BD47-701FC8379080}" type="pres">
      <dgm:prSet presAssocID="{5E661921-9269-499B-96E2-247C4BEDBABA}" presName="compNode" presStyleCnt="0"/>
      <dgm:spPr/>
    </dgm:pt>
    <dgm:pt modelId="{0BF4E69A-EFDA-4936-940F-0156E0508FE5}" type="pres">
      <dgm:prSet presAssocID="{5E661921-9269-499B-96E2-247C4BEDBABA}" presName="bgRect" presStyleLbl="bgShp" presStyleIdx="3" presStyleCnt="4"/>
      <dgm:spPr/>
    </dgm:pt>
    <dgm:pt modelId="{20EB7A01-1C73-479F-A644-3A0A54956DDD}" type="pres">
      <dgm:prSet presAssocID="{5E661921-9269-499B-96E2-247C4BEDBA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559820A-6C1D-4DBC-B7E7-E08D2316C503}" type="pres">
      <dgm:prSet presAssocID="{5E661921-9269-499B-96E2-247C4BEDBABA}" presName="spaceRect" presStyleCnt="0"/>
      <dgm:spPr/>
    </dgm:pt>
    <dgm:pt modelId="{18946F0F-A206-457B-AEC6-D9AEAE5A3E10}" type="pres">
      <dgm:prSet presAssocID="{5E661921-9269-499B-96E2-247C4BEDBA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2F762D-62A8-4B51-94E6-6C858CEF91E4}" type="presOf" srcId="{A223F654-C9FD-45AB-91FB-555928959CF0}" destId="{A5F5DD80-78EA-4B7C-9B0B-7548080BDB7E}" srcOrd="0" destOrd="0" presId="urn:microsoft.com/office/officeart/2018/2/layout/IconVerticalSolidList"/>
    <dgm:cxn modelId="{90539B43-9D47-437F-8AD7-FD5E1330E1F5}" srcId="{1358E4F2-B029-4078-A001-7FFD2A6B4C78}" destId="{3F62C966-19B0-411E-93B5-D7BD4F8CAB44}" srcOrd="1" destOrd="0" parTransId="{08353A06-C759-4F8C-A63A-4E01B1B67789}" sibTransId="{E5289BFA-E2C5-4723-890E-C880569F5171}"/>
    <dgm:cxn modelId="{B223B865-12E0-4429-86E3-028FF639D2BE}" srcId="{1358E4F2-B029-4078-A001-7FFD2A6B4C78}" destId="{1CDC3808-D005-46F5-9761-E6BCA09D0737}" srcOrd="2" destOrd="0" parTransId="{2ADF7CE1-BB8E-448B-A261-9037BAC7A0C5}" sibTransId="{9432F3FA-1184-4D52-B368-4B75AE0CC49D}"/>
    <dgm:cxn modelId="{65CBF383-BED8-4FC6-883E-F3C98F95FAE2}" type="presOf" srcId="{5E661921-9269-499B-96E2-247C4BEDBABA}" destId="{18946F0F-A206-457B-AEC6-D9AEAE5A3E10}" srcOrd="0" destOrd="0" presId="urn:microsoft.com/office/officeart/2018/2/layout/IconVerticalSolidList"/>
    <dgm:cxn modelId="{47E0BB87-8EFF-4EE7-982C-C41FD3DE4F95}" type="presOf" srcId="{1CDC3808-D005-46F5-9761-E6BCA09D0737}" destId="{35EC67A8-5988-4A31-9F5F-0AD09A7F40DC}" srcOrd="0" destOrd="0" presId="urn:microsoft.com/office/officeart/2018/2/layout/IconVerticalSolidList"/>
    <dgm:cxn modelId="{B60D1C8C-62AE-412B-B7DE-94A2F8DD2BB7}" type="presOf" srcId="{3F62C966-19B0-411E-93B5-D7BD4F8CAB44}" destId="{BC04442E-1F4B-4A8F-90D0-5724159871A4}" srcOrd="0" destOrd="0" presId="urn:microsoft.com/office/officeart/2018/2/layout/IconVerticalSolidList"/>
    <dgm:cxn modelId="{1717EFB5-1447-49CF-A898-F6DA8A8278CD}" srcId="{1358E4F2-B029-4078-A001-7FFD2A6B4C78}" destId="{5E661921-9269-499B-96E2-247C4BEDBABA}" srcOrd="3" destOrd="0" parTransId="{B7FC7614-0560-4C3A-87FE-DCF3CC3C0FF0}" sibTransId="{125876A5-9435-4262-BFD6-24BB703AAEB0}"/>
    <dgm:cxn modelId="{AD1F04D4-EC72-4756-8B6C-8E63A612B750}" type="presOf" srcId="{1358E4F2-B029-4078-A001-7FFD2A6B4C78}" destId="{5517819E-6FD8-4C26-BE19-350E8F62B30C}" srcOrd="0" destOrd="0" presId="urn:microsoft.com/office/officeart/2018/2/layout/IconVerticalSolidList"/>
    <dgm:cxn modelId="{0F1D53D5-6CED-4534-9657-1E1744C951E1}" srcId="{1358E4F2-B029-4078-A001-7FFD2A6B4C78}" destId="{A223F654-C9FD-45AB-91FB-555928959CF0}" srcOrd="0" destOrd="0" parTransId="{D8628075-8709-41E9-93C7-E2BA2F5C1233}" sibTransId="{499483DA-E78F-48D5-BF81-39F9824D44B0}"/>
    <dgm:cxn modelId="{14295C4C-B9EC-4C85-801C-9542EAF6396D}" type="presParOf" srcId="{5517819E-6FD8-4C26-BE19-350E8F62B30C}" destId="{805011CB-EEE3-4F9D-9638-A24B1BF97C79}" srcOrd="0" destOrd="0" presId="urn:microsoft.com/office/officeart/2018/2/layout/IconVerticalSolidList"/>
    <dgm:cxn modelId="{E9C625D3-AB12-4DE8-92A1-DCA7C8404C32}" type="presParOf" srcId="{805011CB-EEE3-4F9D-9638-A24B1BF97C79}" destId="{26921D69-FF84-4B71-ABCC-AC9B6C1B1AC2}" srcOrd="0" destOrd="0" presId="urn:microsoft.com/office/officeart/2018/2/layout/IconVerticalSolidList"/>
    <dgm:cxn modelId="{A9C4A3A9-D28B-415F-922C-D25180A4D28D}" type="presParOf" srcId="{805011CB-EEE3-4F9D-9638-A24B1BF97C79}" destId="{24754491-CD71-41D2-8113-6EA756858863}" srcOrd="1" destOrd="0" presId="urn:microsoft.com/office/officeart/2018/2/layout/IconVerticalSolidList"/>
    <dgm:cxn modelId="{4D35DC2C-8735-4F71-844A-5200426FD48F}" type="presParOf" srcId="{805011CB-EEE3-4F9D-9638-A24B1BF97C79}" destId="{B14B84FA-A624-43BC-B2CA-6ABC3F6B32B7}" srcOrd="2" destOrd="0" presId="urn:microsoft.com/office/officeart/2018/2/layout/IconVerticalSolidList"/>
    <dgm:cxn modelId="{B1E25D53-3149-4AE1-BBAE-3F022F860898}" type="presParOf" srcId="{805011CB-EEE3-4F9D-9638-A24B1BF97C79}" destId="{A5F5DD80-78EA-4B7C-9B0B-7548080BDB7E}" srcOrd="3" destOrd="0" presId="urn:microsoft.com/office/officeart/2018/2/layout/IconVerticalSolidList"/>
    <dgm:cxn modelId="{13A25039-2ED5-413D-844C-C3686AAB7DA5}" type="presParOf" srcId="{5517819E-6FD8-4C26-BE19-350E8F62B30C}" destId="{762D76F4-8639-4E1A-B59F-2E0498E5CD6A}" srcOrd="1" destOrd="0" presId="urn:microsoft.com/office/officeart/2018/2/layout/IconVerticalSolidList"/>
    <dgm:cxn modelId="{1CD36D6B-5E35-437E-97BA-1B48DC81772F}" type="presParOf" srcId="{5517819E-6FD8-4C26-BE19-350E8F62B30C}" destId="{4769653C-B0C6-427C-B8DC-D7D1CC30A28A}" srcOrd="2" destOrd="0" presId="urn:microsoft.com/office/officeart/2018/2/layout/IconVerticalSolidList"/>
    <dgm:cxn modelId="{302B53B6-5BE5-49BD-809A-4AA1986D3748}" type="presParOf" srcId="{4769653C-B0C6-427C-B8DC-D7D1CC30A28A}" destId="{C4878007-AFDF-4A7A-8B0F-B9E7C68A090F}" srcOrd="0" destOrd="0" presId="urn:microsoft.com/office/officeart/2018/2/layout/IconVerticalSolidList"/>
    <dgm:cxn modelId="{8D69F897-3A2F-4926-BC74-D4021229F0BF}" type="presParOf" srcId="{4769653C-B0C6-427C-B8DC-D7D1CC30A28A}" destId="{32F500CD-B9D2-42B3-A8B0-D1D8FE056A49}" srcOrd="1" destOrd="0" presId="urn:microsoft.com/office/officeart/2018/2/layout/IconVerticalSolidList"/>
    <dgm:cxn modelId="{45ABC164-2633-439E-9E42-ADCAE2BEE559}" type="presParOf" srcId="{4769653C-B0C6-427C-B8DC-D7D1CC30A28A}" destId="{124FEA51-A435-475F-9323-18A607C190ED}" srcOrd="2" destOrd="0" presId="urn:microsoft.com/office/officeart/2018/2/layout/IconVerticalSolidList"/>
    <dgm:cxn modelId="{29EE4893-93A2-4F28-B15B-EFCBFCFE0CA1}" type="presParOf" srcId="{4769653C-B0C6-427C-B8DC-D7D1CC30A28A}" destId="{BC04442E-1F4B-4A8F-90D0-5724159871A4}" srcOrd="3" destOrd="0" presId="urn:microsoft.com/office/officeart/2018/2/layout/IconVerticalSolidList"/>
    <dgm:cxn modelId="{0EC654F6-CD2D-428D-A120-21919C37D6A5}" type="presParOf" srcId="{5517819E-6FD8-4C26-BE19-350E8F62B30C}" destId="{46B75715-4CF4-4B79-B72B-FDA1EED03636}" srcOrd="3" destOrd="0" presId="urn:microsoft.com/office/officeart/2018/2/layout/IconVerticalSolidList"/>
    <dgm:cxn modelId="{1C01DB35-7DF0-433E-9723-1773D8841EEA}" type="presParOf" srcId="{5517819E-6FD8-4C26-BE19-350E8F62B30C}" destId="{07D4CCF2-07DD-43BC-A164-126A4A0974FA}" srcOrd="4" destOrd="0" presId="urn:microsoft.com/office/officeart/2018/2/layout/IconVerticalSolidList"/>
    <dgm:cxn modelId="{420EA940-D600-4069-954C-2522D9BC7A7E}" type="presParOf" srcId="{07D4CCF2-07DD-43BC-A164-126A4A0974FA}" destId="{238FC735-D1F2-40AD-B3E6-F640FDFF7EB2}" srcOrd="0" destOrd="0" presId="urn:microsoft.com/office/officeart/2018/2/layout/IconVerticalSolidList"/>
    <dgm:cxn modelId="{35CBD06E-4E64-4594-A97D-DABC7EFBB064}" type="presParOf" srcId="{07D4CCF2-07DD-43BC-A164-126A4A0974FA}" destId="{2BED705B-5725-4C5D-91A1-577F39A1B84B}" srcOrd="1" destOrd="0" presId="urn:microsoft.com/office/officeart/2018/2/layout/IconVerticalSolidList"/>
    <dgm:cxn modelId="{8B834F55-59DC-42E6-BB94-42035823504F}" type="presParOf" srcId="{07D4CCF2-07DD-43BC-A164-126A4A0974FA}" destId="{916A0BEA-4C14-4C0E-B39A-51859FAA77B6}" srcOrd="2" destOrd="0" presId="urn:microsoft.com/office/officeart/2018/2/layout/IconVerticalSolidList"/>
    <dgm:cxn modelId="{C3DBC5BE-F322-48C3-9DAE-0189A1A4AA91}" type="presParOf" srcId="{07D4CCF2-07DD-43BC-A164-126A4A0974FA}" destId="{35EC67A8-5988-4A31-9F5F-0AD09A7F40DC}" srcOrd="3" destOrd="0" presId="urn:microsoft.com/office/officeart/2018/2/layout/IconVerticalSolidList"/>
    <dgm:cxn modelId="{5C9C6F91-FA3B-4906-951E-5508E9833024}" type="presParOf" srcId="{5517819E-6FD8-4C26-BE19-350E8F62B30C}" destId="{2FB42343-9B8F-4F8A-ACD0-0A39C2103D91}" srcOrd="5" destOrd="0" presId="urn:microsoft.com/office/officeart/2018/2/layout/IconVerticalSolidList"/>
    <dgm:cxn modelId="{ACA2633E-58C6-4F9D-A9E9-B55F6BF81A0B}" type="presParOf" srcId="{5517819E-6FD8-4C26-BE19-350E8F62B30C}" destId="{98F158E4-929D-4A25-BD47-701FC8379080}" srcOrd="6" destOrd="0" presId="urn:microsoft.com/office/officeart/2018/2/layout/IconVerticalSolidList"/>
    <dgm:cxn modelId="{B793A823-E56D-4D8F-BF8C-30B8407E121E}" type="presParOf" srcId="{98F158E4-929D-4A25-BD47-701FC8379080}" destId="{0BF4E69A-EFDA-4936-940F-0156E0508FE5}" srcOrd="0" destOrd="0" presId="urn:microsoft.com/office/officeart/2018/2/layout/IconVerticalSolidList"/>
    <dgm:cxn modelId="{D207D31A-4E51-48D8-A165-315D1F809908}" type="presParOf" srcId="{98F158E4-929D-4A25-BD47-701FC8379080}" destId="{20EB7A01-1C73-479F-A644-3A0A54956DDD}" srcOrd="1" destOrd="0" presId="urn:microsoft.com/office/officeart/2018/2/layout/IconVerticalSolidList"/>
    <dgm:cxn modelId="{89D9ADAF-3F8E-44CE-A500-01BF00FA27B6}" type="presParOf" srcId="{98F158E4-929D-4A25-BD47-701FC8379080}" destId="{5559820A-6C1D-4DBC-B7E7-E08D2316C503}" srcOrd="2" destOrd="0" presId="urn:microsoft.com/office/officeart/2018/2/layout/IconVerticalSolidList"/>
    <dgm:cxn modelId="{04E05B20-DD9D-4DB6-B902-1EFEC251BC63}" type="presParOf" srcId="{98F158E4-929D-4A25-BD47-701FC8379080}" destId="{18946F0F-A206-457B-AEC6-D9AEAE5A3E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21D69-FF84-4B71-ABCC-AC9B6C1B1AC2}">
      <dsp:nvSpPr>
        <dsp:cNvPr id="0" name=""/>
        <dsp:cNvSpPr/>
      </dsp:nvSpPr>
      <dsp:spPr>
        <a:xfrm>
          <a:off x="0" y="1479"/>
          <a:ext cx="10325000" cy="749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54491-CD71-41D2-8113-6EA756858863}">
      <dsp:nvSpPr>
        <dsp:cNvPr id="0" name=""/>
        <dsp:cNvSpPr/>
      </dsp:nvSpPr>
      <dsp:spPr>
        <a:xfrm>
          <a:off x="226809" y="170180"/>
          <a:ext cx="412381" cy="4123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5DD80-78EA-4B7C-9B0B-7548080BDB7E}">
      <dsp:nvSpPr>
        <dsp:cNvPr id="0" name=""/>
        <dsp:cNvSpPr/>
      </dsp:nvSpPr>
      <dsp:spPr>
        <a:xfrm>
          <a:off x="866001" y="1479"/>
          <a:ext cx="9458998" cy="74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2" tIns="79352" rIns="79352" bIns="793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proposed model achieved great results on the English and Spanish datasets for semantic textual similarity, with PCC scores of </a:t>
          </a:r>
          <a:r>
            <a:rPr lang="en-US" sz="1500" kern="1200">
              <a:latin typeface="Grandview"/>
            </a:rPr>
            <a:t>0.806</a:t>
          </a:r>
          <a:r>
            <a:rPr lang="en-US" sz="1500" kern="1200"/>
            <a:t> and 0.771, respectively.</a:t>
          </a:r>
        </a:p>
      </dsp:txBody>
      <dsp:txXfrm>
        <a:off x="866001" y="1479"/>
        <a:ext cx="9458998" cy="749784"/>
      </dsp:txXfrm>
    </dsp:sp>
    <dsp:sp modelId="{C4878007-AFDF-4A7A-8B0F-B9E7C68A090F}">
      <dsp:nvSpPr>
        <dsp:cNvPr id="0" name=""/>
        <dsp:cNvSpPr/>
      </dsp:nvSpPr>
      <dsp:spPr>
        <a:xfrm>
          <a:off x="0" y="938710"/>
          <a:ext cx="10325000" cy="749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500CD-B9D2-42B3-A8B0-D1D8FE056A49}">
      <dsp:nvSpPr>
        <dsp:cNvPr id="0" name=""/>
        <dsp:cNvSpPr/>
      </dsp:nvSpPr>
      <dsp:spPr>
        <a:xfrm>
          <a:off x="226809" y="1107411"/>
          <a:ext cx="412381" cy="4123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4442E-1F4B-4A8F-90D0-5724159871A4}">
      <dsp:nvSpPr>
        <dsp:cNvPr id="0" name=""/>
        <dsp:cNvSpPr/>
      </dsp:nvSpPr>
      <dsp:spPr>
        <a:xfrm>
          <a:off x="866001" y="938710"/>
          <a:ext cx="9458998" cy="74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2" tIns="79352" rIns="79352" bIns="793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proposed model outperformed base models using pre-trained BERT and Bag of Words approaches, with cosine similarity scores of 0.343 and </a:t>
          </a:r>
          <a:r>
            <a:rPr lang="en-US" sz="1500" kern="1200">
              <a:latin typeface="Grandview"/>
            </a:rPr>
            <a:t>0.627,</a:t>
          </a:r>
          <a:r>
            <a:rPr lang="en-US" sz="1500" kern="1200"/>
            <a:t> respectively.</a:t>
          </a:r>
        </a:p>
      </dsp:txBody>
      <dsp:txXfrm>
        <a:off x="866001" y="938710"/>
        <a:ext cx="9458998" cy="749784"/>
      </dsp:txXfrm>
    </dsp:sp>
    <dsp:sp modelId="{238FC735-D1F2-40AD-B3E6-F640FDFF7EB2}">
      <dsp:nvSpPr>
        <dsp:cNvPr id="0" name=""/>
        <dsp:cNvSpPr/>
      </dsp:nvSpPr>
      <dsp:spPr>
        <a:xfrm>
          <a:off x="0" y="1875941"/>
          <a:ext cx="10325000" cy="749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D705B-5725-4C5D-91A1-577F39A1B84B}">
      <dsp:nvSpPr>
        <dsp:cNvPr id="0" name=""/>
        <dsp:cNvSpPr/>
      </dsp:nvSpPr>
      <dsp:spPr>
        <a:xfrm>
          <a:off x="226809" y="2044642"/>
          <a:ext cx="412381" cy="4123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C67A8-5988-4A31-9F5F-0AD09A7F40DC}">
      <dsp:nvSpPr>
        <dsp:cNvPr id="0" name=""/>
        <dsp:cNvSpPr/>
      </dsp:nvSpPr>
      <dsp:spPr>
        <a:xfrm>
          <a:off x="866001" y="1875941"/>
          <a:ext cx="9458998" cy="74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2" tIns="79352" rIns="79352" bIns="793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proposed model also outperformed another model that used only fully connected neural network on pre-trained sentence embeddings, achieving a PCC score of </a:t>
          </a:r>
          <a:r>
            <a:rPr lang="en-US" sz="1500" kern="1200">
              <a:latin typeface="Grandview"/>
            </a:rPr>
            <a:t>0.168</a:t>
          </a:r>
          <a:r>
            <a:rPr lang="en-US" sz="1500" kern="1200"/>
            <a:t>, which is significantly lower.</a:t>
          </a:r>
        </a:p>
      </dsp:txBody>
      <dsp:txXfrm>
        <a:off x="866001" y="1875941"/>
        <a:ext cx="9458998" cy="749784"/>
      </dsp:txXfrm>
    </dsp:sp>
    <dsp:sp modelId="{0BF4E69A-EFDA-4936-940F-0156E0508FE5}">
      <dsp:nvSpPr>
        <dsp:cNvPr id="0" name=""/>
        <dsp:cNvSpPr/>
      </dsp:nvSpPr>
      <dsp:spPr>
        <a:xfrm>
          <a:off x="0" y="2813171"/>
          <a:ext cx="10325000" cy="749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B7A01-1C73-479F-A644-3A0A54956DDD}">
      <dsp:nvSpPr>
        <dsp:cNvPr id="0" name=""/>
        <dsp:cNvSpPr/>
      </dsp:nvSpPr>
      <dsp:spPr>
        <a:xfrm>
          <a:off x="226809" y="2981873"/>
          <a:ext cx="412381" cy="4123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46F0F-A206-457B-AEC6-D9AEAE5A3E10}">
      <dsp:nvSpPr>
        <dsp:cNvPr id="0" name=""/>
        <dsp:cNvSpPr/>
      </dsp:nvSpPr>
      <dsp:spPr>
        <a:xfrm>
          <a:off x="866001" y="2813171"/>
          <a:ext cx="9458998" cy="74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2" tIns="79352" rIns="79352" bIns="793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These results strongly suggest that the proposed model effectively captures the semantic similarity between sentences and outperforms other approaches in this task.</a:t>
          </a:r>
        </a:p>
      </dsp:txBody>
      <dsp:txXfrm>
        <a:off x="866001" y="2813171"/>
        <a:ext cx="9458998" cy="749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663D04-C5D3-4468-AA3B-9880527A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8A29A46-413C-4484-946F-6D28C5B4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DD8C4B2-C285-4890-8150-9B63D33D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E44EC85-AC03-4F75-8D51-DFA98576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5D371D-12A6-4F6A-BB1F-1815AC4F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12961FA-2CA7-4EE9-BFA0-8C41C53CD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5E0838-B886-41AB-97D4-0ACF6607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A8D7727-9653-4887-9C76-9B534CCE6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92FF4DB-48CC-4501-8D22-8748B5202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400061-8886-404B-84F8-19929305B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50BF5C-2633-4ECD-B354-586F7C140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0B17F7-C0E3-4251-ACB3-0096A8962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135212F-25D9-4473-84A7-E2F4B07C2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D76190E-1564-40B1-AF46-BA42ED91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B9E8FC-5C3E-4E93-9A5E-449F5F2C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93E675-0723-45A7-96F0-D4DE609C1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FB0384-C6DB-4AFD-8DBF-B5951D7C7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CD21961-E94F-432F-B004-9F092642E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8BF6A3-80BF-4B2D-B9FC-C6EF85553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C46CB5E-AF87-4509-AC6D-73A360DC0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6792C7F-390F-4474-94B3-49469A470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04ACA1-0E4A-4880-BEC3-16C02F97D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C02A338-E10C-436C-9C6D-8343C692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9EFB8EA-327B-40E3-B9FF-C7A72CB94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34B69F-E3F6-473A-AC3E-7938EA063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E75730-09B8-4EC9-A84B-66CC1BDB2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6DFA29A-FEDC-4A11-9040-901FEFE31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6D7D224-08A0-4584-AAA5-502EEC4B3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EC2FBE2-7186-4609-8C51-BF456B539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9A9517-E690-4E72-9360-7C0C56EB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2CA3F09-DCA2-44CD-85BC-4C49CEC3F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A6887AB-1B22-4147-9642-C13B9AE1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775" y="713047"/>
            <a:ext cx="9807426" cy="21730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Semantic Textual Similarity</a:t>
            </a: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80DB3690-454E-4196-AD7B-31F96F2B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97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315" y="3428997"/>
            <a:ext cx="7886814" cy="2475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/>
              <a:t>Team KLM</a:t>
            </a:r>
            <a:endParaRPr lang="en-US"/>
          </a:p>
          <a:p>
            <a:pPr algn="ctr">
              <a:lnSpc>
                <a:spcPct val="100000"/>
              </a:lnSpc>
            </a:pPr>
            <a:r>
              <a:rPr lang="en-US" sz="2000" err="1"/>
              <a:t>Beeraka</a:t>
            </a:r>
            <a:r>
              <a:rPr lang="en-US" sz="2000"/>
              <a:t> Krupa Kiranmai (2021201022)</a:t>
            </a:r>
          </a:p>
          <a:p>
            <a:pPr algn="ctr">
              <a:lnSpc>
                <a:spcPct val="100000"/>
              </a:lnSpc>
            </a:pPr>
            <a:r>
              <a:rPr lang="en-US" sz="2000" err="1"/>
              <a:t>Padigala</a:t>
            </a:r>
            <a:r>
              <a:rPr lang="en-US" sz="2000"/>
              <a:t> Lakshman Sai (2021201069)</a:t>
            </a:r>
          </a:p>
          <a:p>
            <a:pPr algn="ctr">
              <a:lnSpc>
                <a:spcPct val="100000"/>
              </a:lnSpc>
            </a:pPr>
            <a:r>
              <a:rPr lang="en-US" sz="2000" err="1"/>
              <a:t>Nalluru</a:t>
            </a:r>
            <a:r>
              <a:rPr lang="en-US" sz="2000"/>
              <a:t> Maneesh Gupta (2021201041)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C819-A778-CF19-243D-0FC3303D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18093"/>
          </a:xfrm>
        </p:spPr>
        <p:txBody>
          <a:bodyPr>
            <a:normAutofit fontScale="90000"/>
          </a:bodyPr>
          <a:lstStyle/>
          <a:p>
            <a:r>
              <a:rPr lang="en-US"/>
              <a:t>CNN Model Architecture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CDB12A1-43F6-5690-EB75-864641DD5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649" y="1609630"/>
            <a:ext cx="7340599" cy="4893732"/>
          </a:xfrm>
        </p:spPr>
      </p:pic>
    </p:spTree>
    <p:extLst>
      <p:ext uri="{BB962C8B-B14F-4D97-AF65-F5344CB8AC3E}">
        <p14:creationId xmlns:p14="http://schemas.microsoft.com/office/powerpoint/2010/main" val="149038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804AA-FEF5-BCD4-C8F6-5C7558A9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2875"/>
            <a:ext cx="5818396" cy="1362156"/>
          </a:xfrm>
        </p:spPr>
        <p:txBody>
          <a:bodyPr>
            <a:normAutofit/>
          </a:bodyPr>
          <a:lstStyle/>
          <a:p>
            <a:r>
              <a:rPr lang="en-US"/>
              <a:t>Hyper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70D8-3152-BAD4-E821-EDCCA189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422192"/>
            <a:ext cx="5818396" cy="3569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The following hyperparameters were considered for tuning: </a:t>
            </a:r>
            <a:endParaRPr lang="en-US"/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Learning rate of optimizer </a:t>
            </a:r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Kernel size of convolutional layer </a:t>
            </a:r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Number of filters in convolutional layer </a:t>
            </a:r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Number of units in dense layer </a:t>
            </a:r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Batch size</a:t>
            </a:r>
          </a:p>
          <a:p>
            <a:pPr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Optimal hyperparameters were selected based on the best validation PCC.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1DCD4-99E7-6431-F52D-6A62A93EDA4E}"/>
              </a:ext>
            </a:extLst>
          </p:cNvPr>
          <p:cNvSpPr txBox="1"/>
          <p:nvPr/>
        </p:nvSpPr>
        <p:spPr>
          <a:xfrm>
            <a:off x="7751886" y="1515205"/>
            <a:ext cx="380413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/>
              <a:t>Validation PCC and Training loss over epochs</a:t>
            </a:r>
            <a:endParaRPr lang="en-US" b="1"/>
          </a:p>
        </p:txBody>
      </p:sp>
      <p:pic>
        <p:nvPicPr>
          <p:cNvPr id="13" name="Picture 4" descr="Chart&#10;&#10;Description automatically generated">
            <a:extLst>
              <a:ext uri="{FF2B5EF4-FFF2-40B4-BE49-F238E27FC236}">
                <a16:creationId xmlns:a16="http://schemas.microsoft.com/office/drawing/2014/main" id="{8752530F-4DF1-64FE-98D0-B149D609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258" y="1787624"/>
            <a:ext cx="4552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4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E94C5-3018-E81E-3647-AD4BA4A9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97933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91050E-18A9-957C-8374-5597F9DF8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25320"/>
              </p:ext>
            </p:extLst>
          </p:nvPr>
        </p:nvGraphicFramePr>
        <p:xfrm>
          <a:off x="707148" y="1665110"/>
          <a:ext cx="10878088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78">
                  <a:extLst>
                    <a:ext uri="{9D8B030D-6E8A-4147-A177-3AD203B41FA5}">
                      <a16:colId xmlns:a16="http://schemas.microsoft.com/office/drawing/2014/main" val="145472380"/>
                    </a:ext>
                  </a:extLst>
                </a:gridCol>
                <a:gridCol w="776607">
                  <a:extLst>
                    <a:ext uri="{9D8B030D-6E8A-4147-A177-3AD203B41FA5}">
                      <a16:colId xmlns:a16="http://schemas.microsoft.com/office/drawing/2014/main" val="1442957980"/>
                    </a:ext>
                  </a:extLst>
                </a:gridCol>
                <a:gridCol w="2855918">
                  <a:extLst>
                    <a:ext uri="{9D8B030D-6E8A-4147-A177-3AD203B41FA5}">
                      <a16:colId xmlns:a16="http://schemas.microsoft.com/office/drawing/2014/main" val="968891368"/>
                    </a:ext>
                  </a:extLst>
                </a:gridCol>
                <a:gridCol w="3766137">
                  <a:extLst>
                    <a:ext uri="{9D8B030D-6E8A-4147-A177-3AD203B41FA5}">
                      <a16:colId xmlns:a16="http://schemas.microsoft.com/office/drawing/2014/main" val="2436737124"/>
                    </a:ext>
                  </a:extLst>
                </a:gridCol>
                <a:gridCol w="1221974">
                  <a:extLst>
                    <a:ext uri="{9D8B030D-6E8A-4147-A177-3AD203B41FA5}">
                      <a16:colId xmlns:a16="http://schemas.microsoft.com/office/drawing/2014/main" val="2044978002"/>
                    </a:ext>
                  </a:extLst>
                </a:gridCol>
                <a:gridCol w="1221974">
                  <a:extLst>
                    <a:ext uri="{9D8B030D-6E8A-4147-A177-3AD203B41FA5}">
                      <a16:colId xmlns:a16="http://schemas.microsoft.com/office/drawing/2014/main" val="997741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Sentence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Sentence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Gold 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Grandview"/>
                        </a:rPr>
                        <a:t>Our Model Score </a:t>
                      </a:r>
                      <a:endParaRPr lang="en-US">
                        <a:latin typeface="Grandview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594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English - 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/>
                        <a:t>There are dogs in the forest.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/>
                        <a:t>The dogs are alone in the forest.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93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/>
                        <a:t>A person is on a baseball team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/>
                        <a:t>A person is playing basketball on a team.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695245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Spanish-Spanish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/>
                        <a:t>Personas </a:t>
                      </a:r>
                      <a:r>
                        <a:rPr lang="en-US" sz="1400" b="0" i="0" u="none" strike="noStrike" kern="1200" noProof="0" err="1"/>
                        <a:t>teniendo</a:t>
                      </a:r>
                      <a:r>
                        <a:rPr lang="en-US" sz="1400" b="0" i="0" u="none" strike="noStrike" kern="1200" noProof="0"/>
                        <a:t> </a:t>
                      </a:r>
                      <a:r>
                        <a:rPr lang="en-US" sz="1400" b="0" i="0" u="none" strike="noStrike" kern="1200" noProof="0" err="1"/>
                        <a:t>una</a:t>
                      </a:r>
                      <a:r>
                        <a:rPr lang="en-US" sz="1400" b="0" i="0" u="none" strike="noStrike" kern="1200" noProof="0"/>
                        <a:t> barbacoa 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/>
                        <a:t>La </a:t>
                      </a:r>
                      <a:r>
                        <a:rPr lang="en-US" sz="1400" b="0" i="0" u="none" strike="noStrike" kern="1200" noProof="0" err="1"/>
                        <a:t>gente</a:t>
                      </a:r>
                      <a:r>
                        <a:rPr lang="en-US" sz="1400" b="0" i="0" u="none" strike="noStrike" kern="1200" noProof="0"/>
                        <a:t> </a:t>
                      </a:r>
                      <a:r>
                        <a:rPr lang="en-US" sz="1400" b="0" i="0" u="none" strike="noStrike" kern="1200" noProof="0" err="1"/>
                        <a:t>está</a:t>
                      </a:r>
                      <a:r>
                        <a:rPr lang="en-US" sz="1400" b="0" i="0" u="none" strike="noStrike" kern="1200" noProof="0"/>
                        <a:t> </a:t>
                      </a:r>
                      <a:r>
                        <a:rPr lang="en-US" sz="1400" b="0" i="0" u="none" strike="noStrike" kern="1200" noProof="0" err="1"/>
                        <a:t>en</a:t>
                      </a:r>
                      <a:r>
                        <a:rPr lang="en-US" sz="1400" b="0" i="0" u="none" strike="noStrike" kern="1200" noProof="0"/>
                        <a:t> casa </a:t>
                      </a:r>
                      <a:r>
                        <a:rPr lang="en-US" sz="1400" b="0" i="0" u="none" strike="noStrike" kern="1200" noProof="0" err="1"/>
                        <a:t>cenando</a:t>
                      </a:r>
                      <a:r>
                        <a:rPr lang="en-US" sz="1400" b="0" i="0" u="none" strike="noStrike" kern="1200" noProof="0"/>
                        <a:t>.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67739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/>
                        <a:t>Un hombre </a:t>
                      </a:r>
                      <a:r>
                        <a:rPr lang="en-US" sz="1400" b="0" i="0" u="none" strike="noStrike" kern="1200" noProof="0" err="1"/>
                        <a:t>camina</a:t>
                      </a:r>
                      <a:r>
                        <a:rPr lang="en-US" sz="1400" b="0" i="0" u="none" strike="noStrike" kern="1200" noProof="0"/>
                        <a:t> </a:t>
                      </a:r>
                      <a:r>
                        <a:rPr lang="en-US" sz="1400" b="0" i="0" u="none" strike="noStrike" kern="1200" noProof="0" err="1"/>
                        <a:t>en</a:t>
                      </a:r>
                      <a:r>
                        <a:rPr lang="en-US" sz="1400" b="0" i="0" u="none" strike="noStrike" kern="1200" noProof="0"/>
                        <a:t> la ciudad.  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</a:rPr>
                        <a:t>Una </a:t>
                      </a:r>
                      <a:r>
                        <a:rPr lang="en-US" sz="1400" b="0" i="0" u="none" strike="noStrike" kern="1200" noProof="0" err="1">
                          <a:solidFill>
                            <a:srgbClr val="000000"/>
                          </a:solidFill>
                        </a:rPr>
                        <a:t>mujer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000000"/>
                          </a:solidFill>
                        </a:rPr>
                        <a:t>camina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000000"/>
                          </a:solidFill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</a:rPr>
                        <a:t> la ciudad.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kern="1200" noProof="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1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5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E7D2-B56C-FDED-1FA8-78D859F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2DCFBB3-717C-BC5C-30CF-0C76C91E7C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4" descr="Presentation with pie chart with solid fill">
            <a:extLst>
              <a:ext uri="{FF2B5EF4-FFF2-40B4-BE49-F238E27FC236}">
                <a16:creationId xmlns:a16="http://schemas.microsoft.com/office/drawing/2014/main" id="{B012C837-6033-D189-80EC-9296B5841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1393" y="666985"/>
            <a:ext cx="1714029" cy="17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7BB80-51CB-CD02-6BAF-362853207204}"/>
              </a:ext>
            </a:extLst>
          </p:cNvPr>
          <p:cNvSpPr txBox="1"/>
          <p:nvPr/>
        </p:nvSpPr>
        <p:spPr>
          <a:xfrm>
            <a:off x="4064000" y="2699926"/>
            <a:ext cx="5343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75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7E79-6A75-32BA-436D-96CD9E7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65130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6762-FB6F-804A-8EB8-9234FA14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8131"/>
            <a:ext cx="10325000" cy="4326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 Statement</a:t>
            </a:r>
          </a:p>
          <a:p>
            <a:pPr lvl="1">
              <a:buClr>
                <a:srgbClr val="8D87A6"/>
              </a:buClr>
            </a:pPr>
            <a:r>
              <a:rPr lang="en-US"/>
              <a:t>Example</a:t>
            </a:r>
          </a:p>
          <a:p>
            <a:pPr>
              <a:buClr>
                <a:srgbClr val="8D87A6"/>
              </a:buClr>
            </a:pPr>
            <a:r>
              <a:rPr lang="en-US"/>
              <a:t>Dataset, Evaluation Metric</a:t>
            </a:r>
          </a:p>
          <a:p>
            <a:pPr>
              <a:buClr>
                <a:srgbClr val="8D87A6"/>
              </a:buClr>
            </a:pPr>
            <a:r>
              <a:rPr lang="en-US"/>
              <a:t>Base Model –1 </a:t>
            </a:r>
          </a:p>
          <a:p>
            <a:pPr>
              <a:buClr>
                <a:srgbClr val="8D87A6"/>
              </a:buClr>
            </a:pPr>
            <a:r>
              <a:rPr lang="en-US"/>
              <a:t>Base Model –2</a:t>
            </a:r>
          </a:p>
          <a:p>
            <a:pPr>
              <a:buClr>
                <a:srgbClr val="8D87A6"/>
              </a:buClr>
            </a:pPr>
            <a:r>
              <a:rPr lang="en-US"/>
              <a:t>Siamese Model with Architecture</a:t>
            </a:r>
          </a:p>
          <a:p>
            <a:pPr>
              <a:buClr>
                <a:srgbClr val="8D87A6"/>
              </a:buClr>
            </a:pPr>
            <a:r>
              <a:rPr lang="en-US"/>
              <a:t>CNN Model , Architecture</a:t>
            </a:r>
          </a:p>
          <a:p>
            <a:pPr>
              <a:buClr>
                <a:srgbClr val="8D87A6"/>
              </a:buClr>
            </a:pPr>
            <a:r>
              <a:rPr lang="en-US"/>
              <a:t>Hyperparameters </a:t>
            </a:r>
          </a:p>
          <a:p>
            <a:pPr>
              <a:buClr>
                <a:srgbClr val="8D87A6"/>
              </a:buClr>
            </a:pPr>
            <a:r>
              <a:rPr lang="en-US"/>
              <a:t>Results</a:t>
            </a:r>
          </a:p>
          <a:p>
            <a:pPr>
              <a:buClr>
                <a:srgbClr val="8D87A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7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BE6C36-7809-3239-5FED-0EB4BFA2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1D85-5189-D13A-F883-F1001C9C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This project aims to develop methods for assessing the degree of similarity between pairs of sentences using Semantic Textual Similarity (STS) measures. focusing on two specific sub-tasks: </a:t>
            </a:r>
            <a:r>
              <a:rPr lang="en-US" b="1">
                <a:ea typeface="+mn-lt"/>
                <a:cs typeface="+mn-lt"/>
              </a:rPr>
              <a:t>monolingual assessment in English-English and Spanish-Spanish</a:t>
            </a:r>
            <a:r>
              <a:rPr lang="en-US">
                <a:ea typeface="+mn-lt"/>
                <a:cs typeface="+mn-lt"/>
              </a:rPr>
              <a:t>, using a </a:t>
            </a:r>
            <a:r>
              <a:rPr lang="en-US" b="1">
                <a:ea typeface="+mn-lt"/>
                <a:cs typeface="+mn-lt"/>
              </a:rPr>
              <a:t>Gold Standard</a:t>
            </a:r>
            <a:r>
              <a:rPr lang="en-US">
                <a:ea typeface="+mn-lt"/>
                <a:cs typeface="+mn-lt"/>
              </a:rPr>
              <a:t> scale ranging from 0 to 5.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E94C5-3018-E81E-3647-AD4BA4A9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97933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AF59-02BC-65C3-2996-29B8925E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00" y="5275240"/>
            <a:ext cx="10953182" cy="779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2A2735">
                  <a:lumMod val="50000"/>
                  <a:lumOff val="50000"/>
                </a:srgbClr>
              </a:buClr>
              <a:buNone/>
            </a:pPr>
            <a:r>
              <a:rPr lang="en-US" sz="1400">
                <a:ea typeface="+mn-lt"/>
                <a:cs typeface="+mn-lt"/>
              </a:rPr>
              <a:t>A score of 5 indicates that the input sentences convey the same meaning, while a score of 0 indicates that the sentences have no semantic similarity. Specifically, the monolingual task will involve assessing the similarity between English-English and Spanish-Spanish sentences. </a:t>
            </a:r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91050E-18A9-957C-8374-5597F9DF8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30537"/>
              </p:ext>
            </p:extLst>
          </p:nvPr>
        </p:nvGraphicFramePr>
        <p:xfrm>
          <a:off x="460963" y="1665110"/>
          <a:ext cx="10878094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18">
                  <a:extLst>
                    <a:ext uri="{9D8B030D-6E8A-4147-A177-3AD203B41FA5}">
                      <a16:colId xmlns:a16="http://schemas.microsoft.com/office/drawing/2014/main" val="145472380"/>
                    </a:ext>
                  </a:extLst>
                </a:gridCol>
                <a:gridCol w="874887">
                  <a:extLst>
                    <a:ext uri="{9D8B030D-6E8A-4147-A177-3AD203B41FA5}">
                      <a16:colId xmlns:a16="http://schemas.microsoft.com/office/drawing/2014/main" val="144295798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968891368"/>
                    </a:ext>
                  </a:extLst>
                </a:gridCol>
                <a:gridCol w="4242740">
                  <a:extLst>
                    <a:ext uri="{9D8B030D-6E8A-4147-A177-3AD203B41FA5}">
                      <a16:colId xmlns:a16="http://schemas.microsoft.com/office/drawing/2014/main" val="2436737124"/>
                    </a:ext>
                  </a:extLst>
                </a:gridCol>
                <a:gridCol w="1376616">
                  <a:extLst>
                    <a:ext uri="{9D8B030D-6E8A-4147-A177-3AD203B41FA5}">
                      <a16:colId xmlns:a16="http://schemas.microsoft.com/office/drawing/2014/main" val="204497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Sentence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Sentence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STS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594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English - 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The bird is bathing in the sink.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Birdie is washing itself in the water basin.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93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They flew out of the nest in groups.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They flew into the nest together.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695245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Spanish-Spanish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 primer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Cray-1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fue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instalado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laboratorio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nacional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de Los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Álamos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1976.		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 Cray-1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fue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sucedido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1982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Cray X-MP de 800 MFLOPS, la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computadora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multi-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proceso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.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2.0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67739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 "rock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espacial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" ("space rock"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inglés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) es un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género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musical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surgido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durante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década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los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años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1960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corriente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del rock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psicodélico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y la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música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progresiva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.		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 space rock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emergió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a finales de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los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60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Reino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Unido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dentro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de la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llamada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música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psicodélica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.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4.0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1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2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2CD66-AD28-0982-AA59-E1B8222C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985404"/>
          </a:xfrm>
        </p:spPr>
        <p:txBody>
          <a:bodyPr>
            <a:normAutofit/>
          </a:bodyPr>
          <a:lstStyle/>
          <a:p>
            <a:r>
              <a:rPr lang="en-US"/>
              <a:t>Dataset,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AFD4-975E-A588-1FB1-9E1D1A81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10" y="1634418"/>
            <a:ext cx="10740434" cy="1796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defTabSz="813816">
              <a:spcBef>
                <a:spcPts val="890"/>
              </a:spcBef>
              <a:buNone/>
            </a:pPr>
            <a:endParaRPr lang="en-US" sz="979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03454" indent="-203454" defTabSz="813816">
              <a:spcBef>
                <a:spcPts val="890"/>
              </a:spcBef>
              <a:buClr>
                <a:srgbClr val="8D87A6"/>
              </a:buClr>
            </a:pPr>
            <a:r>
              <a:rPr lang="en-US" sz="1780" kern="1200">
                <a:solidFill>
                  <a:schemeClr val="tx2"/>
                </a:solidFill>
                <a:latin typeface="+mn-lt"/>
                <a:ea typeface="+mn-lt"/>
                <a:cs typeface="+mn-lt"/>
              </a:rPr>
              <a:t>1. The dataset used in the project was collected from the </a:t>
            </a:r>
            <a:r>
              <a:rPr lang="en-US" sz="1780" kern="1200" err="1">
                <a:solidFill>
                  <a:schemeClr val="tx2"/>
                </a:solidFill>
                <a:latin typeface="+mn-lt"/>
                <a:ea typeface="+mn-lt"/>
                <a:cs typeface="+mn-lt"/>
              </a:rPr>
              <a:t>SemEval</a:t>
            </a:r>
            <a:r>
              <a:rPr lang="en-US" sz="1780" kern="1200">
                <a:solidFill>
                  <a:schemeClr val="tx2"/>
                </a:solidFill>
                <a:latin typeface="+mn-lt"/>
                <a:ea typeface="+mn-lt"/>
                <a:cs typeface="+mn-lt"/>
              </a:rPr>
              <a:t> Shared Task for STS from 2012 to 2017 and underwent cleaning to remove invalid pairs.</a:t>
            </a:r>
            <a:endParaRPr lang="en-US" sz="178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03454" indent="-203454" defTabSz="813816">
              <a:spcBef>
                <a:spcPts val="890"/>
              </a:spcBef>
              <a:buClr>
                <a:srgbClr val="8D87A6"/>
              </a:buClr>
            </a:pPr>
            <a:r>
              <a:rPr lang="en-US" sz="1780" kern="1200">
                <a:solidFill>
                  <a:schemeClr val="tx2"/>
                </a:solidFill>
                <a:latin typeface="+mn-lt"/>
                <a:ea typeface="+mn-lt"/>
                <a:cs typeface="+mn-lt"/>
              </a:rPr>
              <a:t>2. The data was split into three parts for English-English and Spanish-Spanish tasks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B11FAA-7EFE-D818-FC54-DC1C67E29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19008"/>
              </p:ext>
            </p:extLst>
          </p:nvPr>
        </p:nvGraphicFramePr>
        <p:xfrm>
          <a:off x="1876427" y="3149122"/>
          <a:ext cx="816864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00264441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78456850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26236168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04050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1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English-English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13,365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1,500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250 pairs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7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Spanish-Spanish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1370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250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250 pairs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82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A40D43-0529-D690-225C-1BE6CC7ED57F}"/>
              </a:ext>
            </a:extLst>
          </p:cNvPr>
          <p:cNvSpPr txBox="1"/>
          <p:nvPr/>
        </p:nvSpPr>
        <p:spPr>
          <a:xfrm>
            <a:off x="827851" y="4477925"/>
            <a:ext cx="10419643" cy="1188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750" b="1" dirty="0">
                <a:solidFill>
                  <a:schemeClr val="tx2"/>
                </a:solidFill>
                <a:ea typeface="+mn-lt"/>
                <a:cs typeface="+mn-lt"/>
              </a:rPr>
              <a:t>Evaluation Metric (PCC - Pearson Correlation Coefficient):</a:t>
            </a:r>
          </a:p>
          <a:p>
            <a:pPr algn="just"/>
            <a:r>
              <a:rPr lang="en-US" sz="1750" dirty="0">
                <a:solidFill>
                  <a:schemeClr val="tx2"/>
                </a:solidFill>
                <a:ea typeface="+mn-lt"/>
                <a:cs typeface="+mn-lt"/>
              </a:rPr>
              <a:t>PCC measures the linear correlation between the predicted similarity scores and the gold standard similarity scores. A PCC score of 1 indicates a perfect positive correlation, while a score of -1 indicates a perfect negative correlation, and a score of 0 indicates no correlation.</a:t>
            </a:r>
          </a:p>
        </p:txBody>
      </p:sp>
    </p:spTree>
    <p:extLst>
      <p:ext uri="{BB962C8B-B14F-4D97-AF65-F5344CB8AC3E}">
        <p14:creationId xmlns:p14="http://schemas.microsoft.com/office/powerpoint/2010/main" val="12827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C1FE38-D407-827E-D832-5A57B76A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US"/>
              <a:t>Base Model 1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E8704E17-C166-D376-CA32-2BD9F723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48" y="2340129"/>
            <a:ext cx="9259850" cy="3836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Cosine Similarity between Pre-Trained Embeddings</a:t>
            </a:r>
            <a:endParaRPr lang="en-US"/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Used pretrained model </a:t>
            </a:r>
            <a:r>
              <a:rPr lang="en-US">
                <a:latin typeface="monospace"/>
              </a:rPr>
              <a:t>'</a:t>
            </a:r>
            <a:r>
              <a:rPr lang="en-US" b="1" err="1">
                <a:latin typeface="monospace"/>
              </a:rPr>
              <a:t>bert</a:t>
            </a:r>
            <a:r>
              <a:rPr lang="en-US" b="1">
                <a:latin typeface="monospace"/>
              </a:rPr>
              <a:t>-base-uncased</a:t>
            </a:r>
            <a:r>
              <a:rPr lang="en-US">
                <a:latin typeface="monospace"/>
              </a:rPr>
              <a:t>' </a:t>
            </a:r>
            <a:r>
              <a:rPr lang="en-US">
                <a:ea typeface="+mn-lt"/>
                <a:cs typeface="+mn-lt"/>
              </a:rPr>
              <a:t>to produce embeddings for each sentence in our dataset.</a:t>
            </a:r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We then calculated the </a:t>
            </a:r>
            <a:r>
              <a:rPr lang="en-US" b="1">
                <a:latin typeface="monospace"/>
              </a:rPr>
              <a:t>cosine similarity</a:t>
            </a:r>
            <a:r>
              <a:rPr lang="en-US">
                <a:ea typeface="+mn-lt"/>
                <a:cs typeface="+mn-lt"/>
              </a:rPr>
              <a:t> between the embeddings of each pair of sentences to determine their degree of similarity. 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01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1D21-3F32-45CF-6DAA-505712E8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FA46-BA4E-8E61-0436-BAA53B5D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449903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Our second approach used a </a:t>
            </a:r>
            <a:r>
              <a:rPr lang="en-US" b="1">
                <a:ea typeface="+mn-lt"/>
                <a:cs typeface="+mn-lt"/>
              </a:rPr>
              <a:t>bag of words </a:t>
            </a:r>
            <a:r>
              <a:rPr lang="en-US">
                <a:ea typeface="+mn-lt"/>
                <a:cs typeface="+mn-lt"/>
              </a:rPr>
              <a:t>model to represent each sentence as a numerical vector. </a:t>
            </a:r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We tokenized each sentence and removed stop-words, punctuation, and digits. We created a vocabulary and assigned each word a unique index. </a:t>
            </a:r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We represented each sentence as a vector, calculated the </a:t>
            </a:r>
            <a:r>
              <a:rPr lang="en-US" b="1">
                <a:ea typeface="+mn-lt"/>
                <a:cs typeface="+mn-lt"/>
              </a:rPr>
              <a:t>cosine similarity between the vectors,</a:t>
            </a:r>
            <a:r>
              <a:rPr lang="en-US">
                <a:ea typeface="+mn-lt"/>
                <a:cs typeface="+mn-lt"/>
              </a:rPr>
              <a:t> and used the resulting similarity scores as our predicted similarity values.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34A24A-1CB1-851E-6EE6-6A05D7B7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US"/>
              <a:t>Siamese Model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DD3C-7EAB-DE1E-3D81-1EB5341B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55" y="2199018"/>
            <a:ext cx="7961628" cy="3836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Used Siamese architecture for a pair of sentences in generating encoding. A linear layer is then applied to the representation. These representations are then combined to create a single representation of the two sentences before being sent through fully connected layers to provide the similarity score, which ranges from 0 to 5. </a:t>
            </a:r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If x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 and x</a:t>
            </a:r>
            <a:r>
              <a:rPr lang="en-US" baseline="-25000">
                <a:ea typeface="+mn-lt"/>
                <a:cs typeface="+mn-lt"/>
              </a:rPr>
              <a:t>2 </a:t>
            </a:r>
            <a:r>
              <a:rPr lang="en-US">
                <a:ea typeface="+mn-lt"/>
                <a:cs typeface="+mn-lt"/>
              </a:rPr>
              <a:t>are the encoding representation, then for aggregation step we used different strategies like x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-x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 and x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+x</a:t>
            </a:r>
            <a:r>
              <a:rPr lang="en-US" baseline="-25000">
                <a:ea typeface="+mn-lt"/>
                <a:cs typeface="+mn-lt"/>
              </a:rPr>
              <a:t>2 </a:t>
            </a:r>
            <a:r>
              <a:rPr lang="en-US">
                <a:ea typeface="+mn-lt"/>
                <a:cs typeface="+mn-lt"/>
              </a:rPr>
              <a:t>and other combinations, then passed to a next fully connected layer to compute the similarity score. We used MSE as a loss function.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F1732B6-A109-4EFF-8F5E-E097CA0C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23" y="1447879"/>
            <a:ext cx="3749792" cy="43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792AFC-9A09-1AB8-7F1D-4D29650C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72" y="396693"/>
            <a:ext cx="10325000" cy="879118"/>
          </a:xfrm>
        </p:spPr>
        <p:txBody>
          <a:bodyPr>
            <a:normAutofit/>
          </a:bodyPr>
          <a:lstStyle/>
          <a:p>
            <a:r>
              <a:rPr lang="en-US"/>
              <a:t>Our Final Architecture – Using CNN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121D-8C1F-B50A-953C-090BCF64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41" y="1399389"/>
            <a:ext cx="10699182" cy="4708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Clr>
                <a:srgbClr val="2A2735">
                  <a:lumMod val="50000"/>
                  <a:lumOff val="50000"/>
                </a:srgbClr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The model takes two input sentences and outputs a score indicating the semantic similarity between them.</a:t>
            </a:r>
            <a:endParaRPr lang="en-US" sz="1700">
              <a:latin typeface="Grandview Regular"/>
            </a:endParaRPr>
          </a:p>
          <a:p>
            <a:pPr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The model consists of two parts: </a:t>
            </a:r>
          </a:p>
          <a:p>
            <a:pPr lvl="1"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Convolutional layer</a:t>
            </a:r>
            <a:endParaRPr lang="en-IN" sz="1700">
              <a:latin typeface="Grandview Regular"/>
              <a:ea typeface="+mn-lt"/>
              <a:cs typeface="+mn-lt"/>
            </a:endParaRPr>
          </a:p>
          <a:p>
            <a:pPr lvl="1"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Fully connected layers</a:t>
            </a:r>
            <a:endParaRPr lang="en-IN" sz="1700">
              <a:latin typeface="Grandview Regular"/>
              <a:ea typeface="+mn-lt"/>
              <a:cs typeface="+mn-lt"/>
            </a:endParaRPr>
          </a:p>
          <a:p>
            <a:pPr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The sentences are preprocessed and converted to vectors using </a:t>
            </a:r>
            <a:r>
              <a:rPr lang="en-US" sz="1700" err="1">
                <a:latin typeface="Grandview Regular"/>
              </a:rPr>
              <a:t>GloVe</a:t>
            </a:r>
            <a:r>
              <a:rPr lang="en-US" sz="1700">
                <a:latin typeface="Grandview Regular"/>
              </a:rPr>
              <a:t> 300d. Each sentence of a pair  is passed into a 1-dimensional CNN layer. This layer helps </a:t>
            </a:r>
            <a:r>
              <a:rPr lang="en-US" sz="1700">
                <a:latin typeface="Grandview Regular"/>
                <a:ea typeface="+mn-lt"/>
                <a:cs typeface="+mn-lt"/>
              </a:rPr>
              <a:t>to transfer </a:t>
            </a:r>
            <a:r>
              <a:rPr lang="en-US" sz="1700" err="1">
                <a:latin typeface="Grandview Regular"/>
                <a:ea typeface="+mn-lt"/>
                <a:cs typeface="+mn-lt"/>
              </a:rPr>
              <a:t>GloVe</a:t>
            </a:r>
            <a:r>
              <a:rPr lang="en-US" sz="1700">
                <a:latin typeface="Grandview Regular"/>
                <a:ea typeface="+mn-lt"/>
                <a:cs typeface="+mn-lt"/>
              </a:rPr>
              <a:t> word vectors to a more proper form for the task. The output is given to the pooling layer. The output from the pooling layer is flattened. Thus, we will get 2 flattened outputs corresponding to each sentence.</a:t>
            </a:r>
            <a:endParaRPr lang="en-US" sz="1700">
              <a:solidFill>
                <a:srgbClr val="2A2735"/>
              </a:solidFill>
              <a:latin typeface="Grandview Regular"/>
              <a:ea typeface="+mn-lt"/>
              <a:cs typeface="Calibri"/>
            </a:endParaRPr>
          </a:p>
          <a:p>
            <a:pPr algn="just">
              <a:buClr>
                <a:srgbClr val="8D87A6"/>
              </a:buClr>
            </a:pPr>
            <a:r>
              <a:rPr lang="en-US" sz="1700">
                <a:solidFill>
                  <a:srgbClr val="000000"/>
                </a:solidFill>
                <a:latin typeface="Grandview Regular"/>
                <a:ea typeface="+mn-lt"/>
                <a:cs typeface="Calibri"/>
              </a:rPr>
              <a:t>A semantic  vector is generated by concatenating the element-wise absolute difference and the element-wise multiplication of the obtained embeddings of the 2 sentences.</a:t>
            </a:r>
            <a:endParaRPr lang="en-US" sz="1700">
              <a:latin typeface="Grandview Regular"/>
              <a:ea typeface="+mn-lt"/>
              <a:cs typeface="+mn-lt"/>
            </a:endParaRPr>
          </a:p>
          <a:p>
            <a:pPr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Arial"/>
              </a:rPr>
              <a:t>The semantic vector is passed to a FCNN which has 2 layers. The </a:t>
            </a:r>
            <a:r>
              <a:rPr lang="en-US" sz="1700">
                <a:latin typeface="Grandview Regular"/>
                <a:ea typeface="+mn-lt"/>
                <a:cs typeface="+mn-lt"/>
              </a:rPr>
              <a:t>second layer </a:t>
            </a:r>
            <a:r>
              <a:rPr lang="en-US" sz="1700">
                <a:ea typeface="+mn-lt"/>
                <a:cs typeface="+mn-lt"/>
              </a:rPr>
              <a:t>combined with a softmax activation function</a:t>
            </a:r>
            <a:r>
              <a:rPr lang="en-US" sz="1700">
                <a:latin typeface="Grandview Regular"/>
                <a:ea typeface="+mn-lt"/>
                <a:cs typeface="+mn-lt"/>
              </a:rPr>
              <a:t> produced the similarity label probability distribution. The FCNN was trained without using regularization or dropout.</a:t>
            </a:r>
            <a:endParaRPr lang="en-US" sz="1700">
              <a:latin typeface="Grandview Regular"/>
              <a:ea typeface="+mn-lt"/>
              <a:cs typeface="Arial"/>
            </a:endParaRPr>
          </a:p>
          <a:p>
            <a:pPr>
              <a:lnSpc>
                <a:spcPct val="100000"/>
              </a:lnSpc>
              <a:buClr>
                <a:srgbClr val="8D87A6"/>
              </a:buClr>
            </a:pPr>
            <a:r>
              <a:rPr lang="en-US" sz="1700">
                <a:latin typeface="Grandview Regular"/>
                <a:cs typeface="Arial"/>
              </a:rPr>
              <a:t>Loss function is designed to backpropagate the  negative of PCC obtained from  predicted similarity score and true similarity score.</a:t>
            </a:r>
          </a:p>
          <a:p>
            <a:pPr algn="just">
              <a:buClr>
                <a:srgbClr val="8D87A6"/>
              </a:buClr>
            </a:pPr>
            <a:endParaRPr lang="en-US" sz="1700">
              <a:latin typeface="Grandview Regular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80514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CosineVTI</vt:lpstr>
      <vt:lpstr>Semantic Textual Similarity</vt:lpstr>
      <vt:lpstr>Contents</vt:lpstr>
      <vt:lpstr>Problem Statement</vt:lpstr>
      <vt:lpstr>Example</vt:lpstr>
      <vt:lpstr>Dataset, Evaluation Metrics</vt:lpstr>
      <vt:lpstr>Base Model 1</vt:lpstr>
      <vt:lpstr>Base Model 2</vt:lpstr>
      <vt:lpstr>Siamese Model</vt:lpstr>
      <vt:lpstr>Our Final Architecture – Using CNN</vt:lpstr>
      <vt:lpstr>CNN Model Architecture</vt:lpstr>
      <vt:lpstr>Hyper parameters</vt:lpstr>
      <vt:lpstr>Example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2023-05-03T13:47:37Z</dcterms:created>
  <dcterms:modified xsi:type="dcterms:W3CDTF">2023-05-05T12:46:49Z</dcterms:modified>
</cp:coreProperties>
</file>