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95" r:id="rId3"/>
    <p:sldId id="259" r:id="rId4"/>
    <p:sldId id="257" r:id="rId5"/>
    <p:sldId id="263" r:id="rId6"/>
    <p:sldId id="264" r:id="rId7"/>
    <p:sldId id="299" r:id="rId8"/>
    <p:sldId id="262" r:id="rId9"/>
    <p:sldId id="301" r:id="rId10"/>
    <p:sldId id="303" r:id="rId11"/>
    <p:sldId id="302" r:id="rId12"/>
    <p:sldId id="296" r:id="rId13"/>
    <p:sldId id="297" r:id="rId14"/>
    <p:sldId id="266" r:id="rId15"/>
    <p:sldId id="267" r:id="rId16"/>
    <p:sldId id="275" r:id="rId17"/>
    <p:sldId id="281" r:id="rId18"/>
    <p:sldId id="285" r:id="rId19"/>
    <p:sldId id="278" r:id="rId20"/>
  </p:sldIdLst>
  <p:sldSz cx="9144000" cy="5143500" type="screen16x9"/>
  <p:notesSz cx="6858000" cy="9144000"/>
  <p:embeddedFontLst>
    <p:embeddedFont>
      <p:font typeface="Oswald" panose="00000500000000000000" pitchFamily="2" charset="0"/>
      <p:regular r:id="rId22"/>
      <p:bold r:id="rId23"/>
    </p:embeddedFont>
    <p:embeddedFont>
      <p:font typeface="Source Sans Pro" panose="020B0503030403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26953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593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27541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cd566ac1d1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cd566ac1d1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cd566ac1d1_0_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cd566ac1d1_0_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0312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6265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0488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05" name="Google Shape;205;p6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6" name="Google Shape;206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0" name="Google Shape;210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1" name="Google Shape;211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2" name="Google Shape;212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3" name="Google Shape;213;p6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14" name="Google Shape;214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" name="Google Shape;239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6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5" name="Google Shape;245;p6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49" name="Google Shape;249;p7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50" name="Google Shape;250;p7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7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7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7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4" name="Google Shape;254;p7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5" name="Google Shape;255;p7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" name="Google Shape;256;p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57" name="Google Shape;257;p7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58" name="Google Shape;258;p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283;p7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7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7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9" name="Google Shape;289;p7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0" name="Google Shape;290;p7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1" name="Google Shape;291;p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94" name="Google Shape;294;p8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5" name="Google Shape;295;p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9" name="Google Shape;299;p8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0" name="Google Shape;300;p8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1" name="Google Shape;301;p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02" name="Google Shape;302;p8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03" name="Google Shape;303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Google Shape;328;p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 graph">
  <p:cSld name="BLANK_2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1"/>
          <p:cNvSpPr/>
          <p:nvPr/>
        </p:nvSpPr>
        <p:spPr>
          <a:xfrm>
            <a:off x="-20075" y="636775"/>
            <a:ext cx="9203950" cy="4550900"/>
          </a:xfrm>
          <a:custGeom>
            <a:avLst/>
            <a:gdLst/>
            <a:ahLst/>
            <a:cxnLst/>
            <a:rect l="l" t="t" r="r" b="b"/>
            <a:pathLst>
              <a:path w="368158" h="182036" extrusionOk="0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419" name="Google Shape;419;p11"/>
          <p:cNvSpPr/>
          <p:nvPr/>
        </p:nvSpPr>
        <p:spPr>
          <a:xfrm>
            <a:off x="-33475" y="768100"/>
            <a:ext cx="9210650" cy="4406200"/>
          </a:xfrm>
          <a:custGeom>
            <a:avLst/>
            <a:gdLst/>
            <a:ahLst/>
            <a:cxnLst/>
            <a:rect l="l" t="t" r="r" b="b"/>
            <a:pathLst>
              <a:path w="368426" h="176248" extrusionOk="0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20" name="Google Shape;420;p11"/>
          <p:cNvSpPr/>
          <p:nvPr/>
        </p:nvSpPr>
        <p:spPr>
          <a:xfrm rot="8100000">
            <a:off x="1847981" y="44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11"/>
          <p:cNvSpPr/>
          <p:nvPr/>
        </p:nvSpPr>
        <p:spPr>
          <a:xfrm rot="8100000">
            <a:off x="6038981" y="72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1"/>
          <p:cNvSpPr/>
          <p:nvPr/>
        </p:nvSpPr>
        <p:spPr>
          <a:xfrm rot="8100000">
            <a:off x="7181981" y="76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11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24" name="Google Shape;424;p11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5" name="Google Shape;425;p11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6" name="Google Shape;426;p1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27" name="Google Shape;427;p11"/>
          <p:cNvGrpSpPr/>
          <p:nvPr/>
        </p:nvGrpSpPr>
        <p:grpSpPr>
          <a:xfrm>
            <a:off x="-42837" y="633488"/>
            <a:ext cx="9229575" cy="642787"/>
            <a:chOff x="-42837" y="4443488"/>
            <a:chExt cx="9229575" cy="642787"/>
          </a:xfrm>
        </p:grpSpPr>
        <p:sp>
          <p:nvSpPr>
            <p:cNvPr id="428" name="Google Shape;428;p1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11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11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11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11"/>
          <p:cNvSpPr/>
          <p:nvPr/>
        </p:nvSpPr>
        <p:spPr>
          <a:xfrm rot="8100000">
            <a:off x="8699949" y="51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1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1928036" y="3558364"/>
            <a:ext cx="6686183" cy="10490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DEBUGGERS </a:t>
            </a:r>
            <a:br>
              <a:rPr lang="en" dirty="0"/>
            </a:br>
            <a:endParaRPr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106" y="623777"/>
            <a:ext cx="6053469" cy="3744266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3514885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2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USING GPS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7191" y="1658679"/>
            <a:ext cx="76625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Steps might be counted falsely when travelling in a vehicle.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Using GPS, the speed is calculated and if the user is travelling  unusually faster than a walking, jogging or running person, the steps counted will be considered fake.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06324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 ARCHITECTURE</a:t>
            </a:r>
            <a:endParaRPr dirty="0"/>
          </a:p>
        </p:txBody>
      </p:sp>
      <p:sp>
        <p:nvSpPr>
          <p:cNvPr id="486" name="Google Shape;486;p16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first set of slides</a:t>
            </a:r>
            <a:endParaRPr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2"/>
                </a:solidFill>
                <a:latin typeface="Oswald"/>
                <a:sym typeface="Oswald"/>
              </a:rPr>
              <a:t>2</a:t>
            </a:r>
            <a:endParaRPr sz="12000" dirty="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8532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2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6" name="Round Diagonal Corner Rectangle 5"/>
          <p:cNvSpPr/>
          <p:nvPr/>
        </p:nvSpPr>
        <p:spPr>
          <a:xfrm>
            <a:off x="3742657" y="278427"/>
            <a:ext cx="1736651" cy="42530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swald" panose="020B0604020202020204" charset="0"/>
              </a:rPr>
              <a:t>APP ARCHITECTURE</a:t>
            </a:r>
            <a:endParaRPr lang="en-IN" dirty="0">
              <a:latin typeface="Oswald" panose="020B0604020202020204" charset="0"/>
            </a:endParaRPr>
          </a:p>
        </p:txBody>
      </p:sp>
      <p:sp>
        <p:nvSpPr>
          <p:cNvPr id="7" name="Flowchart: Terminator 6"/>
          <p:cNvSpPr/>
          <p:nvPr/>
        </p:nvSpPr>
        <p:spPr>
          <a:xfrm>
            <a:off x="3030276" y="1415893"/>
            <a:ext cx="1580707" cy="423751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ource Sans Pro" panose="020B0604020202020204" charset="0"/>
              </a:rPr>
              <a:t>Get user name</a:t>
            </a:r>
            <a:endParaRPr lang="en-IN" dirty="0">
              <a:latin typeface="Source Sans Pro" panose="020B0604020202020204" charset="0"/>
            </a:endParaRPr>
          </a:p>
        </p:txBody>
      </p:sp>
      <p:sp>
        <p:nvSpPr>
          <p:cNvPr id="9" name="Flowchart: Terminator 8"/>
          <p:cNvSpPr/>
          <p:nvPr/>
        </p:nvSpPr>
        <p:spPr>
          <a:xfrm>
            <a:off x="1786266" y="2273150"/>
            <a:ext cx="1580707" cy="439479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ource Sans Pro" panose="020B0604020202020204" charset="0"/>
              </a:rPr>
              <a:t>Fetch data from sensor</a:t>
            </a:r>
            <a:endParaRPr lang="en-IN" dirty="0">
              <a:latin typeface="Source Sans Pro" panose="020B0604020202020204" charset="0"/>
            </a:endParaRPr>
          </a:p>
        </p:txBody>
      </p:sp>
      <p:sp>
        <p:nvSpPr>
          <p:cNvPr id="10" name="Flowchart: Terminator 9"/>
          <p:cNvSpPr/>
          <p:nvPr/>
        </p:nvSpPr>
        <p:spPr>
          <a:xfrm>
            <a:off x="637952" y="3152121"/>
            <a:ext cx="1580706" cy="439479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Storing data in buffer</a:t>
            </a:r>
            <a:endParaRPr lang="en-IN" dirty="0"/>
          </a:p>
        </p:txBody>
      </p:sp>
      <p:sp>
        <p:nvSpPr>
          <p:cNvPr id="11" name="Flowchart: Terminator 10"/>
          <p:cNvSpPr/>
          <p:nvPr/>
        </p:nvSpPr>
        <p:spPr>
          <a:xfrm>
            <a:off x="2977112" y="3152121"/>
            <a:ext cx="1580705" cy="439479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Regulating data</a:t>
            </a:r>
            <a:endParaRPr lang="en-IN" dirty="0"/>
          </a:p>
        </p:txBody>
      </p:sp>
      <p:sp>
        <p:nvSpPr>
          <p:cNvPr id="12" name="Flowchart: Terminator 11"/>
          <p:cNvSpPr/>
          <p:nvPr/>
        </p:nvSpPr>
        <p:spPr>
          <a:xfrm>
            <a:off x="6124355" y="2712629"/>
            <a:ext cx="1687031" cy="439479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displaying</a:t>
            </a:r>
            <a:endParaRPr lang="en-IN" dirty="0"/>
          </a:p>
        </p:txBody>
      </p:sp>
      <p:sp>
        <p:nvSpPr>
          <p:cNvPr id="13" name="Flowchart: Terminator 12"/>
          <p:cNvSpPr/>
          <p:nvPr/>
        </p:nvSpPr>
        <p:spPr>
          <a:xfrm>
            <a:off x="6124356" y="1699428"/>
            <a:ext cx="1687030" cy="439479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Fetching of calculated steps</a:t>
            </a:r>
            <a:endParaRPr lang="en-IN" dirty="0"/>
          </a:p>
        </p:txBody>
      </p:sp>
      <p:sp>
        <p:nvSpPr>
          <p:cNvPr id="14" name="Flowchart: Terminator 13"/>
          <p:cNvSpPr/>
          <p:nvPr/>
        </p:nvSpPr>
        <p:spPr>
          <a:xfrm>
            <a:off x="637954" y="1400165"/>
            <a:ext cx="1580704" cy="439479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Pushing of data to database</a:t>
            </a:r>
            <a:endParaRPr lang="en-IN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108086"/>
              </p:ext>
            </p:extLst>
          </p:nvPr>
        </p:nvGraphicFramePr>
        <p:xfrm>
          <a:off x="574157" y="1297172"/>
          <a:ext cx="4097079" cy="2509285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4097079">
                  <a:extLst>
                    <a:ext uri="{9D8B030D-6E8A-4147-A177-3AD203B41FA5}">
                      <a16:colId xmlns:a16="http://schemas.microsoft.com/office/drawing/2014/main" val="3372255979"/>
                    </a:ext>
                  </a:extLst>
                </a:gridCol>
              </a:tblGrid>
              <a:tr h="25092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522634"/>
                  </a:ext>
                </a:extLst>
              </a:tr>
            </a:tbl>
          </a:graphicData>
        </a:graphic>
      </p:graphicFrame>
      <p:cxnSp>
        <p:nvCxnSpPr>
          <p:cNvPr id="21" name="Straight Arrow Connector 20"/>
          <p:cNvCxnSpPr>
            <a:stCxn id="6" idx="1"/>
          </p:cNvCxnSpPr>
          <p:nvPr/>
        </p:nvCxnSpPr>
        <p:spPr>
          <a:xfrm flipH="1">
            <a:off x="3051542" y="703729"/>
            <a:ext cx="1559441" cy="567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649970" y="716915"/>
            <a:ext cx="1757921" cy="567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498324"/>
              </p:ext>
            </p:extLst>
          </p:nvPr>
        </p:nvGraphicFramePr>
        <p:xfrm>
          <a:off x="5649433" y="1325525"/>
          <a:ext cx="2792817" cy="2480930"/>
        </p:xfrm>
        <a:graphic>
          <a:graphicData uri="http://schemas.openxmlformats.org/drawingml/2006/table">
            <a:tbl>
              <a:tblPr firstRow="1" bandRow="1">
                <a:tableStyleId>{891A1956-3D7E-41C0-9DF7-105A978C6925}</a:tableStyleId>
              </a:tblPr>
              <a:tblGrid>
                <a:gridCol w="2792817">
                  <a:extLst>
                    <a:ext uri="{9D8B030D-6E8A-4147-A177-3AD203B41FA5}">
                      <a16:colId xmlns:a16="http://schemas.microsoft.com/office/drawing/2014/main" val="431613723"/>
                    </a:ext>
                  </a:extLst>
                </a:gridCol>
              </a:tblGrid>
              <a:tr h="248093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100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4118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3"/>
          <p:cNvSpPr txBox="1">
            <a:spLocks noGrp="1"/>
          </p:cNvSpPr>
          <p:nvPr>
            <p:ph type="title" idx="4294967295"/>
          </p:nvPr>
        </p:nvSpPr>
        <p:spPr>
          <a:xfrm>
            <a:off x="0" y="2101758"/>
            <a:ext cx="9144000" cy="13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8324A"/>
                </a:solidFill>
              </a:rPr>
              <a:t>SO, WHAT’S NEW?</a:t>
            </a:r>
            <a:endParaRPr sz="3600" dirty="0">
              <a:solidFill>
                <a:srgbClr val="28324A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28324A"/>
              </a:solidFill>
            </a:endParaRPr>
          </a:p>
        </p:txBody>
      </p:sp>
      <p:sp>
        <p:nvSpPr>
          <p:cNvPr id="550" name="Google Shape;550;p2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4"/>
          <p:cNvSpPr/>
          <p:nvPr/>
        </p:nvSpPr>
        <p:spPr>
          <a:xfrm>
            <a:off x="3485050" y="1567267"/>
            <a:ext cx="929494" cy="548374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2" name="Google Shape;562;p24"/>
          <p:cNvGrpSpPr/>
          <p:nvPr/>
        </p:nvGrpSpPr>
        <p:grpSpPr>
          <a:xfrm>
            <a:off x="3844549" y="3126202"/>
            <a:ext cx="599842" cy="589958"/>
            <a:chOff x="1244325" y="4999400"/>
            <a:chExt cx="444525" cy="437200"/>
          </a:xfrm>
        </p:grpSpPr>
        <p:sp>
          <p:nvSpPr>
            <p:cNvPr id="563" name="Google Shape;563;p24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4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4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4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4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Google Shape;568;p24"/>
          <p:cNvGrpSpPr/>
          <p:nvPr/>
        </p:nvGrpSpPr>
        <p:grpSpPr>
          <a:xfrm>
            <a:off x="5266889" y="3113863"/>
            <a:ext cx="409140" cy="420402"/>
            <a:chOff x="2605300" y="5003050"/>
            <a:chExt cx="418900" cy="430475"/>
          </a:xfrm>
        </p:grpSpPr>
        <p:sp>
          <p:nvSpPr>
            <p:cNvPr id="569" name="Google Shape;569;p24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4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4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Google Shape;572;p24"/>
          <p:cNvSpPr/>
          <p:nvPr/>
        </p:nvSpPr>
        <p:spPr>
          <a:xfrm>
            <a:off x="5213649" y="2080225"/>
            <a:ext cx="300114" cy="273023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2" name="Google Shape;618;p29">
            <a:extLst>
              <a:ext uri="{FF2B5EF4-FFF2-40B4-BE49-F238E27FC236}">
                <a16:creationId xmlns:a16="http://schemas.microsoft.com/office/drawing/2014/main" id="{2C4E2A0A-A049-8D83-654C-36EABEC0FAC4}"/>
              </a:ext>
            </a:extLst>
          </p:cNvPr>
          <p:cNvSpPr/>
          <p:nvPr/>
        </p:nvSpPr>
        <p:spPr>
          <a:xfrm>
            <a:off x="1047750" y="796899"/>
            <a:ext cx="3396641" cy="945839"/>
          </a:xfrm>
          <a:prstGeom prst="homePlate">
            <a:avLst>
              <a:gd name="adj" fmla="val 3012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Pedometer design</a:t>
            </a:r>
            <a:endParaRPr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" name="Google Shape;618;p29">
            <a:extLst>
              <a:ext uri="{FF2B5EF4-FFF2-40B4-BE49-F238E27FC236}">
                <a16:creationId xmlns:a16="http://schemas.microsoft.com/office/drawing/2014/main" id="{09D5B869-B975-8605-3BCD-DF208B803723}"/>
              </a:ext>
            </a:extLst>
          </p:cNvPr>
          <p:cNvSpPr/>
          <p:nvPr/>
        </p:nvSpPr>
        <p:spPr>
          <a:xfrm>
            <a:off x="1051659" y="2017299"/>
            <a:ext cx="3392732" cy="868710"/>
          </a:xfrm>
          <a:prstGeom prst="homePlate">
            <a:avLst>
              <a:gd name="adj" fmla="val 3012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Tracking user’s speed</a:t>
            </a:r>
            <a:endParaRPr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" name="Google Shape;618;p29">
            <a:extLst>
              <a:ext uri="{FF2B5EF4-FFF2-40B4-BE49-F238E27FC236}">
                <a16:creationId xmlns:a16="http://schemas.microsoft.com/office/drawing/2014/main" id="{B04DEAC6-303F-7011-ABAC-FCB3ACBC65A8}"/>
              </a:ext>
            </a:extLst>
          </p:cNvPr>
          <p:cNvSpPr/>
          <p:nvPr/>
        </p:nvSpPr>
        <p:spPr>
          <a:xfrm>
            <a:off x="1047750" y="3244351"/>
            <a:ext cx="3392732" cy="829368"/>
          </a:xfrm>
          <a:prstGeom prst="homePlate">
            <a:avLst>
              <a:gd name="adj" fmla="val 3012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Personalized for users</a:t>
            </a:r>
            <a:endParaRPr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A9F291-F690-13A0-FD83-6472F6198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735" y="1269818"/>
            <a:ext cx="2438400" cy="234086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2"/>
          <p:cNvSpPr txBox="1">
            <a:spLocks noGrp="1"/>
          </p:cNvSpPr>
          <p:nvPr>
            <p:ph type="body" idx="4294967295"/>
          </p:nvPr>
        </p:nvSpPr>
        <p:spPr>
          <a:xfrm>
            <a:off x="903767" y="2062716"/>
            <a:ext cx="3575400" cy="8117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APP VIEW</a:t>
            </a:r>
            <a:endParaRPr sz="3000"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84" name="Google Shape;684;p3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685" name="Google Shape;685;p32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686" name="Google Shape;686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AutoShape 2" descr="blob:file:///a1ab4a48-6128-49c6-95a9-ad265530d0a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429" y="777669"/>
            <a:ext cx="2013098" cy="361630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38"/>
          <p:cNvSpPr txBox="1">
            <a:spLocks noGrp="1"/>
          </p:cNvSpPr>
          <p:nvPr>
            <p:ph type="ctrTitle"/>
          </p:nvPr>
        </p:nvSpPr>
        <p:spPr>
          <a:xfrm>
            <a:off x="3507284" y="3257978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TECHNOLOGIES USED</a:t>
            </a:r>
            <a:endParaRPr dirty="0"/>
          </a:p>
        </p:txBody>
      </p:sp>
      <p:sp>
        <p:nvSpPr>
          <p:cNvPr id="743" name="Google Shape;743;p38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42"/>
          <p:cNvSpPr txBox="1">
            <a:spLocks noGrp="1"/>
          </p:cNvSpPr>
          <p:nvPr>
            <p:ph type="title"/>
          </p:nvPr>
        </p:nvSpPr>
        <p:spPr>
          <a:xfrm>
            <a:off x="896491" y="315030"/>
            <a:ext cx="6996600" cy="5670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TECHNOLOGIES USED</a:t>
            </a:r>
            <a:endParaRPr dirty="0"/>
          </a:p>
        </p:txBody>
      </p:sp>
      <p:sp>
        <p:nvSpPr>
          <p:cNvPr id="831" name="Google Shape;831;p4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840" name="Google Shape;840;p42"/>
          <p:cNvSpPr/>
          <p:nvPr/>
        </p:nvSpPr>
        <p:spPr>
          <a:xfrm>
            <a:off x="4010867" y="2189570"/>
            <a:ext cx="240363" cy="44992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1" i="0" dirty="0">
              <a:ln>
                <a:noFill/>
              </a:ln>
              <a:solidFill>
                <a:schemeClr val="lt1"/>
              </a:solidFill>
              <a:latin typeface="Oswald"/>
            </a:endParaRPr>
          </a:p>
        </p:txBody>
      </p:sp>
      <p:sp>
        <p:nvSpPr>
          <p:cNvPr id="841" name="Google Shape;841;p42"/>
          <p:cNvSpPr/>
          <p:nvPr/>
        </p:nvSpPr>
        <p:spPr>
          <a:xfrm>
            <a:off x="4899094" y="2196322"/>
            <a:ext cx="347312" cy="43750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1" i="0" dirty="0">
              <a:ln>
                <a:noFill/>
              </a:ln>
              <a:solidFill>
                <a:schemeClr val="lt1"/>
              </a:solidFill>
              <a:latin typeface="Oswald"/>
            </a:endParaRPr>
          </a:p>
        </p:txBody>
      </p:sp>
      <p:sp>
        <p:nvSpPr>
          <p:cNvPr id="842" name="Google Shape;842;p42"/>
          <p:cNvSpPr/>
          <p:nvPr/>
        </p:nvSpPr>
        <p:spPr>
          <a:xfrm>
            <a:off x="3980619" y="3157165"/>
            <a:ext cx="263590" cy="44992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1" i="0" dirty="0">
              <a:ln>
                <a:noFill/>
              </a:ln>
              <a:solidFill>
                <a:schemeClr val="lt1"/>
              </a:solidFill>
              <a:latin typeface="Oswald"/>
            </a:endParaRPr>
          </a:p>
        </p:txBody>
      </p:sp>
      <p:sp>
        <p:nvSpPr>
          <p:cNvPr id="843" name="Google Shape;843;p42"/>
          <p:cNvSpPr/>
          <p:nvPr/>
        </p:nvSpPr>
        <p:spPr>
          <a:xfrm>
            <a:off x="4999021" y="3163916"/>
            <a:ext cx="228480" cy="43750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1" i="0" dirty="0">
              <a:ln>
                <a:noFill/>
              </a:ln>
              <a:solidFill>
                <a:schemeClr val="lt1"/>
              </a:solidFill>
              <a:latin typeface="Oswald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773292" y="3245224"/>
            <a:ext cx="1974607" cy="4394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REACT NATIVE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773292" y="1265272"/>
            <a:ext cx="1974607" cy="4394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PANDAS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92183" y="1265272"/>
            <a:ext cx="1974607" cy="4394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MATPLOTLIB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92182" y="3242385"/>
            <a:ext cx="1974607" cy="4394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SCIPY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07487" y="2239653"/>
            <a:ext cx="1974607" cy="4394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FIREBASE ADMIN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5"/>
          <p:cNvSpPr txBox="1">
            <a:spLocks noGrp="1"/>
          </p:cNvSpPr>
          <p:nvPr>
            <p:ph type="ctrTitle" idx="4294967295"/>
          </p:nvPr>
        </p:nvSpPr>
        <p:spPr>
          <a:xfrm>
            <a:off x="1232620" y="1973211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dirty="0"/>
              <a:t>THANKS!</a:t>
            </a:r>
            <a:endParaRPr sz="10000" dirty="0"/>
          </a:p>
        </p:txBody>
      </p:sp>
      <p:sp>
        <p:nvSpPr>
          <p:cNvPr id="721" name="Google Shape;721;p3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5"/>
          <p:cNvSpPr txBox="1">
            <a:spLocks noGrp="1"/>
          </p:cNvSpPr>
          <p:nvPr>
            <p:ph type="ctrTitle" idx="4294967295"/>
          </p:nvPr>
        </p:nvSpPr>
        <p:spPr>
          <a:xfrm>
            <a:off x="1551597" y="1958475"/>
            <a:ext cx="5494245" cy="7345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IN" sz="4000" dirty="0"/>
              <a:t>Problem Statement:</a:t>
            </a:r>
            <a:br>
              <a:rPr lang="en-IN" sz="4000" dirty="0"/>
            </a:br>
            <a:br>
              <a:rPr lang="en-IN" sz="4000" dirty="0"/>
            </a:br>
            <a:endParaRPr sz="4000" dirty="0"/>
          </a:p>
        </p:txBody>
      </p:sp>
      <p:sp>
        <p:nvSpPr>
          <p:cNvPr id="479" name="Google Shape;479;p15"/>
          <p:cNvSpPr txBox="1">
            <a:spLocks noGrp="1"/>
          </p:cNvSpPr>
          <p:nvPr>
            <p:ph type="subTitle" idx="4294967295"/>
          </p:nvPr>
        </p:nvSpPr>
        <p:spPr>
          <a:xfrm>
            <a:off x="998704" y="1847666"/>
            <a:ext cx="6798506" cy="10554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sz="2800" dirty="0"/>
              <a:t>Build a Fake Step Detection System (FSDS) that detects when a user gets steps in illegal ways.</a:t>
            </a:r>
            <a:endParaRPr sz="2800" b="1" dirty="0"/>
          </a:p>
        </p:txBody>
      </p:sp>
      <p:sp>
        <p:nvSpPr>
          <p:cNvPr id="480" name="Google Shape;480;p1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697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5075274" y="3390562"/>
            <a:ext cx="3409506" cy="12168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SOLUTION</a:t>
            </a:r>
            <a:endParaRPr sz="4400"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383600" y="3505981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0" dirty="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903876" y="165271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SOLUTION</a:t>
            </a:r>
            <a:endParaRPr sz="3200" dirty="0"/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" name="Google Shape;618;p29"/>
          <p:cNvSpPr/>
          <p:nvPr/>
        </p:nvSpPr>
        <p:spPr>
          <a:xfrm>
            <a:off x="581247" y="1313100"/>
            <a:ext cx="1441719" cy="695736"/>
          </a:xfrm>
          <a:prstGeom prst="homePlate">
            <a:avLst>
              <a:gd name="adj" fmla="val 3012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retrieval</a:t>
            </a:r>
            <a:endParaRPr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" name="Google Shape;619;p29"/>
          <p:cNvSpPr/>
          <p:nvPr/>
        </p:nvSpPr>
        <p:spPr>
          <a:xfrm>
            <a:off x="4402176" y="2601467"/>
            <a:ext cx="1609057" cy="695737"/>
          </a:xfrm>
          <a:prstGeom prst="chevron">
            <a:avLst>
              <a:gd name="adj" fmla="val 2985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Step count</a:t>
            </a:r>
            <a:endParaRPr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" name="Google Shape;619;p29"/>
          <p:cNvSpPr/>
          <p:nvPr/>
        </p:nvSpPr>
        <p:spPr>
          <a:xfrm>
            <a:off x="6357323" y="1313100"/>
            <a:ext cx="1687027" cy="695737"/>
          </a:xfrm>
          <a:prstGeom prst="chevron">
            <a:avLst>
              <a:gd name="adj" fmla="val 2985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Detecting peaks</a:t>
            </a:r>
            <a:endParaRPr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" name="Google Shape;619;p29"/>
          <p:cNvSpPr/>
          <p:nvPr/>
        </p:nvSpPr>
        <p:spPr>
          <a:xfrm>
            <a:off x="2369056" y="1322141"/>
            <a:ext cx="1687031" cy="713818"/>
          </a:xfrm>
          <a:prstGeom prst="chevron">
            <a:avLst>
              <a:gd name="adj" fmla="val 2985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Noise reduction</a:t>
            </a:r>
            <a:endParaRPr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" name="Google Shape;619;p29"/>
          <p:cNvSpPr/>
          <p:nvPr/>
        </p:nvSpPr>
        <p:spPr>
          <a:xfrm>
            <a:off x="2369055" y="2601466"/>
            <a:ext cx="1687031" cy="695737"/>
          </a:xfrm>
          <a:prstGeom prst="chevron">
            <a:avLst>
              <a:gd name="adj" fmla="val 2985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False step deduction</a:t>
            </a:r>
            <a:endParaRPr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" name="Google Shape;619;p29"/>
          <p:cNvSpPr/>
          <p:nvPr/>
        </p:nvSpPr>
        <p:spPr>
          <a:xfrm>
            <a:off x="4402176" y="1313101"/>
            <a:ext cx="1609057" cy="695736"/>
          </a:xfrm>
          <a:prstGeom prst="chevron">
            <a:avLst>
              <a:gd name="adj" fmla="val 2985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Plotting graphs</a:t>
            </a:r>
            <a:endParaRPr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2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DATA RETRIEVAL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6688" y="1349925"/>
            <a:ext cx="781847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/>
              <a:t>x, y and z values of accelerometer and gyroscope are continuously retrieved from the user.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/>
              <a:t>Firebase firestore database.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/>
              <a:t>Retrieval of data from database using python(backend).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/>
              <a:t>Regulating of data in python and storing in csv file.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/>
              <a:t>Feeding of data to noise reduction model.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/>
              <a:t>NOISE CANCELLATION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7191" y="1545265"/>
            <a:ext cx="76412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800" dirty="0"/>
              <a:t>The graph curve is smoothened using lfilter in scipy for both accelerometer and gyroscope x,y,z values.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2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FINDING PEAKS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7191" y="1658679"/>
            <a:ext cx="76625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Accelerometer graph is plotted(x,y,z w.r.t  time)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A threshold is set and peaks are calculated (accelerometer graph)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The peaks found using gyroscope values  are subtracted from the peaks found using accelerometer graph.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The final count of peaks is shown as the step count.</a:t>
            </a:r>
          </a:p>
        </p:txBody>
      </p:sp>
    </p:spTree>
    <p:extLst>
      <p:ext uri="{BB962C8B-B14F-4D97-AF65-F5344CB8AC3E}">
        <p14:creationId xmlns:p14="http://schemas.microsoft.com/office/powerpoint/2010/main" val="574339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345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0" dirty="0"/>
              <a:t>FAKE STEP DETECTION</a:t>
            </a:r>
            <a:endParaRPr sz="9000" dirty="0"/>
          </a:p>
        </p:txBody>
      </p:sp>
      <p:sp>
        <p:nvSpPr>
          <p:cNvPr id="516" name="Google Shape;516;p19"/>
          <p:cNvSpPr/>
          <p:nvPr/>
        </p:nvSpPr>
        <p:spPr>
          <a:xfrm>
            <a:off x="3829676" y="64070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19"/>
          <p:cNvSpPr/>
          <p:nvPr/>
        </p:nvSpPr>
        <p:spPr>
          <a:xfrm rot="1793658">
            <a:off x="5318500" y="1302383"/>
            <a:ext cx="225078" cy="21493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1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2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USING GYROSCOPE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7191" y="1658679"/>
            <a:ext cx="76625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Steps might be counted falsely when there is a lateral rotation of the device.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Gyroscope values shows the direction in which gravity acts and hence can show us peaks which are not generated due to linear acceleration.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We obtain the gyroscope </a:t>
            </a:r>
            <a:r>
              <a:rPr lang="en-IN" sz="2000" dirty="0" err="1"/>
              <a:t>x,y,z</a:t>
            </a:r>
            <a:r>
              <a:rPr lang="en-IN" sz="2000" dirty="0"/>
              <a:t> values, plot it and set thresholds above which steps are considered false.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785697193"/>
      </p:ext>
    </p:extLst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370</Words>
  <Application>Microsoft Office PowerPoint</Application>
  <PresentationFormat>On-screen Show (16:9)</PresentationFormat>
  <Paragraphs>74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Wingdings</vt:lpstr>
      <vt:lpstr>Source Sans Pro</vt:lpstr>
      <vt:lpstr>Arial</vt:lpstr>
      <vt:lpstr>Oswald</vt:lpstr>
      <vt:lpstr>Quince template</vt:lpstr>
      <vt:lpstr>THE DEBUGGERS  </vt:lpstr>
      <vt:lpstr>Problem Statement:  </vt:lpstr>
      <vt:lpstr>SOLUTION</vt:lpstr>
      <vt:lpstr>SOLUTION</vt:lpstr>
      <vt:lpstr>DATA RETRIEVAL</vt:lpstr>
      <vt:lpstr>NOISE CANCELLATION</vt:lpstr>
      <vt:lpstr>FINDING PEAKS</vt:lpstr>
      <vt:lpstr>FAKE STEP DETECTION</vt:lpstr>
      <vt:lpstr>USING GYROSCOPE</vt:lpstr>
      <vt:lpstr>PowerPoint Presentation</vt:lpstr>
      <vt:lpstr>USING GPS</vt:lpstr>
      <vt:lpstr>APP ARCHITECTURE</vt:lpstr>
      <vt:lpstr>PowerPoint Presentation</vt:lpstr>
      <vt:lpstr>SO, WHAT’S NEW? </vt:lpstr>
      <vt:lpstr>PowerPoint Presentation</vt:lpstr>
      <vt:lpstr>PowerPoint Presentation</vt:lpstr>
      <vt:lpstr>TECHNOLOGIES USED</vt:lpstr>
      <vt:lpstr>TECHNOLOGIES USED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DEBUGGERS  </dc:title>
  <cp:lastModifiedBy>Niketh</cp:lastModifiedBy>
  <cp:revision>32</cp:revision>
  <dcterms:modified xsi:type="dcterms:W3CDTF">2022-05-13T16:35:33Z</dcterms:modified>
</cp:coreProperties>
</file>