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912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embeddedFontLst>
    <p:embeddedFont>
      <p:font typeface="Constantia" panose="02030602050306030303" pitchFamily="18" charset="0"/>
      <p:regular r:id="rId25"/>
      <p:bold r:id="rId26"/>
      <p:italic r:id="rId27"/>
      <p:boldItalic r:id="rId28"/>
    </p:embeddedFont>
    <p:embeddedFont>
      <p:font typeface="Lora" pitchFamily="2" charset="0"/>
      <p:regular r:id="rId29"/>
      <p:bold r:id="rId30"/>
      <p:italic r:id="rId31"/>
      <p:boldItalic r:id="rId32"/>
    </p:embeddedFont>
    <p:embeddedFont>
      <p:font typeface="Roboto Mono" panose="00000009000000000000" pitchFamily="49" charset="0"/>
      <p:regular r:id="rId33"/>
      <p:bold r:id="rId34"/>
      <p:italic r:id="rId35"/>
      <p:boldItalic r:id="rId36"/>
    </p:embeddedFont>
    <p:embeddedFont>
      <p:font typeface="Wingdings 2" panose="05020102010507070707" pitchFamily="18" charset="2"/>
      <p:regular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2" roundtripDataSignature="AMtx7mjf+wFvZ/c3Cj9iUJXdDnkgb2F53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08" autoAdjust="0"/>
  </p:normalViewPr>
  <p:slideViewPr>
    <p:cSldViewPr>
      <p:cViewPr varScale="1">
        <p:scale>
          <a:sx n="80" d="100"/>
          <a:sy n="80" d="100"/>
        </p:scale>
        <p:origin x="754" y="8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customschemas.google.com/relationships/presentationmetadata" Target="metadata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46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iyana Makandar" userId="1c0320823476e0de" providerId="LiveId" clId="{70252BB7-A6B5-4550-B02F-3F843A290802}"/>
    <pc:docChg chg="modSld">
      <pc:chgData name="ashiyana Makandar" userId="1c0320823476e0de" providerId="LiveId" clId="{70252BB7-A6B5-4550-B02F-3F843A290802}" dt="2024-07-23T06:15:30.995" v="0" actId="20577"/>
      <pc:docMkLst>
        <pc:docMk/>
      </pc:docMkLst>
      <pc:sldChg chg="modSp mod">
        <pc:chgData name="ashiyana Makandar" userId="1c0320823476e0de" providerId="LiveId" clId="{70252BB7-A6B5-4550-B02F-3F843A290802}" dt="2024-07-23T06:15:30.995" v="0" actId="20577"/>
        <pc:sldMkLst>
          <pc:docMk/>
          <pc:sldMk cId="0" sldId="276"/>
        </pc:sldMkLst>
        <pc:spChg chg="mod">
          <ac:chgData name="ashiyana Makandar" userId="1c0320823476e0de" providerId="LiveId" clId="{70252BB7-A6B5-4550-B02F-3F843A290802}" dt="2024-07-23T06:15:30.995" v="0" actId="20577"/>
          <ac:spMkLst>
            <pc:docMk/>
            <pc:sldMk cId="0" sldId="276"/>
            <ac:spMk id="24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ed8d7ff7be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ed8d7ff7be_0_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2ed8d7ff7be_0_6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ed8d7ff7be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ed8d7ff7be_0_10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2ed8d7ff7be_0_10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ed8d7ff7be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ed8d7ff7be_0_1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2ed8d7ff7be_0_1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ed8d7ff7be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ed8d7ff7be_0_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2ed8d7ff7be_0_7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ed8d7ff7be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ed8d7ff7be_0_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2ed8d7ff7be_0_8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ed8d7ff7be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ed8d7ff7be_0_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2ed8d7ff7be_0_8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ed8d7ff7be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ed8d7ff7be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g2ed8d7ff7be_0_9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ed8d7ff7be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ed8d7ff7be_0_10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g2ed8d7ff7be_0_10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ed8d7ff7be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ed8d7ff7be_0_1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g2ed8d7ff7be_0_1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ed8d7ff7be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ed8d7ff7be_0_1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2ed8d7ff7be_0_1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ed8d7ff7be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ed8d7ff7be_0_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g2ed8d7ff7be_0_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ed8d7ff7be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ed8d7ff7be_0_1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g2ed8d7ff7be_0_17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ed8d7ff7be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ed8d7ff7be_0_1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g2ed8d7ff7be_0_1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ed8d7ff7be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ed8d7ff7be_0_1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g2ed8d7ff7be_0_16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22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ed8d7ff7be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ed8d7ff7be_0_1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g2ed8d7ff7be_0_1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ed8d7ff7b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ed8d7ff7be_0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2ed8d7ff7be_0_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ed8d7ff7be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ed8d7ff7be_0_1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2ed8d7ff7be_0_1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ed8d7ff7be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ed8d7ff7be_0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2ed8d7ff7be_0_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ed8d7ff7be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ed8d7ff7be_0_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2ed8d7ff7be_0_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ed8d7ff7b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ed8d7ff7be_0_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2ed8d7ff7be_0_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172.20.0.116/restconf/data/ietf-interfaces:interface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87C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l="1" r="-386" b="18587"/>
          <a:stretch/>
        </p:blipFill>
        <p:spPr>
          <a:xfrm>
            <a:off x="366227" y="237669"/>
            <a:ext cx="1212311" cy="78869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/>
        </p:nvSpPr>
        <p:spPr>
          <a:xfrm>
            <a:off x="366227" y="1503753"/>
            <a:ext cx="11555400" cy="6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745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WIPRO NGA Program – </a:t>
            </a:r>
            <a:r>
              <a:rPr lang="en-US" sz="3600">
                <a:solidFill>
                  <a:srgbClr val="FFFFFF"/>
                </a:solidFill>
              </a:rPr>
              <a:t>JAVA TELECOM NMS BATCH</a:t>
            </a:r>
            <a:r>
              <a:rPr lang="en-US"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00"/>
          </a:p>
        </p:txBody>
      </p:sp>
      <p:sp>
        <p:nvSpPr>
          <p:cNvPr id="90" name="Google Shape;90;p1"/>
          <p:cNvSpPr txBox="1"/>
          <p:nvPr/>
        </p:nvSpPr>
        <p:spPr>
          <a:xfrm>
            <a:off x="366225" y="2754201"/>
            <a:ext cx="6780300" cy="3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932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Capstone Project Presentation – </a:t>
            </a:r>
            <a:r>
              <a:rPr lang="en-US" sz="2400">
                <a:solidFill>
                  <a:srgbClr val="FFFFFF"/>
                </a:solidFill>
              </a:rPr>
              <a:t>23 july</a:t>
            </a: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2024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366226" y="6140450"/>
            <a:ext cx="4172935" cy="221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400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www.rpsconsulting.in</a:t>
            </a:r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5225700" y="4209425"/>
            <a:ext cx="6780300" cy="2990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FFFF"/>
                </a:solidFill>
              </a:rPr>
              <a:t>                    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Presented by -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400" dirty="0">
                <a:solidFill>
                  <a:srgbClr val="FFFFFF"/>
                </a:solidFill>
              </a:rPr>
              <a:t>eam A</a:t>
            </a:r>
            <a:endParaRPr sz="2400" dirty="0">
              <a:solidFill>
                <a:srgbClr val="FFFFFF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FFFFFF"/>
                </a:solidFill>
              </a:rPr>
              <a:t>Sabbella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Lakshmi</a:t>
            </a:r>
            <a:r>
              <a:rPr lang="en-US" sz="2000" dirty="0">
                <a:solidFill>
                  <a:srgbClr val="FFFFFF"/>
                </a:solidFill>
              </a:rPr>
              <a:t> Sri		</a:t>
            </a:r>
            <a:r>
              <a:rPr lang="en-US" sz="2000" dirty="0" err="1">
                <a:solidFill>
                  <a:srgbClr val="FFFFFF"/>
                </a:solidFill>
              </a:rPr>
              <a:t>Devoju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Akhila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endParaRPr sz="2000" dirty="0">
              <a:solidFill>
                <a:srgbClr val="FFFFFF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 err="1">
                <a:solidFill>
                  <a:srgbClr val="FFFFFF"/>
                </a:solidFill>
              </a:rPr>
              <a:t>Avinash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Juvvala</a:t>
            </a:r>
            <a:r>
              <a:rPr lang="en-US" sz="2000" dirty="0">
                <a:solidFill>
                  <a:srgbClr val="FFFFFF"/>
                </a:solidFill>
              </a:rPr>
              <a:t>		Boss </a:t>
            </a:r>
            <a:r>
              <a:rPr lang="en-US" sz="2000" dirty="0" err="1">
                <a:solidFill>
                  <a:srgbClr val="FFFFFF"/>
                </a:solidFill>
              </a:rPr>
              <a:t>Bhandari</a:t>
            </a:r>
            <a:endParaRPr sz="2000" dirty="0">
              <a:solidFill>
                <a:srgbClr val="FFFFFF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 err="1">
                <a:solidFill>
                  <a:srgbClr val="FFFFFF"/>
                </a:solidFill>
              </a:rPr>
              <a:t>Avula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Karthik</a:t>
            </a:r>
            <a:r>
              <a:rPr lang="en-US" sz="2000" dirty="0">
                <a:solidFill>
                  <a:srgbClr val="FFFFFF"/>
                </a:solidFill>
              </a:rPr>
              <a:t> 			</a:t>
            </a:r>
            <a:r>
              <a:rPr lang="en-US" sz="2000" dirty="0" err="1">
                <a:solidFill>
                  <a:srgbClr val="FFFFFF"/>
                </a:solidFill>
              </a:rPr>
              <a:t>Bhavesh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patil</a:t>
            </a:r>
            <a:endParaRPr sz="2000" dirty="0">
              <a:solidFill>
                <a:srgbClr val="FFFFFF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 err="1">
                <a:solidFill>
                  <a:srgbClr val="FFFFFF"/>
                </a:solidFill>
              </a:rPr>
              <a:t>Manepalli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Pravallika</a:t>
            </a:r>
            <a:r>
              <a:rPr lang="en-US" sz="2000" dirty="0">
                <a:solidFill>
                  <a:srgbClr val="FFFFFF"/>
                </a:solidFill>
              </a:rPr>
              <a:t>                    </a:t>
            </a:r>
            <a:r>
              <a:rPr lang="en-US" sz="2000" dirty="0" err="1">
                <a:solidFill>
                  <a:srgbClr val="FFFFFF"/>
                </a:solidFill>
              </a:rPr>
              <a:t>Saad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Makandar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endParaRPr sz="2000" dirty="0">
              <a:solidFill>
                <a:srgbClr val="FFFFFF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 err="1">
                <a:solidFill>
                  <a:srgbClr val="FFFFFF"/>
                </a:solidFill>
              </a:rPr>
              <a:t>Rohit</a:t>
            </a:r>
            <a:r>
              <a:rPr lang="en-US" sz="2000" dirty="0">
                <a:solidFill>
                  <a:srgbClr val="FFFFFF"/>
                </a:solidFill>
              </a:rPr>
              <a:t> Kumar Singh</a:t>
            </a:r>
            <a:endParaRPr sz="2000" dirty="0">
              <a:solidFill>
                <a:srgbClr val="FFFFFF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marR="0" lvl="0" indent="0" algn="just" rtl="0">
              <a:lnSpc>
                <a:spcPct val="9329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93" name="Google Shape;93;p1"/>
          <p:cNvSpPr txBox="1"/>
          <p:nvPr/>
        </p:nvSpPr>
        <p:spPr>
          <a:xfrm rot="884">
            <a:off x="366225" y="3563950"/>
            <a:ext cx="8165700" cy="3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932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Project Title Here - Device Configuration Microservice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ed8d7ff7be_0_6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198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 b="1">
                <a:latin typeface="Lora"/>
                <a:ea typeface="Lora"/>
                <a:cs typeface="Lora"/>
                <a:sym typeface="Lora"/>
              </a:rPr>
              <a:t>NETCONF Operations</a:t>
            </a:r>
            <a:r>
              <a:rPr lang="en-US" sz="4300">
                <a:latin typeface="Lora"/>
                <a:ea typeface="Lora"/>
                <a:cs typeface="Lora"/>
                <a:sym typeface="Lora"/>
              </a:rPr>
              <a:t> </a:t>
            </a:r>
            <a:endParaRPr sz="43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60" name="Google Shape;160;g2ed8d7ff7be_0_61"/>
          <p:cNvSpPr txBox="1">
            <a:spLocks noGrp="1"/>
          </p:cNvSpPr>
          <p:nvPr>
            <p:ph idx="1"/>
          </p:nvPr>
        </p:nvSpPr>
        <p:spPr>
          <a:xfrm>
            <a:off x="838200" y="1563925"/>
            <a:ext cx="10515600" cy="4612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914400" lvl="0" indent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0" indent="-38735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500"/>
              <a:buChar char="➢"/>
            </a:pPr>
            <a:r>
              <a:rPr lang="en-US" sz="2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&lt;get-config&gt;</a:t>
            </a:r>
            <a:r>
              <a:rPr lang="en-US" sz="2500"/>
              <a:t>: Retrieve configuration data.</a:t>
            </a:r>
            <a:endParaRPr sz="2500"/>
          </a:p>
          <a:p>
            <a:pPr marL="914400" lvl="0" indent="-3873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500"/>
              <a:buChar char="➢"/>
            </a:pPr>
            <a:r>
              <a:rPr lang="en-US" sz="2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&lt;edit-config&gt;</a:t>
            </a:r>
            <a:r>
              <a:rPr lang="en-US" sz="2500"/>
              <a:t>: Modify configuration data.</a:t>
            </a:r>
            <a:endParaRPr sz="2500"/>
          </a:p>
          <a:p>
            <a:pPr marL="914400" lvl="0" indent="-3873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500"/>
              <a:buChar char="➢"/>
            </a:pPr>
            <a:r>
              <a:rPr lang="en-US" sz="2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&lt;get&gt;</a:t>
            </a:r>
            <a:r>
              <a:rPr lang="en-US" sz="2500"/>
              <a:t>: Retrieve operational data.</a:t>
            </a:r>
            <a:endParaRPr sz="2500"/>
          </a:p>
          <a:p>
            <a:pPr marL="914400" lvl="0" indent="-3873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500"/>
              <a:buChar char="➢"/>
            </a:pPr>
            <a:r>
              <a:rPr lang="en-US" sz="2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&lt;rpc&gt;</a:t>
            </a:r>
            <a:r>
              <a:rPr lang="en-US" sz="2500"/>
              <a:t>: Execute remote procedure calls.</a:t>
            </a:r>
            <a:endParaRPr sz="2500"/>
          </a:p>
          <a:p>
            <a:pPr marL="9144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500"/>
              <a:t>       </a:t>
            </a:r>
            <a:endParaRPr sz="2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ed8d7ff7be_0_1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NETCONF TESTING</a:t>
            </a:r>
            <a:endParaRPr b="1"/>
          </a:p>
        </p:txBody>
      </p:sp>
      <p:sp>
        <p:nvSpPr>
          <p:cNvPr id="167" name="Google Shape;167;g2ed8d7ff7be_0_10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457200" lvl="0" indent="-385127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➢"/>
            </a:pPr>
            <a:r>
              <a:rPr lang="en-US" sz="2900" b="1"/>
              <a:t>JUnit</a:t>
            </a:r>
            <a:r>
              <a:rPr lang="en-US" sz="2900"/>
              <a:t> tests for NETCONF operations like </a:t>
            </a:r>
            <a:r>
              <a:rPr lang="en-US" sz="2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getConfig</a:t>
            </a:r>
            <a:r>
              <a:rPr lang="en-US" sz="2900"/>
              <a:t>, </a:t>
            </a:r>
            <a:r>
              <a:rPr lang="en-US" sz="2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editConfig</a:t>
            </a:r>
            <a:r>
              <a:rPr lang="en-US" sz="2900"/>
              <a:t>, </a:t>
            </a:r>
            <a:r>
              <a:rPr lang="en-US" sz="2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performGetAndPrint</a:t>
            </a:r>
            <a:r>
              <a:rPr lang="en-US" sz="2900"/>
              <a:t>, and </a:t>
            </a:r>
            <a:r>
              <a:rPr lang="en-US" sz="2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performRpcAndPrint</a:t>
            </a:r>
            <a:r>
              <a:rPr lang="en-US" sz="2900"/>
              <a:t>.</a:t>
            </a:r>
            <a:endParaRPr sz="2900"/>
          </a:p>
          <a:p>
            <a:pPr marL="457200" lvl="0" indent="-385127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US" sz="2900"/>
              <a:t>Each test connects to the NETCONF server at </a:t>
            </a:r>
            <a:r>
              <a:rPr lang="en-US" sz="2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http://172.20.0.108</a:t>
            </a:r>
            <a:r>
              <a:rPr lang="en-US" sz="2900"/>
              <a:t> and closes the connection afterward.</a:t>
            </a:r>
            <a:endParaRPr sz="2900"/>
          </a:p>
          <a:p>
            <a:pPr marL="457200" lvl="0" indent="-385127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US" sz="2900"/>
              <a:t>Tests for </a:t>
            </a:r>
            <a:r>
              <a:rPr lang="en-US" sz="2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editConfig</a:t>
            </a:r>
            <a:r>
              <a:rPr lang="en-US" sz="2900"/>
              <a:t> and </a:t>
            </a:r>
            <a:r>
              <a:rPr lang="en-US" sz="2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performRpcAndPrint</a:t>
            </a:r>
            <a:r>
              <a:rPr lang="en-US" sz="2900"/>
              <a:t> verify modifying the device configuration with appropriate RPC requests and ensure responses are not null.</a:t>
            </a:r>
            <a:endParaRPr sz="290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ed8d7ff7be_0_1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latin typeface="Lora"/>
                <a:ea typeface="Lora"/>
                <a:cs typeface="Lora"/>
                <a:sym typeface="Lora"/>
              </a:rPr>
              <a:t>OUTPUT RESPONSES FOR THE NETCONF</a:t>
            </a:r>
            <a:endParaRPr sz="4000"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74" name="Google Shape;174;g2ed8d7ff7be_0_14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5" name="Google Shape;175;g2ed8d7ff7be_0_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925" y="1716275"/>
            <a:ext cx="11293601" cy="477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ed8d7ff7be_0_70"/>
          <p:cNvSpPr txBox="1">
            <a:spLocks noGrp="1"/>
          </p:cNvSpPr>
          <p:nvPr>
            <p:ph type="title"/>
          </p:nvPr>
        </p:nvSpPr>
        <p:spPr>
          <a:xfrm>
            <a:off x="248950" y="39787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 b="1">
                <a:latin typeface="Lora"/>
                <a:ea typeface="Lora"/>
                <a:cs typeface="Lora"/>
                <a:sym typeface="Lora"/>
              </a:rPr>
              <a:t>Introduction to RESTCONF</a:t>
            </a:r>
            <a:endParaRPr sz="3900"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82" name="Google Shape;182;g2ed8d7ff7be_0_7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❖"/>
            </a:pPr>
            <a:r>
              <a:rPr lang="en-US" sz="3000" b="1"/>
              <a:t>What is RESTCONF?</a:t>
            </a:r>
            <a:endParaRPr sz="3000" b="1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500" b="1">
                <a:latin typeface="Lora"/>
                <a:ea typeface="Lora"/>
                <a:cs typeface="Lora"/>
                <a:sym typeface="Lora"/>
              </a:rPr>
              <a:t>         →</a:t>
            </a:r>
            <a:r>
              <a:rPr lang="en-US" sz="2700">
                <a:latin typeface="Times New Roman"/>
                <a:ea typeface="Times New Roman"/>
                <a:cs typeface="Times New Roman"/>
                <a:sym typeface="Times New Roman"/>
              </a:rPr>
              <a:t>RESTCONF (Representational State Transfer Configuration Protocol) is used for network device management and configuration through a RESTful API.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700"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-US" sz="2500" b="1">
                <a:latin typeface="Lora"/>
                <a:ea typeface="Lora"/>
                <a:cs typeface="Lora"/>
                <a:sym typeface="Lora"/>
              </a:rPr>
              <a:t>→</a:t>
            </a:r>
            <a:r>
              <a:rPr lang="en-US" sz="2500">
                <a:latin typeface="Lora"/>
                <a:ea typeface="Lora"/>
                <a:cs typeface="Lora"/>
                <a:sym typeface="Lora"/>
              </a:rPr>
              <a:t>It is designed to provide a programmable interface to access and manipulate configuration data.</a:t>
            </a:r>
            <a:endParaRPr sz="2500">
              <a:latin typeface="Lora"/>
              <a:ea typeface="Lora"/>
              <a:cs typeface="Lora"/>
              <a:sym typeface="Lora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500">
                <a:latin typeface="Lora"/>
                <a:ea typeface="Lora"/>
                <a:cs typeface="Lora"/>
                <a:sym typeface="Lora"/>
              </a:rPr>
              <a:t>         →Operates over HTTP/HTTPS, ensuring secure communication</a:t>
            </a:r>
            <a:endParaRPr sz="2500">
              <a:latin typeface="Lora"/>
              <a:ea typeface="Lora"/>
              <a:cs typeface="Lora"/>
              <a:sym typeface="Lora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500">
                <a:latin typeface="Lora"/>
                <a:ea typeface="Lora"/>
                <a:cs typeface="Lora"/>
                <a:sym typeface="Lora"/>
              </a:rPr>
              <a:t>         →Utilizes XML for encoding configuration data.</a:t>
            </a:r>
            <a:endParaRPr sz="25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ed8d7ff7be_0_82"/>
          <p:cNvSpPr txBox="1">
            <a:spLocks noGrp="1"/>
          </p:cNvSpPr>
          <p:nvPr>
            <p:ph type="title"/>
          </p:nvPr>
        </p:nvSpPr>
        <p:spPr>
          <a:xfrm>
            <a:off x="838200" y="270800"/>
            <a:ext cx="10515600" cy="883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049"/>
              <a:buFont typeface="Arial"/>
              <a:buNone/>
            </a:pPr>
            <a:r>
              <a:rPr lang="en-US" sz="3659" b="1">
                <a:latin typeface="Lora"/>
                <a:ea typeface="Lora"/>
                <a:cs typeface="Lora"/>
                <a:sym typeface="Lora"/>
              </a:rPr>
              <a:t>Establishing Connection to the Restconf Server</a:t>
            </a:r>
            <a:endParaRPr/>
          </a:p>
        </p:txBody>
      </p:sp>
      <p:sp>
        <p:nvSpPr>
          <p:cNvPr id="189" name="Google Shape;189;g2ed8d7ff7be_0_8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0" name="Google Shape;190;g2ed8d7ff7be_0_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154600"/>
            <a:ext cx="10738124" cy="525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ed8d7ff7be_0_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latin typeface="Lora"/>
                <a:ea typeface="Lora"/>
                <a:cs typeface="Lora"/>
                <a:sym typeface="Lora"/>
              </a:rPr>
              <a:t>RestconfClientManager</a:t>
            </a:r>
            <a:endParaRPr b="1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g2ed8d7ff7be_0_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-US"/>
              <a:t>A class RestconfClientManager for interacting with a RESTCONF Server over HTTPS.</a:t>
            </a:r>
            <a:endParaRPr/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/>
              <a:t>Restconf is a Protocol used for accessing data defined in YANG, a data modeling language for the NETCONF protocol.</a:t>
            </a:r>
            <a:endParaRPr/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/>
              <a:t>It handles SSL connections, sends GET, POST, DELETE and PUT requests, and processes responses from the server.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ed8d7ff7be_0_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/>
              <a:t>Connecting to the Server using Credentials</a:t>
            </a:r>
            <a:endParaRPr sz="4000" b="1"/>
          </a:p>
        </p:txBody>
      </p:sp>
      <p:sp>
        <p:nvSpPr>
          <p:cNvPr id="204" name="Google Shape;204;g2ed8d7ff7be_0_9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900"/>
              <a:t>String baseUrl = "</a:t>
            </a:r>
            <a:r>
              <a:rPr lang="en-US" sz="2900" u="sng">
                <a:solidFill>
                  <a:schemeClr val="hlink"/>
                </a:solidFill>
                <a:hlinkClick r:id="rId3"/>
              </a:rPr>
              <a:t>https://172.20.0.116/restconf/data/ietf-interfaces:interfaces</a:t>
            </a:r>
            <a:r>
              <a:rPr lang="en-US" sz="2900"/>
              <a:t>";</a:t>
            </a:r>
            <a:endParaRPr sz="290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900"/>
              <a:t>String username = "admin"; </a:t>
            </a:r>
            <a:endParaRPr sz="290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900"/>
              <a:t>String password = "cisco123"; </a:t>
            </a:r>
            <a:endParaRPr sz="290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900"/>
              <a:t>RestconfClientManager restconfClientManager = new RestconfClientManager(username, password);</a:t>
            </a:r>
            <a:endParaRPr sz="29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ed8d7ff7be_0_10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300" b="1">
                <a:latin typeface="Lora"/>
                <a:ea typeface="Lora"/>
                <a:cs typeface="Lora"/>
                <a:sym typeface="Lora"/>
              </a:rPr>
              <a:t>RESTCONF Operations</a:t>
            </a:r>
            <a:endParaRPr/>
          </a:p>
        </p:txBody>
      </p:sp>
      <p:sp>
        <p:nvSpPr>
          <p:cNvPr id="211" name="Google Shape;211;g2ed8d7ff7be_0_10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735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500"/>
              <a:buChar char="➢"/>
            </a:pPr>
            <a:r>
              <a:rPr lang="en-US" sz="2500" b="1">
                <a:solidFill>
                  <a:srgbClr val="188038"/>
                </a:solidFill>
              </a:rPr>
              <a:t>PUT</a:t>
            </a:r>
            <a:r>
              <a:rPr lang="en-US" sz="2500"/>
              <a:t>: Update or create configuration data.</a:t>
            </a:r>
            <a:endParaRPr sz="2500"/>
          </a:p>
          <a:p>
            <a:pPr marL="457200" lvl="0" indent="-3873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500"/>
              <a:buChar char="➢"/>
            </a:pPr>
            <a:r>
              <a:rPr lang="en-US" sz="2500" b="1">
                <a:solidFill>
                  <a:srgbClr val="188038"/>
                </a:solidFill>
              </a:rPr>
              <a:t>GET</a:t>
            </a:r>
            <a:r>
              <a:rPr lang="en-US" sz="2500"/>
              <a:t>: Retrieve configuration data.</a:t>
            </a:r>
            <a:endParaRPr sz="2500"/>
          </a:p>
          <a:p>
            <a:pPr marL="457200" lvl="0" indent="-3873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500"/>
              <a:buChar char="➢"/>
            </a:pPr>
            <a:r>
              <a:rPr lang="en-US" sz="2500" b="1">
                <a:solidFill>
                  <a:srgbClr val="188038"/>
                </a:solidFill>
              </a:rPr>
              <a:t>POST</a:t>
            </a:r>
            <a:r>
              <a:rPr lang="en-US" sz="2500"/>
              <a:t>: Create new configuration data.</a:t>
            </a:r>
            <a:endParaRPr sz="2500"/>
          </a:p>
          <a:p>
            <a:pPr marL="457200" lvl="0" indent="-3873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500"/>
              <a:buChar char="➢"/>
            </a:pPr>
            <a:r>
              <a:rPr lang="en-US" sz="2500" b="1">
                <a:solidFill>
                  <a:srgbClr val="188038"/>
                </a:solidFill>
              </a:rPr>
              <a:t>DELETE</a:t>
            </a:r>
            <a:r>
              <a:rPr lang="en-US" sz="2500"/>
              <a:t>: Remove configuration data.</a:t>
            </a:r>
            <a:endParaRPr sz="250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ed8d7ff7be_0_1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/>
              <a:t>RESTCONF TESTING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g2ed8d7ff7be_0_11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12750" algn="l" rtl="0">
              <a:spcBef>
                <a:spcPts val="1000"/>
              </a:spcBef>
              <a:spcAft>
                <a:spcPts val="0"/>
              </a:spcAft>
              <a:buSzPts val="2900"/>
              <a:buChar char="➢"/>
            </a:pPr>
            <a:r>
              <a:rPr lang="en-US" sz="2900"/>
              <a:t>The file contains a JUnit test for RESTCONF operations, including </a:t>
            </a:r>
            <a:r>
              <a:rPr lang="en-US" sz="2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r>
              <a:rPr lang="en-US" sz="2900"/>
              <a:t>, </a:t>
            </a:r>
            <a:r>
              <a:rPr lang="en-US" sz="2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POST</a:t>
            </a:r>
            <a:r>
              <a:rPr lang="en-US" sz="2900"/>
              <a:t>, </a:t>
            </a:r>
            <a:r>
              <a:rPr lang="en-US" sz="2900">
                <a:solidFill>
                  <a:srgbClr val="188038"/>
                </a:solidFill>
              </a:rPr>
              <a:t>DELETE </a:t>
            </a:r>
            <a:r>
              <a:rPr lang="en-US" sz="2900"/>
              <a:t>and </a:t>
            </a:r>
            <a:r>
              <a:rPr lang="en-US" sz="2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PUT</a:t>
            </a:r>
            <a:r>
              <a:rPr lang="en-US" sz="2900"/>
              <a:t> requests to manage network device configurations.</a:t>
            </a:r>
            <a:endParaRPr sz="2900"/>
          </a:p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SzPts val="2900"/>
              <a:buChar char="➢"/>
            </a:pPr>
            <a:r>
              <a:rPr lang="en-US" sz="2900"/>
              <a:t>The test connects to the RESTCONF server at </a:t>
            </a:r>
            <a:r>
              <a:rPr lang="en-US" sz="2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https://172.20.0.109/restconf/data/ietf-interfaces:interfaces</a:t>
            </a:r>
            <a:r>
              <a:rPr lang="en-US" sz="2900"/>
              <a:t> with provided credentials.</a:t>
            </a:r>
            <a:endParaRPr sz="2900"/>
          </a:p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SzPts val="2900"/>
              <a:buChar char="➢"/>
            </a:pPr>
            <a:r>
              <a:rPr lang="en-US" sz="2900"/>
              <a:t>Each operation (</a:t>
            </a:r>
            <a:r>
              <a:rPr lang="en-US" sz="2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r>
              <a:rPr lang="en-US" sz="2900"/>
              <a:t>, </a:t>
            </a:r>
            <a:r>
              <a:rPr lang="en-US" sz="2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POST</a:t>
            </a:r>
            <a:r>
              <a:rPr lang="en-US" sz="2900"/>
              <a:t>, </a:t>
            </a:r>
            <a:r>
              <a:rPr lang="en-US" sz="2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PUT,</a:t>
            </a:r>
            <a:r>
              <a:rPr lang="en-US" sz="2900">
                <a:solidFill>
                  <a:srgbClr val="188038"/>
                </a:solidFill>
              </a:rPr>
              <a:t>DELETE</a:t>
            </a:r>
            <a:r>
              <a:rPr lang="en-US" sz="2900"/>
              <a:t>) is performed with appropriate request bodies, and the responses are verified to ensure they are not null.</a:t>
            </a:r>
            <a:endParaRPr sz="290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ed8d7ff7be_0_1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n-US" sz="4000" b="1">
                <a:latin typeface="Lora"/>
                <a:ea typeface="Lora"/>
                <a:cs typeface="Lora"/>
                <a:sym typeface="Lora"/>
              </a:rPr>
              <a:t>OUTPUT RESPONSES FOR THE RESTCONF</a:t>
            </a:r>
            <a:endParaRPr sz="4000" b="1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2ed8d7ff7be_0_149"/>
          <p:cNvSpPr txBox="1">
            <a:spLocks noGrp="1"/>
          </p:cNvSpPr>
          <p:nvPr>
            <p:ph idx="1"/>
          </p:nvPr>
        </p:nvSpPr>
        <p:spPr>
          <a:xfrm>
            <a:off x="838200" y="1318325"/>
            <a:ext cx="10515600" cy="485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6" name="Google Shape;226;g2ed8d7ff7be_0_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250" y="1056450"/>
            <a:ext cx="11571849" cy="548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ed8d7ff7be_0_5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8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ora"/>
                <a:ea typeface="Lora"/>
                <a:cs typeface="Lora"/>
                <a:sym typeface="Lora"/>
              </a:rPr>
              <a:t>Development Requirements</a:t>
            </a:r>
            <a:endParaRPr b="1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00" name="Google Shape;100;g2ed8d7ff7be_0_51"/>
          <p:cNvSpPr txBox="1">
            <a:spLocks noGrp="1"/>
          </p:cNvSpPr>
          <p:nvPr>
            <p:ph idx="1"/>
          </p:nvPr>
        </p:nvSpPr>
        <p:spPr>
          <a:xfrm>
            <a:off x="838200" y="1416525"/>
            <a:ext cx="10515600" cy="4760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914400" lvl="0" indent="-329043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74200"/>
              <a:buChar char="➢"/>
            </a:pPr>
            <a:r>
              <a:rPr lang="en-US" sz="3875" b="1" dirty="0"/>
              <a:t>Tools</a:t>
            </a:r>
            <a:endParaRPr sz="3875" b="1"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875" dirty="0"/>
              <a:t> 			Java Development Kit (JDK) </a:t>
            </a:r>
            <a:endParaRPr sz="3875"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875" dirty="0"/>
              <a:t>			Maven </a:t>
            </a:r>
            <a:endParaRPr sz="3875"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875" dirty="0"/>
              <a:t>			IDE ( Eclipse) </a:t>
            </a:r>
            <a:endParaRPr sz="3875"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875" dirty="0"/>
              <a:t>			</a:t>
            </a:r>
            <a:r>
              <a:rPr lang="en-US" sz="3875" dirty="0" err="1"/>
              <a:t>Git</a:t>
            </a:r>
            <a:r>
              <a:rPr lang="en-US" sz="3875" dirty="0"/>
              <a:t> for version control</a:t>
            </a:r>
            <a:endParaRPr sz="3875" dirty="0"/>
          </a:p>
          <a:p>
            <a:pPr marL="914400" lvl="0" indent="-329043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74200"/>
              <a:buChar char="➢"/>
            </a:pPr>
            <a:r>
              <a:rPr lang="en-US" sz="3875" b="1" dirty="0"/>
              <a:t>Project Structure and Libraries</a:t>
            </a:r>
            <a:endParaRPr sz="3875" b="1"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875" dirty="0"/>
              <a:t>			Maven Project</a:t>
            </a:r>
            <a:endParaRPr sz="3875"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875" dirty="0"/>
              <a:t>      Add dependencies for </a:t>
            </a:r>
            <a:r>
              <a:rPr lang="en-US" sz="3875" dirty="0" err="1"/>
              <a:t>Jaxp-api</a:t>
            </a:r>
            <a:r>
              <a:rPr lang="en-US" sz="3875" dirty="0"/>
              <a:t> and Apache </a:t>
            </a:r>
            <a:r>
              <a:rPr lang="en-US" sz="3875" dirty="0" err="1"/>
              <a:t>HttpClient</a:t>
            </a:r>
            <a:r>
              <a:rPr lang="en-US" sz="3875" dirty="0"/>
              <a:t> in the pom.xml </a:t>
            </a:r>
            <a:endParaRPr sz="3875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ed8d7ff7be_0_174"/>
          <p:cNvSpPr txBox="1">
            <a:spLocks noGrp="1"/>
          </p:cNvSpPr>
          <p:nvPr>
            <p:ph type="title"/>
          </p:nvPr>
        </p:nvSpPr>
        <p:spPr>
          <a:xfrm>
            <a:off x="838200" y="156225"/>
            <a:ext cx="10515600" cy="111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 b="1">
                <a:latin typeface="Lora"/>
                <a:ea typeface="Lora"/>
                <a:cs typeface="Lora"/>
                <a:sym typeface="Lora"/>
              </a:rPr>
              <a:t>OUTPUT RESPONSES FOR THE RESTCONF(Continue..)</a:t>
            </a:r>
            <a:endParaRPr sz="3500"/>
          </a:p>
        </p:txBody>
      </p:sp>
      <p:sp>
        <p:nvSpPr>
          <p:cNvPr id="233" name="Google Shape;233;g2ed8d7ff7be_0_174"/>
          <p:cNvSpPr txBox="1">
            <a:spLocks noGrp="1"/>
          </p:cNvSpPr>
          <p:nvPr>
            <p:ph idx="1"/>
          </p:nvPr>
        </p:nvSpPr>
        <p:spPr>
          <a:xfrm>
            <a:off x="838200" y="1203750"/>
            <a:ext cx="10515600" cy="4973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4" name="Google Shape;234;g2ed8d7ff7be_0_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203750"/>
            <a:ext cx="10689025" cy="497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ed8d7ff7be_0_1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/>
              <a:t>Conclusion</a:t>
            </a:r>
            <a:endParaRPr sz="4500" b="1"/>
          </a:p>
        </p:txBody>
      </p:sp>
      <p:sp>
        <p:nvSpPr>
          <p:cNvPr id="241" name="Google Shape;241;g2ed8d7ff7be_0_15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Our project aims to build tools for managing network configurations. </a:t>
            </a:r>
            <a:r>
              <a:rPr lang="en-US"/>
              <a:t>We develop </a:t>
            </a:r>
            <a:r>
              <a:rPr lang="en-US" dirty="0"/>
              <a:t>a </a:t>
            </a:r>
            <a:r>
              <a:rPr lang="en-US" b="1" dirty="0"/>
              <a:t>NETCONF</a:t>
            </a:r>
            <a:r>
              <a:rPr lang="en-US" dirty="0"/>
              <a:t> client for secure device communication using </a:t>
            </a:r>
            <a:r>
              <a:rPr lang="en-US" b="1" dirty="0"/>
              <a:t>XML</a:t>
            </a:r>
            <a:r>
              <a:rPr lang="en-US" dirty="0"/>
              <a:t> and a </a:t>
            </a:r>
            <a:r>
              <a:rPr lang="en-US" b="1" dirty="0"/>
              <a:t>RESTCONF</a:t>
            </a:r>
            <a:r>
              <a:rPr lang="en-US" dirty="0"/>
              <a:t> client for easy web-based management with </a:t>
            </a:r>
            <a:r>
              <a:rPr lang="en-US" b="1" dirty="0"/>
              <a:t>HTTP</a:t>
            </a:r>
            <a:r>
              <a:rPr lang="en-US" dirty="0"/>
              <a:t>. By thoroughly testing both tools, we will ensure they work correctly and efficiently for effective network management.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ed8d7ff7be_0_164"/>
          <p:cNvSpPr txBox="1">
            <a:spLocks noGrp="1"/>
          </p:cNvSpPr>
          <p:nvPr>
            <p:ph type="title"/>
          </p:nvPr>
        </p:nvSpPr>
        <p:spPr>
          <a:xfrm>
            <a:off x="831850" y="1736763"/>
            <a:ext cx="10515600" cy="285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/>
              <a:t>Thank you</a:t>
            </a:r>
            <a:endParaRPr sz="6600"/>
          </a:p>
        </p:txBody>
      </p:sp>
      <p:sp>
        <p:nvSpPr>
          <p:cNvPr id="248" name="Google Shape;248;g2ed8d7ff7be_0_16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ed8d7ff7be_0_126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942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Dependencies</a:t>
            </a:r>
            <a:endParaRPr b="1"/>
          </a:p>
        </p:txBody>
      </p:sp>
      <p:sp>
        <p:nvSpPr>
          <p:cNvPr id="107" name="Google Shape;107;g2ed8d7ff7be_0_126"/>
          <p:cNvSpPr txBox="1">
            <a:spLocks noGrp="1"/>
          </p:cNvSpPr>
          <p:nvPr>
            <p:ph idx="1"/>
          </p:nvPr>
        </p:nvSpPr>
        <p:spPr>
          <a:xfrm>
            <a:off x="838200" y="1252850"/>
            <a:ext cx="10515600" cy="533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457200" lvl="0" indent="-325755" algn="l" rtl="0">
              <a:spcBef>
                <a:spcPts val="1000"/>
              </a:spcBef>
              <a:spcAft>
                <a:spcPts val="0"/>
              </a:spcAft>
              <a:buSzPct val="64285"/>
              <a:buChar char="➢"/>
            </a:pPr>
            <a:r>
              <a:rPr lang="en-US" b="1"/>
              <a:t>Jaxp-api </a:t>
            </a:r>
            <a:r>
              <a:rPr lang="en-US"/>
              <a:t>for </a:t>
            </a:r>
            <a:r>
              <a:rPr lang="en-US" b="1"/>
              <a:t>NETCONF</a:t>
            </a:r>
            <a:r>
              <a:rPr lang="en-US"/>
              <a:t> 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&lt;dependency&gt;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           &lt;groupId&gt;javax.xml&lt;/groupId&gt;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           &lt;artifactId&gt;jaxp-api&lt;/artifactId&gt;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           &lt;version&gt;1.4&lt;/version&gt;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&lt;/dependency&gt;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-325755" algn="l" rtl="0">
              <a:spcBef>
                <a:spcPts val="1000"/>
              </a:spcBef>
              <a:spcAft>
                <a:spcPts val="0"/>
              </a:spcAft>
              <a:buSzPct val="64285"/>
              <a:buChar char="➢"/>
            </a:pPr>
            <a:r>
              <a:rPr lang="en-US" b="1"/>
              <a:t>Apache HttpClient</a:t>
            </a:r>
            <a:r>
              <a:rPr lang="en-US"/>
              <a:t> for</a:t>
            </a:r>
            <a:r>
              <a:rPr lang="en-US" b="1"/>
              <a:t> RESTCONF</a:t>
            </a:r>
            <a:r>
              <a:rPr lang="en-US"/>
              <a:t> API interactions.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&lt;dependency&gt;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           &lt;groupId&gt;org.apache.httpcomponents&lt;/groupId&gt;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           &lt;artifactId&gt;httpclient&lt;/artifactId&gt;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           &lt;version&gt;4.5.13&lt;/version&gt;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&lt;/dependency&gt;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ed8d7ff7be_0_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latin typeface="Lora"/>
                <a:ea typeface="Lora"/>
                <a:cs typeface="Lora"/>
                <a:sym typeface="Lora"/>
              </a:rPr>
              <a:t>Aim of the Project</a:t>
            </a:r>
            <a:endParaRPr sz="5000"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4" name="Google Shape;114;g2ed8d7ff7be_0_1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Lora"/>
                <a:ea typeface="Lora"/>
                <a:cs typeface="Lora"/>
                <a:sym typeface="Lora"/>
              </a:rPr>
              <a:t>The aim of our project is to develop a robust </a:t>
            </a:r>
            <a:r>
              <a:rPr lang="en-US" sz="3000" b="1">
                <a:latin typeface="Lora"/>
                <a:ea typeface="Lora"/>
                <a:cs typeface="Lora"/>
                <a:sym typeface="Lora"/>
              </a:rPr>
              <a:t>NETCONF</a:t>
            </a:r>
            <a:r>
              <a:rPr lang="en-US" sz="3000">
                <a:latin typeface="Lora"/>
                <a:ea typeface="Lora"/>
                <a:cs typeface="Lora"/>
                <a:sym typeface="Lora"/>
              </a:rPr>
              <a:t> client that establishes a connection with network devices and fetches configuration data using operations like </a:t>
            </a:r>
            <a:r>
              <a:rPr lang="en-US" sz="3000" b="1">
                <a:solidFill>
                  <a:srgbClr val="188038"/>
                </a:solidFill>
                <a:latin typeface="Lora"/>
                <a:ea typeface="Lora"/>
                <a:cs typeface="Lora"/>
                <a:sym typeface="Lora"/>
              </a:rPr>
              <a:t>&lt;get-config&gt;</a:t>
            </a:r>
            <a:r>
              <a:rPr lang="en-US" sz="3000">
                <a:latin typeface="Lora"/>
                <a:ea typeface="Lora"/>
                <a:cs typeface="Lora"/>
                <a:sym typeface="Lora"/>
              </a:rPr>
              <a:t>, </a:t>
            </a:r>
            <a:r>
              <a:rPr lang="en-US" sz="3000" b="1">
                <a:solidFill>
                  <a:srgbClr val="188038"/>
                </a:solidFill>
                <a:latin typeface="Lora"/>
                <a:ea typeface="Lora"/>
                <a:cs typeface="Lora"/>
                <a:sym typeface="Lora"/>
              </a:rPr>
              <a:t>&lt;edit-config&gt;</a:t>
            </a:r>
            <a:r>
              <a:rPr lang="en-US" sz="3000">
                <a:latin typeface="Lora"/>
                <a:ea typeface="Lora"/>
                <a:cs typeface="Lora"/>
                <a:sym typeface="Lora"/>
              </a:rPr>
              <a:t>, </a:t>
            </a:r>
            <a:r>
              <a:rPr lang="en-US" sz="3000" b="1">
                <a:solidFill>
                  <a:srgbClr val="188038"/>
                </a:solidFill>
                <a:latin typeface="Lora"/>
                <a:ea typeface="Lora"/>
                <a:cs typeface="Lora"/>
                <a:sym typeface="Lora"/>
              </a:rPr>
              <a:t>&lt;get&gt;</a:t>
            </a:r>
            <a:r>
              <a:rPr lang="en-US" sz="3000">
                <a:latin typeface="Lora"/>
                <a:ea typeface="Lora"/>
                <a:cs typeface="Lora"/>
                <a:sym typeface="Lora"/>
              </a:rPr>
              <a:t>, and </a:t>
            </a:r>
            <a:r>
              <a:rPr lang="en-US" sz="3000" b="1">
                <a:solidFill>
                  <a:srgbClr val="188038"/>
                </a:solidFill>
                <a:latin typeface="Lora"/>
                <a:ea typeface="Lora"/>
                <a:cs typeface="Lora"/>
                <a:sym typeface="Lora"/>
              </a:rPr>
              <a:t>&lt;rpc&gt;</a:t>
            </a:r>
            <a:r>
              <a:rPr lang="en-US" sz="3000">
                <a:latin typeface="Lora"/>
                <a:ea typeface="Lora"/>
                <a:cs typeface="Lora"/>
                <a:sym typeface="Lora"/>
              </a:rPr>
              <a:t>. Simultaneously, we aim to create a </a:t>
            </a:r>
            <a:r>
              <a:rPr lang="en-US" sz="3000" b="1">
                <a:latin typeface="Lora"/>
                <a:ea typeface="Lora"/>
                <a:cs typeface="Lora"/>
                <a:sym typeface="Lora"/>
              </a:rPr>
              <a:t>RESTCONF</a:t>
            </a:r>
            <a:r>
              <a:rPr lang="en-US" sz="3000">
                <a:latin typeface="Lora"/>
                <a:ea typeface="Lora"/>
                <a:cs typeface="Lora"/>
                <a:sym typeface="Lora"/>
              </a:rPr>
              <a:t> client that interacts with the RESTCONF</a:t>
            </a:r>
            <a:r>
              <a:rPr lang="en-US" sz="3000" b="1"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3000">
                <a:latin typeface="Lora"/>
                <a:ea typeface="Lora"/>
                <a:cs typeface="Lora"/>
                <a:sym typeface="Lora"/>
              </a:rPr>
              <a:t>API to retrieve and apply configuration data through standard HTTP methods such as </a:t>
            </a:r>
            <a:r>
              <a:rPr lang="en-US" sz="3000" b="1">
                <a:latin typeface="Lora"/>
                <a:ea typeface="Lora"/>
                <a:cs typeface="Lora"/>
                <a:sym typeface="Lora"/>
              </a:rPr>
              <a:t>PUT,</a:t>
            </a:r>
            <a:r>
              <a:rPr lang="en-US" sz="3000"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3000" b="1">
                <a:latin typeface="Lora"/>
                <a:ea typeface="Lora"/>
                <a:cs typeface="Lora"/>
                <a:sym typeface="Lora"/>
              </a:rPr>
              <a:t>GET</a:t>
            </a:r>
            <a:r>
              <a:rPr lang="en-US" sz="3000">
                <a:latin typeface="Lora"/>
                <a:ea typeface="Lora"/>
                <a:cs typeface="Lora"/>
                <a:sym typeface="Lora"/>
              </a:rPr>
              <a:t>, </a:t>
            </a:r>
            <a:r>
              <a:rPr lang="en-US" sz="3000" b="1">
                <a:latin typeface="Lora"/>
                <a:ea typeface="Lora"/>
                <a:cs typeface="Lora"/>
                <a:sym typeface="Lora"/>
              </a:rPr>
              <a:t>POST</a:t>
            </a:r>
            <a:r>
              <a:rPr lang="en-US" sz="3000">
                <a:latin typeface="Lora"/>
                <a:ea typeface="Lora"/>
                <a:cs typeface="Lora"/>
                <a:sym typeface="Lora"/>
              </a:rPr>
              <a:t>, and </a:t>
            </a:r>
            <a:r>
              <a:rPr lang="en-US" sz="3000" b="1">
                <a:latin typeface="Lora"/>
                <a:ea typeface="Lora"/>
                <a:cs typeface="Lora"/>
                <a:sym typeface="Lora"/>
              </a:rPr>
              <a:t>DELETE</a:t>
            </a:r>
            <a:r>
              <a:rPr lang="en-US" sz="3000">
                <a:latin typeface="Lora"/>
                <a:ea typeface="Lora"/>
                <a:cs typeface="Lora"/>
                <a:sym typeface="Lora"/>
              </a:rPr>
              <a:t>. Ensuring the basic functionality of these clients, we will conduct unit testing to verify that they perform the intended operations correctly.</a:t>
            </a:r>
            <a:endParaRPr sz="300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ed8d7ff7be_0_1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How Netconf and Restconf Works?</a:t>
            </a:r>
            <a:endParaRPr b="1"/>
          </a:p>
        </p:txBody>
      </p:sp>
      <p:sp>
        <p:nvSpPr>
          <p:cNvPr id="121" name="Google Shape;121;g2ed8d7ff7be_0_13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NETCONF uses SSH and XML for secure device management, while RESTCONF uses HTTP and JSON/XML for web-based configuration, with both requiring connection setup, operations for NETCONF(</a:t>
            </a:r>
            <a:r>
              <a:rPr lang="en-US" sz="3000" b="1">
                <a:solidFill>
                  <a:srgbClr val="188038"/>
                </a:solidFill>
                <a:latin typeface="Lora"/>
                <a:ea typeface="Lora"/>
                <a:cs typeface="Lora"/>
                <a:sym typeface="Lora"/>
              </a:rPr>
              <a:t>&lt;get-config&gt;</a:t>
            </a:r>
            <a:r>
              <a:rPr lang="en-US" sz="3000">
                <a:latin typeface="Lora"/>
                <a:ea typeface="Lora"/>
                <a:cs typeface="Lora"/>
                <a:sym typeface="Lora"/>
              </a:rPr>
              <a:t>, </a:t>
            </a:r>
            <a:r>
              <a:rPr lang="en-US" sz="3000" b="1">
                <a:solidFill>
                  <a:srgbClr val="188038"/>
                </a:solidFill>
                <a:latin typeface="Lora"/>
                <a:ea typeface="Lora"/>
                <a:cs typeface="Lora"/>
                <a:sym typeface="Lora"/>
              </a:rPr>
              <a:t>&lt;edit-config&gt;</a:t>
            </a:r>
            <a:r>
              <a:rPr lang="en-US" sz="3000">
                <a:latin typeface="Lora"/>
                <a:ea typeface="Lora"/>
                <a:cs typeface="Lora"/>
                <a:sym typeface="Lora"/>
              </a:rPr>
              <a:t>, </a:t>
            </a:r>
            <a:r>
              <a:rPr lang="en-US" sz="3000" b="1">
                <a:solidFill>
                  <a:srgbClr val="188038"/>
                </a:solidFill>
                <a:latin typeface="Lora"/>
                <a:ea typeface="Lora"/>
                <a:cs typeface="Lora"/>
                <a:sym typeface="Lora"/>
              </a:rPr>
              <a:t>&lt;get&gt;</a:t>
            </a:r>
            <a:r>
              <a:rPr lang="en-US" sz="3000">
                <a:latin typeface="Lora"/>
                <a:ea typeface="Lora"/>
                <a:cs typeface="Lora"/>
                <a:sym typeface="Lora"/>
              </a:rPr>
              <a:t>, and </a:t>
            </a:r>
            <a:r>
              <a:rPr lang="en-US" sz="3000" b="1">
                <a:solidFill>
                  <a:srgbClr val="188038"/>
                </a:solidFill>
                <a:latin typeface="Lora"/>
                <a:ea typeface="Lora"/>
                <a:cs typeface="Lora"/>
                <a:sym typeface="Lora"/>
              </a:rPr>
              <a:t>&lt;rpc&gt;</a:t>
            </a:r>
            <a:r>
              <a:rPr lang="en-US"/>
              <a:t>) and operations for RESTCONF(</a:t>
            </a:r>
            <a:r>
              <a:rPr lang="en-US" b="1">
                <a:solidFill>
                  <a:srgbClr val="188038"/>
                </a:solidFill>
              </a:rPr>
              <a:t>GET, POST, PUT, DELETE</a:t>
            </a:r>
            <a:r>
              <a:rPr lang="en-US"/>
              <a:t>), and response validation.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 b="1">
                <a:solidFill>
                  <a:schemeClr val="dk1"/>
                </a:solidFill>
              </a:rPr>
              <a:t>Introduction to the NETCONF</a:t>
            </a:r>
            <a:endParaRPr sz="2100">
              <a:solidFill>
                <a:schemeClr val="dk1"/>
              </a:solidFill>
            </a:endParaRPr>
          </a:p>
        </p:txBody>
      </p:sp>
      <p:pic>
        <p:nvPicPr>
          <p:cNvPr id="127" name="Google Shape;127;p2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630" y="6397884"/>
            <a:ext cx="645766" cy="422937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"/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2024 - RPS Consulting all rights reserved</a:t>
            </a:r>
            <a:endParaRPr/>
          </a:p>
        </p:txBody>
      </p:sp>
      <p:sp>
        <p:nvSpPr>
          <p:cNvPr id="129" name="Google Shape;129;p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130" name="Google Shape;130;p2"/>
          <p:cNvSpPr txBox="1"/>
          <p:nvPr/>
        </p:nvSpPr>
        <p:spPr>
          <a:xfrm>
            <a:off x="610075" y="1072825"/>
            <a:ext cx="10743900" cy="47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❖"/>
            </a:pPr>
            <a:r>
              <a:rPr lang="en-US" sz="3000" b="1"/>
              <a:t>What is NETCONF?</a:t>
            </a:r>
            <a:endParaRPr sz="3000" b="1"/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          </a:t>
            </a:r>
            <a:r>
              <a:rPr lang="en-US" sz="25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→</a:t>
            </a:r>
            <a:r>
              <a:rPr lang="en-US" sz="3000"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2700">
                <a:latin typeface="Lora"/>
                <a:ea typeface="Lora"/>
                <a:cs typeface="Lora"/>
                <a:sym typeface="Lora"/>
              </a:rPr>
              <a:t>NETCONF (Network Configuration Protocol) is used for network device management.</a:t>
            </a:r>
            <a:endParaRPr sz="2700">
              <a:latin typeface="Lora"/>
              <a:ea typeface="Lora"/>
              <a:cs typeface="Lora"/>
              <a:sym typeface="Lora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latin typeface="Lora"/>
              <a:ea typeface="Lora"/>
              <a:cs typeface="Lora"/>
              <a:sym typeface="Lora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Lora"/>
                <a:ea typeface="Lora"/>
                <a:cs typeface="Lora"/>
                <a:sym typeface="Lora"/>
              </a:rPr>
              <a:t>	     </a:t>
            </a:r>
            <a:r>
              <a:rPr lang="en-US" sz="27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→ It is designed to manage network devices and their configurations.</a:t>
            </a:r>
            <a:endParaRPr sz="27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          → It operates over a secure transport layer (typically SSH) and uses XML-based messages for communication between a client and a NETCONF server </a:t>
            </a:r>
            <a:endParaRPr sz="27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d8d7ff7be_0_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2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659" b="1">
                <a:latin typeface="Lora"/>
                <a:ea typeface="Lora"/>
                <a:cs typeface="Lora"/>
                <a:sym typeface="Lora"/>
              </a:rPr>
              <a:t>Establishing Connection to the Netconf server</a:t>
            </a:r>
            <a:endParaRPr sz="3659"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37" name="Google Shape;137;g2ed8d7ff7be_0_31"/>
          <p:cNvSpPr txBox="1"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2ed8d7ff7be_0_31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9" name="Google Shape;139;g2ed8d7ff7be_0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285600"/>
            <a:ext cx="10515599" cy="5466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ed8d7ff7be_0_39"/>
          <p:cNvSpPr txBox="1">
            <a:spLocks noGrp="1"/>
          </p:cNvSpPr>
          <p:nvPr>
            <p:ph type="title"/>
          </p:nvPr>
        </p:nvSpPr>
        <p:spPr>
          <a:xfrm>
            <a:off x="658150" y="234175"/>
            <a:ext cx="10515600" cy="108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Lora"/>
                <a:ea typeface="Lora"/>
                <a:cs typeface="Lora"/>
                <a:sym typeface="Lora"/>
              </a:rPr>
              <a:t>NetconfClientManager</a:t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46" name="Google Shape;146;g2ed8d7ff7be_0_39"/>
          <p:cNvSpPr txBox="1">
            <a:spLocks noGrp="1"/>
          </p:cNvSpPr>
          <p:nvPr>
            <p:ph idx="1"/>
          </p:nvPr>
        </p:nvSpPr>
        <p:spPr>
          <a:xfrm>
            <a:off x="838200" y="1318375"/>
            <a:ext cx="10515600" cy="485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457200" lvl="0" indent="-4127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900"/>
              <a:buChar char="➢"/>
            </a:pPr>
            <a:r>
              <a:rPr lang="en-US" sz="2900"/>
              <a:t>A class</a:t>
            </a:r>
            <a:r>
              <a:rPr lang="en-US" sz="2900" b="1"/>
              <a:t> NetconfClientManager</a:t>
            </a:r>
            <a:r>
              <a:rPr lang="en-US" sz="2900"/>
              <a:t> is used  for interacting with a NETCONF Server.</a:t>
            </a:r>
            <a:endParaRPr sz="2900"/>
          </a:p>
          <a:p>
            <a:pPr marL="457200" lvl="0" indent="-412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900"/>
              <a:buChar char="➢"/>
            </a:pPr>
            <a:r>
              <a:rPr lang="en-US" sz="2900"/>
              <a:t>NETCONF Protocol is used for managing the Network devices.</a:t>
            </a:r>
            <a:endParaRPr sz="2900"/>
          </a:p>
          <a:p>
            <a:pPr marL="457200" lvl="0" indent="-412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900"/>
              <a:buChar char="➢"/>
            </a:pPr>
            <a:r>
              <a:rPr lang="en-US" sz="2900"/>
              <a:t>The class provides methods to connect to the server.</a:t>
            </a:r>
            <a:endParaRPr sz="2900"/>
          </a:p>
          <a:p>
            <a:pPr marL="457200" lvl="0" indent="-412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900"/>
              <a:buChar char="➢"/>
            </a:pPr>
            <a:r>
              <a:rPr lang="en-US" sz="2900"/>
              <a:t> It perform &lt;get-config&gt;, &lt;edit-config&gt;,&lt;get&gt; and &lt;rpc&gt; operations and print the configuration response in a XML formatted way.</a:t>
            </a:r>
            <a:endParaRPr sz="2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ed8d7ff7be_0_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8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>
                <a:latin typeface="Lora"/>
                <a:ea typeface="Lora"/>
                <a:cs typeface="Lora"/>
                <a:sym typeface="Lora"/>
              </a:rPr>
              <a:t>Connect Method and sendRpc Method</a:t>
            </a:r>
            <a:endParaRPr sz="4500"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53" name="Google Shape;153;g2ed8d7ff7be_0_45"/>
          <p:cNvSpPr txBox="1">
            <a:spLocks noGrp="1"/>
          </p:cNvSpPr>
          <p:nvPr>
            <p:ph idx="1"/>
          </p:nvPr>
        </p:nvSpPr>
        <p:spPr>
          <a:xfrm>
            <a:off x="838200" y="1416525"/>
            <a:ext cx="10515600" cy="4760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8800" b="1" dirty="0"/>
              <a:t>Connect Method</a:t>
            </a:r>
            <a:r>
              <a:rPr lang="en-US" sz="8800" dirty="0"/>
              <a:t>:-Establish a Connection to the </a:t>
            </a:r>
            <a:r>
              <a:rPr lang="en-US" sz="8800" dirty="0" err="1"/>
              <a:t>netconf</a:t>
            </a:r>
            <a:r>
              <a:rPr lang="en-US" sz="8800" dirty="0"/>
              <a:t> server.</a:t>
            </a:r>
            <a:endParaRPr sz="88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8000" dirty="0"/>
              <a:t>public void connect(String </a:t>
            </a:r>
            <a:r>
              <a:rPr lang="en-US" sz="8000" dirty="0" err="1"/>
              <a:t>url</a:t>
            </a:r>
            <a:r>
              <a:rPr lang="en-US" sz="8000" dirty="0"/>
              <a:t>) throws Exception {</a:t>
            </a:r>
            <a:endParaRPr sz="80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8000" dirty="0"/>
              <a:t>        URL </a:t>
            </a:r>
            <a:r>
              <a:rPr lang="en-US" sz="8000" dirty="0" err="1"/>
              <a:t>serverUrl</a:t>
            </a:r>
            <a:r>
              <a:rPr lang="en-US" sz="8000" dirty="0"/>
              <a:t> = new URL(</a:t>
            </a:r>
            <a:r>
              <a:rPr lang="en-US" sz="8000" dirty="0" err="1"/>
              <a:t>url</a:t>
            </a:r>
            <a:r>
              <a:rPr lang="en-US" sz="8000" dirty="0"/>
              <a:t>);</a:t>
            </a:r>
            <a:endParaRPr sz="80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8000" dirty="0"/>
              <a:t>        connection = (</a:t>
            </a:r>
            <a:r>
              <a:rPr lang="en-US" sz="8000" dirty="0" err="1"/>
              <a:t>HttpURLConnection</a:t>
            </a:r>
            <a:r>
              <a:rPr lang="en-US" sz="8000" dirty="0"/>
              <a:t>) </a:t>
            </a:r>
            <a:r>
              <a:rPr lang="en-US" sz="8000" dirty="0" err="1"/>
              <a:t>serverUrl.openConnection</a:t>
            </a:r>
            <a:r>
              <a:rPr lang="en-US" sz="8000" dirty="0"/>
              <a:t>();</a:t>
            </a:r>
            <a:endParaRPr sz="80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8000" dirty="0"/>
              <a:t>        </a:t>
            </a:r>
            <a:r>
              <a:rPr lang="en-US" sz="8000" dirty="0" err="1"/>
              <a:t>connection.setDoOutput</a:t>
            </a:r>
            <a:r>
              <a:rPr lang="en-US" sz="8000" dirty="0"/>
              <a:t>(true);</a:t>
            </a:r>
            <a:endParaRPr sz="80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8000" dirty="0"/>
              <a:t>    }</a:t>
            </a:r>
            <a:endParaRPr sz="80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8800" b="1" dirty="0" err="1"/>
              <a:t>sendRpc</a:t>
            </a:r>
            <a:r>
              <a:rPr lang="en-US" sz="8800" b="1" dirty="0"/>
              <a:t> Method </a:t>
            </a:r>
            <a:r>
              <a:rPr lang="en-US" sz="8800" dirty="0"/>
              <a:t>:-sends the RPC Request to the Server and return the response.</a:t>
            </a:r>
            <a:endParaRPr sz="88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8000" dirty="0"/>
              <a:t>private String </a:t>
            </a:r>
            <a:r>
              <a:rPr lang="en-US" sz="8000" dirty="0" err="1"/>
              <a:t>sendRpc</a:t>
            </a:r>
            <a:r>
              <a:rPr lang="en-US" sz="8000" dirty="0"/>
              <a:t>(String </a:t>
            </a:r>
            <a:r>
              <a:rPr lang="en-US" sz="8000" dirty="0" err="1"/>
              <a:t>rpc</a:t>
            </a:r>
            <a:r>
              <a:rPr lang="en-US" sz="8000" dirty="0"/>
              <a:t>) throws Exception {</a:t>
            </a:r>
            <a:endParaRPr sz="80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8000" dirty="0"/>
              <a:t>           Document doc = </a:t>
            </a:r>
            <a:r>
              <a:rPr lang="en-US" sz="8000" dirty="0" err="1"/>
              <a:t>builder.parse</a:t>
            </a:r>
            <a:r>
              <a:rPr lang="en-US" sz="8000" dirty="0"/>
              <a:t>(new </a:t>
            </a:r>
            <a:r>
              <a:rPr lang="en-US" sz="8000" dirty="0" err="1"/>
              <a:t>InputSource</a:t>
            </a:r>
            <a:r>
              <a:rPr lang="en-US" sz="8000" dirty="0"/>
              <a:t>(new </a:t>
            </a:r>
            <a:r>
              <a:rPr lang="en-US" sz="8000" dirty="0" err="1"/>
              <a:t>StringReader</a:t>
            </a:r>
            <a:r>
              <a:rPr lang="en-US" sz="8000" dirty="0"/>
              <a:t>(</a:t>
            </a:r>
            <a:r>
              <a:rPr lang="en-US" sz="8000" dirty="0" err="1"/>
              <a:t>rpc</a:t>
            </a:r>
            <a:r>
              <a:rPr lang="en-US" sz="8000" dirty="0"/>
              <a:t>)));</a:t>
            </a:r>
            <a:endParaRPr sz="80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8000" dirty="0"/>
              <a:t>        </a:t>
            </a:r>
            <a:r>
              <a:rPr lang="en-US" sz="8000" dirty="0" err="1"/>
              <a:t>TransformerFactory</a:t>
            </a:r>
            <a:r>
              <a:rPr lang="en-US" sz="8000" dirty="0"/>
              <a:t> </a:t>
            </a:r>
            <a:r>
              <a:rPr lang="en-US" sz="8000" dirty="0" err="1"/>
              <a:t>tf</a:t>
            </a:r>
            <a:r>
              <a:rPr lang="en-US" sz="8000" dirty="0"/>
              <a:t> = </a:t>
            </a:r>
            <a:r>
              <a:rPr lang="en-US" sz="8000" dirty="0" err="1"/>
              <a:t>TransformerFactory.newInstance</a:t>
            </a:r>
            <a:r>
              <a:rPr lang="en-US" sz="8000" dirty="0"/>
              <a:t>();</a:t>
            </a:r>
            <a:endParaRPr sz="80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8000" dirty="0"/>
              <a:t>        Transformer </a:t>
            </a:r>
            <a:r>
              <a:rPr lang="en-US" sz="8000" dirty="0" err="1"/>
              <a:t>transformer</a:t>
            </a:r>
            <a:r>
              <a:rPr lang="en-US" sz="8000" dirty="0"/>
              <a:t> = </a:t>
            </a:r>
            <a:r>
              <a:rPr lang="en-US" sz="8000" dirty="0" err="1"/>
              <a:t>tf.newTransformer</a:t>
            </a:r>
            <a:r>
              <a:rPr lang="en-US" sz="8000" dirty="0"/>
              <a:t>();</a:t>
            </a:r>
            <a:endParaRPr sz="80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8000" dirty="0"/>
              <a:t>        </a:t>
            </a:r>
            <a:r>
              <a:rPr lang="en-US" sz="8000" dirty="0" err="1"/>
              <a:t>transformer.transform</a:t>
            </a:r>
            <a:r>
              <a:rPr lang="en-US" sz="8000" dirty="0"/>
              <a:t>(new </a:t>
            </a:r>
            <a:r>
              <a:rPr lang="en-US" sz="8000" dirty="0" err="1"/>
              <a:t>DOMSource</a:t>
            </a:r>
            <a:r>
              <a:rPr lang="en-US" sz="8000" dirty="0"/>
              <a:t>(doc), new </a:t>
            </a:r>
            <a:r>
              <a:rPr lang="en-US" sz="8000" dirty="0" err="1"/>
              <a:t>StreamResult</a:t>
            </a:r>
            <a:r>
              <a:rPr lang="en-US" sz="8000" dirty="0"/>
              <a:t>(writer));</a:t>
            </a:r>
            <a:endParaRPr sz="80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8000" dirty="0"/>
              <a:t>       return </a:t>
            </a:r>
            <a:r>
              <a:rPr lang="en-US" sz="8000" dirty="0" err="1"/>
              <a:t>writer.toString</a:t>
            </a:r>
            <a:r>
              <a:rPr lang="en-US" sz="8000" dirty="0"/>
              <a:t>();</a:t>
            </a:r>
            <a:endParaRPr sz="80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8000" dirty="0"/>
              <a:t>    }</a:t>
            </a:r>
            <a:endParaRPr sz="80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72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endParaRPr sz="2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1095</Words>
  <Application>Microsoft Office PowerPoint</Application>
  <PresentationFormat>Widescreen</PresentationFormat>
  <Paragraphs>134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Roboto Mono</vt:lpstr>
      <vt:lpstr>Wingdings 2</vt:lpstr>
      <vt:lpstr>Lora</vt:lpstr>
      <vt:lpstr>Times New Roman</vt:lpstr>
      <vt:lpstr>Constantia</vt:lpstr>
      <vt:lpstr>Flow</vt:lpstr>
      <vt:lpstr>PowerPoint Presentation</vt:lpstr>
      <vt:lpstr>Development Requirements</vt:lpstr>
      <vt:lpstr>Dependencies</vt:lpstr>
      <vt:lpstr>Aim of the Project</vt:lpstr>
      <vt:lpstr>How Netconf and Restconf Works?</vt:lpstr>
      <vt:lpstr>PowerPoint Presentation</vt:lpstr>
      <vt:lpstr>Establishing Connection to the Netconf server</vt:lpstr>
      <vt:lpstr>NetconfClientManager</vt:lpstr>
      <vt:lpstr>Connect Method and sendRpc Method</vt:lpstr>
      <vt:lpstr>NETCONF Operations </vt:lpstr>
      <vt:lpstr>NETCONF TESTING</vt:lpstr>
      <vt:lpstr>OUTPUT RESPONSES FOR THE NETCONF</vt:lpstr>
      <vt:lpstr>Introduction to RESTCONF</vt:lpstr>
      <vt:lpstr>Establishing Connection to the Restconf Server</vt:lpstr>
      <vt:lpstr>RestconfClientManager </vt:lpstr>
      <vt:lpstr>Connecting to the Server using Credentials</vt:lpstr>
      <vt:lpstr>RESTCONF Operations</vt:lpstr>
      <vt:lpstr>RESTCONF TESTING </vt:lpstr>
      <vt:lpstr>OUTPUT RESPONSES FOR THE RESTCONF </vt:lpstr>
      <vt:lpstr>OUTPUT RESPONSES FOR THE RESTCONF(Continue..)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Satish M</dc:creator>
  <cp:lastModifiedBy>ashiyana Makandar</cp:lastModifiedBy>
  <cp:revision>1</cp:revision>
  <dcterms:created xsi:type="dcterms:W3CDTF">2024-05-04T13:11:57Z</dcterms:created>
  <dcterms:modified xsi:type="dcterms:W3CDTF">2024-07-23T06:15:56Z</dcterms:modified>
</cp:coreProperties>
</file>