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30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9534" y="4026547"/>
            <a:ext cx="16928931" cy="1878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0598" y="126891"/>
            <a:ext cx="2073275" cy="80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0084" y="2763984"/>
            <a:ext cx="13071475" cy="6238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534" y="4026547"/>
            <a:ext cx="6725920" cy="1878964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6700" b="1" spc="25" dirty="0">
                <a:solidFill>
                  <a:srgbClr val="FFFFFF"/>
                </a:solidFill>
                <a:latin typeface="Palatino Linotype"/>
                <a:cs typeface="Palatino Linotype"/>
              </a:rPr>
              <a:t>H</a:t>
            </a:r>
            <a:r>
              <a:rPr sz="6700" b="1" spc="65" dirty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6700" b="1" spc="-4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6700" b="1" spc="-23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6700" b="1" spc="15" dirty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6700" b="1" spc="-235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6700" b="1" spc="175" dirty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6700" b="1" spc="204" dirty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6700" b="1" spc="430" dirty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6700" b="1" spc="245" dirty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670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sz="6700" b="1" spc="-110" dirty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endParaRPr sz="6700">
              <a:latin typeface="Palatino Linotype"/>
              <a:cs typeface="Palatino Linotype"/>
            </a:endParaRPr>
          </a:p>
          <a:p>
            <a:pPr marL="95250">
              <a:lnSpc>
                <a:spcPct val="100000"/>
              </a:lnSpc>
              <a:spcBef>
                <a:spcPts val="590"/>
              </a:spcBef>
            </a:pPr>
            <a:r>
              <a:rPr sz="4200" b="1" spc="15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4200" b="1" spc="270" dirty="0">
                <a:solidFill>
                  <a:srgbClr val="FFFFFF"/>
                </a:solidFill>
                <a:latin typeface="Palatino Linotype"/>
                <a:cs typeface="Palatino Linotype"/>
              </a:rPr>
              <a:t>m</a:t>
            </a:r>
            <a:r>
              <a:rPr sz="4200" b="1" spc="110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4200" b="1" spc="45" dirty="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sz="4200" b="1" spc="170" dirty="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sz="4200" b="1" spc="210" dirty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4200" b="1" spc="12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4200" b="1" spc="130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4200" b="1" spc="-2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4200" b="1" spc="40" dirty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4200" b="1" spc="12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4200" b="1" spc="400" dirty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4200" b="1" spc="12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4200" b="1" spc="254" dirty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4200" b="1" spc="400" dirty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4200" b="1" spc="85" dirty="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sz="4200" b="1" spc="170" dirty="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sz="4200" b="1" spc="260" dirty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endParaRPr sz="42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855" y="6535161"/>
            <a:ext cx="567182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1" spc="130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4100" b="1" spc="545" dirty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4100" b="1" spc="10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4100" b="1" spc="140" dirty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sz="4100" b="1" spc="10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4100" b="1" spc="225" dirty="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sz="4100" b="1" spc="380" dirty="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sz="4100" b="1" spc="10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4100" b="1" spc="100" dirty="0">
                <a:solidFill>
                  <a:srgbClr val="FFFFFF"/>
                </a:solidFill>
                <a:latin typeface="Palatino Linotype"/>
                <a:cs typeface="Palatino Linotype"/>
              </a:rPr>
              <a:t>d</a:t>
            </a:r>
            <a:r>
              <a:rPr sz="4100" b="1" spc="-2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4100" b="1" spc="80" dirty="0">
                <a:solidFill>
                  <a:srgbClr val="FFFFFF"/>
                </a:solidFill>
                <a:latin typeface="Palatino Linotype"/>
                <a:cs typeface="Palatino Linotype"/>
              </a:rPr>
              <a:t>b</a:t>
            </a:r>
            <a:r>
              <a:rPr sz="4100" b="1" spc="195" dirty="0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sz="4100" b="1" spc="-2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4100" b="1" spc="-335" dirty="0">
                <a:solidFill>
                  <a:srgbClr val="FFFFFF"/>
                </a:solidFill>
                <a:latin typeface="Palatino Linotype"/>
                <a:cs typeface="Palatino Linotype"/>
              </a:rPr>
              <a:t>G</a:t>
            </a:r>
            <a:r>
              <a:rPr sz="4100" b="1" spc="545" dirty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sz="4100" b="1" spc="150" dirty="0">
                <a:solidFill>
                  <a:srgbClr val="FFFFFF"/>
                </a:solidFill>
                <a:latin typeface="Palatino Linotype"/>
                <a:cs typeface="Palatino Linotype"/>
              </a:rPr>
              <a:t>o</a:t>
            </a:r>
            <a:r>
              <a:rPr sz="4100" b="1" spc="180" dirty="0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sz="4100" b="1" spc="95" dirty="0">
                <a:solidFill>
                  <a:srgbClr val="FFFFFF"/>
                </a:solidFill>
                <a:latin typeface="Palatino Linotype"/>
                <a:cs typeface="Palatino Linotype"/>
              </a:rPr>
              <a:t>p</a:t>
            </a:r>
            <a:r>
              <a:rPr sz="4100" b="1" spc="-2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4100" b="1" spc="100" dirty="0">
                <a:solidFill>
                  <a:srgbClr val="FFFFFF"/>
                </a:solidFill>
                <a:latin typeface="Palatino Linotype"/>
                <a:cs typeface="Palatino Linotype"/>
              </a:rPr>
              <a:t>-</a:t>
            </a:r>
            <a:r>
              <a:rPr sz="4100" b="1" spc="-2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4100" b="1" spc="-385" dirty="0">
                <a:solidFill>
                  <a:srgbClr val="FFFFFF"/>
                </a:solidFill>
                <a:latin typeface="Palatino Linotype"/>
                <a:cs typeface="Palatino Linotype"/>
              </a:rPr>
              <a:t>1</a:t>
            </a:r>
            <a:endParaRPr sz="4100">
              <a:latin typeface="Palatino Linotype"/>
              <a:cs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E7113-C33A-5038-4A7E-2289DBF04488}"/>
              </a:ext>
            </a:extLst>
          </p:cNvPr>
          <p:cNvSpPr txBox="1"/>
          <p:nvPr/>
        </p:nvSpPr>
        <p:spPr>
          <a:xfrm>
            <a:off x="4014855" y="7353300"/>
            <a:ext cx="57375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 err="1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kumari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lang="en-IN" sz="2400" b="0" i="0" dirty="0" err="1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neelaveni</a:t>
            </a:r>
            <a:endParaRPr lang="en-IN" sz="2400" b="0" i="0" dirty="0">
              <a:solidFill>
                <a:schemeClr val="bg1"/>
              </a:solidFill>
              <a:effectLst/>
              <a:latin typeface="Algerian" panose="04020705040A02060702" pitchFamily="82" charset="0"/>
            </a:endParaRPr>
          </a:p>
          <a:p>
            <a:pPr algn="l"/>
            <a:r>
              <a:rPr lang="en-IN" sz="24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Lakshmi Vijay</a:t>
            </a:r>
          </a:p>
          <a:p>
            <a:pPr algn="l"/>
            <a:r>
              <a:rPr lang="en-IN" sz="24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Jyothi </a:t>
            </a:r>
            <a:r>
              <a:rPr lang="en-IN" sz="2400" b="0" i="0" dirty="0" err="1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Mahantesh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lang="en-IN" sz="2400" b="0" i="0" dirty="0" err="1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Sondur</a:t>
            </a:r>
            <a:endParaRPr lang="en-IN" sz="2400" b="0" i="0" dirty="0">
              <a:solidFill>
                <a:schemeClr val="bg1"/>
              </a:solidFill>
              <a:effectLst/>
              <a:latin typeface="Algerian" panose="04020705040A02060702" pitchFamily="82" charset="0"/>
            </a:endParaRPr>
          </a:p>
          <a:p>
            <a:pPr algn="l"/>
            <a:r>
              <a:rPr lang="en-IN" sz="24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Akshata </a:t>
            </a:r>
            <a:r>
              <a:rPr lang="en-IN" sz="2400" b="0" i="0" dirty="0" err="1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Gangappa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lang="en-IN" sz="2400" b="0" i="0" dirty="0" err="1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GayaKawad</a:t>
            </a:r>
            <a:endParaRPr lang="en-IN" sz="2400" b="0" i="0" dirty="0">
              <a:solidFill>
                <a:schemeClr val="bg1"/>
              </a:solidFill>
              <a:effectLst/>
              <a:latin typeface="Algerian" panose="04020705040A02060702" pitchFamily="82" charset="0"/>
            </a:endParaRPr>
          </a:p>
          <a:p>
            <a:pPr algn="l"/>
            <a:r>
              <a:rPr lang="en-IN" sz="2400" b="0" i="0" dirty="0" err="1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Sammed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lang="en-IN" sz="2400" b="0" i="0" dirty="0" err="1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Nasalapure</a:t>
            </a:r>
            <a:endParaRPr lang="en-IN" sz="2400" b="0" i="0" dirty="0">
              <a:solidFill>
                <a:schemeClr val="bg1"/>
              </a:solidFill>
              <a:effectLst/>
              <a:latin typeface="Algerian" panose="04020705040A02060702" pitchFamily="82" charset="0"/>
            </a:endParaRPr>
          </a:p>
          <a:p>
            <a:pPr algn="l"/>
            <a:r>
              <a:rPr lang="en-IN" sz="2400" b="0" i="0" dirty="0" err="1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Bhavana.V</a:t>
            </a:r>
            <a:endParaRPr lang="en-IN" sz="2400" b="0" i="0" dirty="0">
              <a:solidFill>
                <a:schemeClr val="bg1"/>
              </a:solidFill>
              <a:effectLst/>
              <a:latin typeface="Algerian" panose="04020705040A02060702" pitchFamily="82" charset="0"/>
            </a:endParaRPr>
          </a:p>
          <a:p>
            <a:pPr algn="l"/>
            <a:r>
              <a:rPr lang="en-IN" sz="2400" b="0" i="0" dirty="0" err="1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Ganji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 Hemanth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C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5046" y="3428881"/>
              <a:ext cx="5029199" cy="2743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63992" y="167442"/>
            <a:ext cx="215328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spc="220" dirty="0"/>
              <a:t>KPI</a:t>
            </a:r>
            <a:r>
              <a:rPr sz="5300" spc="160" dirty="0"/>
              <a:t> </a:t>
            </a:r>
            <a:r>
              <a:rPr sz="5300" spc="-145" dirty="0"/>
              <a:t>-</a:t>
            </a:r>
            <a:r>
              <a:rPr sz="5300" spc="165" dirty="0"/>
              <a:t> </a:t>
            </a:r>
            <a:r>
              <a:rPr sz="5300" spc="-180" dirty="0"/>
              <a:t>5</a:t>
            </a:r>
            <a:endParaRPr sz="5300"/>
          </a:p>
        </p:txBody>
      </p:sp>
      <p:grpSp>
        <p:nvGrpSpPr>
          <p:cNvPr id="7" name="object 7"/>
          <p:cNvGrpSpPr/>
          <p:nvPr/>
        </p:nvGrpSpPr>
        <p:grpSpPr>
          <a:xfrm>
            <a:off x="601835" y="3924782"/>
            <a:ext cx="133350" cy="5505450"/>
            <a:chOff x="601835" y="3924782"/>
            <a:chExt cx="133350" cy="55054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835" y="3924782"/>
              <a:ext cx="133350" cy="1333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835" y="4820132"/>
              <a:ext cx="133350" cy="1333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835" y="6163157"/>
              <a:ext cx="133350" cy="1333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835" y="7953857"/>
              <a:ext cx="133350" cy="1333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835" y="9296882"/>
              <a:ext cx="133350" cy="1333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03385" y="902772"/>
            <a:ext cx="12149455" cy="91420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4487545" marR="5080" indent="-4350385">
              <a:lnSpc>
                <a:spcPts val="5100"/>
              </a:lnSpc>
              <a:spcBef>
                <a:spcPts val="780"/>
              </a:spcBef>
            </a:pPr>
            <a:r>
              <a:rPr sz="4750" b="1" spc="204" dirty="0">
                <a:solidFill>
                  <a:srgbClr val="FFFFFF"/>
                </a:solidFill>
                <a:latin typeface="Cambria"/>
                <a:cs typeface="Cambria"/>
              </a:rPr>
              <a:t>Job</a:t>
            </a:r>
            <a:r>
              <a:rPr sz="4750" b="1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750" b="1" spc="204" dirty="0">
                <a:solidFill>
                  <a:srgbClr val="FFFFFF"/>
                </a:solidFill>
                <a:latin typeface="Cambria"/>
                <a:cs typeface="Cambria"/>
              </a:rPr>
              <a:t>Role</a:t>
            </a:r>
            <a:r>
              <a:rPr sz="4750" b="1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750" b="1" spc="220" dirty="0">
                <a:solidFill>
                  <a:srgbClr val="FFFFFF"/>
                </a:solidFill>
                <a:latin typeface="Cambria"/>
                <a:cs typeface="Cambria"/>
              </a:rPr>
              <a:t>Vs</a:t>
            </a:r>
            <a:r>
              <a:rPr sz="4750" b="1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750" b="1" spc="305" dirty="0">
                <a:solidFill>
                  <a:srgbClr val="FFFFFF"/>
                </a:solidFill>
                <a:latin typeface="Cambria"/>
                <a:cs typeface="Cambria"/>
              </a:rPr>
              <a:t>Work</a:t>
            </a:r>
            <a:r>
              <a:rPr sz="4750" b="1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750" b="1" spc="310" dirty="0">
                <a:solidFill>
                  <a:srgbClr val="FFFFFF"/>
                </a:solidFill>
                <a:latin typeface="Cambria"/>
                <a:cs typeface="Cambria"/>
              </a:rPr>
              <a:t>Life</a:t>
            </a:r>
            <a:r>
              <a:rPr sz="4750" b="1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750" b="1" spc="240" dirty="0">
                <a:solidFill>
                  <a:srgbClr val="FFFFFF"/>
                </a:solidFill>
                <a:latin typeface="Cambria"/>
                <a:cs typeface="Cambria"/>
              </a:rPr>
              <a:t>Balance</a:t>
            </a:r>
            <a:r>
              <a:rPr sz="4750" b="1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750" b="1" spc="29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4750" b="1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750" b="1" spc="195" dirty="0">
                <a:solidFill>
                  <a:srgbClr val="FFFFFF"/>
                </a:solidFill>
                <a:latin typeface="Cambria"/>
                <a:cs typeface="Cambria"/>
              </a:rPr>
              <a:t>Total </a:t>
            </a:r>
            <a:r>
              <a:rPr sz="4750" b="1" spc="-10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750" b="1" spc="245" dirty="0">
                <a:solidFill>
                  <a:srgbClr val="FFFFFF"/>
                </a:solidFill>
                <a:latin typeface="Cambria"/>
                <a:cs typeface="Cambria"/>
              </a:rPr>
              <a:t>Employees</a:t>
            </a:r>
            <a:endParaRPr sz="4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sz="4150" b="1" spc="180" dirty="0">
                <a:solidFill>
                  <a:srgbClr val="FFFFFF"/>
                </a:solidFill>
                <a:latin typeface="Cambria"/>
                <a:cs typeface="Cambria"/>
              </a:rPr>
              <a:t>Insights</a:t>
            </a:r>
            <a:r>
              <a:rPr sz="4150" b="1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150" b="1" spc="285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4150" b="1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150" b="1" spc="170" dirty="0">
                <a:solidFill>
                  <a:srgbClr val="FFFFFF"/>
                </a:solidFill>
                <a:latin typeface="Cambria"/>
                <a:cs typeface="Cambria"/>
              </a:rPr>
              <a:t>KPI</a:t>
            </a:r>
            <a:r>
              <a:rPr sz="4150" b="1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150" b="1" spc="-25" dirty="0">
                <a:solidFill>
                  <a:srgbClr val="FFFFFF"/>
                </a:solidFill>
                <a:latin typeface="Cambria"/>
                <a:cs typeface="Cambria"/>
              </a:rPr>
              <a:t>5:</a:t>
            </a:r>
            <a:endParaRPr sz="4150">
              <a:latin typeface="Cambria"/>
              <a:cs typeface="Cambria"/>
            </a:endParaRPr>
          </a:p>
          <a:p>
            <a:pPr marL="635000" marR="4224020">
              <a:lnSpc>
                <a:spcPts val="3529"/>
              </a:lnSpc>
              <a:spcBef>
                <a:spcPts val="3545"/>
              </a:spcBef>
            </a:pPr>
            <a:r>
              <a:rPr sz="3450" spc="22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5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70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22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235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90" dirty="0">
                <a:solidFill>
                  <a:srgbClr val="FFFFFF"/>
                </a:solidFill>
                <a:latin typeface="Cambria"/>
                <a:cs typeface="Cambria"/>
              </a:rPr>
              <a:t>conclude </a:t>
            </a:r>
            <a:r>
              <a:rPr sz="3450" spc="-7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50" dirty="0">
                <a:solidFill>
                  <a:srgbClr val="FFFFFF"/>
                </a:solidFill>
                <a:latin typeface="Cambria"/>
                <a:cs typeface="Cambria"/>
              </a:rPr>
              <a:t>that,</a:t>
            </a:r>
            <a:endParaRPr sz="3450">
              <a:latin typeface="Cambria"/>
              <a:cs typeface="Cambria"/>
            </a:endParaRPr>
          </a:p>
          <a:p>
            <a:pPr marL="635000">
              <a:lnSpc>
                <a:spcPts val="3195"/>
              </a:lnSpc>
            </a:pPr>
            <a:r>
              <a:rPr sz="3450" spc="17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70" dirty="0">
                <a:solidFill>
                  <a:srgbClr val="FFFFFF"/>
                </a:solidFill>
                <a:latin typeface="Cambria"/>
                <a:cs typeface="Cambria"/>
              </a:rPr>
              <a:t>Research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40" dirty="0">
                <a:solidFill>
                  <a:srgbClr val="FFFFFF"/>
                </a:solidFill>
                <a:latin typeface="Cambria"/>
                <a:cs typeface="Cambria"/>
              </a:rPr>
              <a:t>directors</a:t>
            </a:r>
            <a:r>
              <a:rPr sz="345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24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5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endParaRPr sz="3450">
              <a:latin typeface="Cambria"/>
              <a:cs typeface="Cambria"/>
            </a:endParaRPr>
          </a:p>
          <a:p>
            <a:pPr marL="635000" marR="4034154">
              <a:lnSpc>
                <a:spcPts val="3529"/>
              </a:lnSpc>
              <a:spcBef>
                <a:spcPts val="320"/>
              </a:spcBef>
            </a:pPr>
            <a:r>
              <a:rPr sz="3450" spc="175" dirty="0">
                <a:solidFill>
                  <a:srgbClr val="FFFFFF"/>
                </a:solidFill>
                <a:latin typeface="Cambria"/>
                <a:cs typeface="Cambria"/>
              </a:rPr>
              <a:t>laboratory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75" dirty="0">
                <a:solidFill>
                  <a:srgbClr val="FFFFFF"/>
                </a:solidFill>
                <a:latin typeface="Cambria"/>
                <a:cs typeface="Cambria"/>
              </a:rPr>
              <a:t>technicians</a:t>
            </a:r>
            <a:r>
              <a:rPr sz="345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5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204" dirty="0">
                <a:solidFill>
                  <a:srgbClr val="FFFFFF"/>
                </a:solidFill>
                <a:latin typeface="Cambria"/>
                <a:cs typeface="Cambria"/>
              </a:rPr>
              <a:t>work</a:t>
            </a:r>
            <a:r>
              <a:rPr sz="345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60" dirty="0">
                <a:solidFill>
                  <a:srgbClr val="FFFFFF"/>
                </a:solidFill>
                <a:latin typeface="Cambria"/>
                <a:cs typeface="Cambria"/>
              </a:rPr>
              <a:t>life </a:t>
            </a:r>
            <a:r>
              <a:rPr sz="3450" spc="-7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204" dirty="0">
                <a:solidFill>
                  <a:srgbClr val="FFFFFF"/>
                </a:solidFill>
                <a:latin typeface="Cambria"/>
                <a:cs typeface="Cambria"/>
              </a:rPr>
              <a:t>balance</a:t>
            </a:r>
            <a:r>
              <a:rPr sz="345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0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345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90" dirty="0">
                <a:solidFill>
                  <a:srgbClr val="FFFFFF"/>
                </a:solidFill>
                <a:latin typeface="Cambria"/>
                <a:cs typeface="Cambria"/>
              </a:rPr>
              <a:t>poor.</a:t>
            </a:r>
            <a:endParaRPr sz="3450">
              <a:latin typeface="Cambria"/>
              <a:cs typeface="Cambria"/>
            </a:endParaRPr>
          </a:p>
          <a:p>
            <a:pPr marL="635000">
              <a:lnSpc>
                <a:spcPts val="3195"/>
              </a:lnSpc>
            </a:pPr>
            <a:r>
              <a:rPr sz="3450" spc="17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345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5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45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50" dirty="0">
                <a:solidFill>
                  <a:srgbClr val="FFFFFF"/>
                </a:solidFill>
                <a:latin typeface="Cambria"/>
                <a:cs typeface="Cambria"/>
              </a:rPr>
              <a:t>Sales</a:t>
            </a:r>
            <a:r>
              <a:rPr sz="345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50" dirty="0">
                <a:solidFill>
                  <a:srgbClr val="FFFFFF"/>
                </a:solidFill>
                <a:latin typeface="Cambria"/>
                <a:cs typeface="Cambria"/>
              </a:rPr>
              <a:t>representatives</a:t>
            </a:r>
            <a:r>
              <a:rPr sz="345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50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endParaRPr sz="3450">
              <a:latin typeface="Cambria"/>
              <a:cs typeface="Cambria"/>
            </a:endParaRPr>
          </a:p>
          <a:p>
            <a:pPr marL="635000" marR="3700145">
              <a:lnSpc>
                <a:spcPts val="3520"/>
              </a:lnSpc>
              <a:spcBef>
                <a:spcPts val="325"/>
              </a:spcBef>
            </a:pPr>
            <a:r>
              <a:rPr sz="3450" spc="210" dirty="0">
                <a:solidFill>
                  <a:srgbClr val="FFFFFF"/>
                </a:solidFill>
                <a:latin typeface="Cambria"/>
                <a:cs typeface="Cambria"/>
              </a:rPr>
              <a:t>managers </a:t>
            </a:r>
            <a:r>
              <a:rPr sz="3450" spc="150" dirty="0">
                <a:solidFill>
                  <a:srgbClr val="FFFFFF"/>
                </a:solidFill>
                <a:latin typeface="Cambria"/>
                <a:cs typeface="Cambria"/>
              </a:rPr>
              <a:t>, </a:t>
            </a:r>
            <a:r>
              <a:rPr sz="3450" spc="225" dirty="0">
                <a:solidFill>
                  <a:srgbClr val="FFFFFF"/>
                </a:solidFill>
                <a:latin typeface="Cambria"/>
                <a:cs typeface="Cambria"/>
              </a:rPr>
              <a:t>Manufacturing </a:t>
            </a:r>
            <a:r>
              <a:rPr sz="3450" spc="145" dirty="0">
                <a:solidFill>
                  <a:srgbClr val="FFFFFF"/>
                </a:solidFill>
                <a:latin typeface="Cambria"/>
                <a:cs typeface="Cambria"/>
              </a:rPr>
              <a:t>Directors </a:t>
            </a:r>
            <a:r>
              <a:rPr sz="345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24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5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50" dirty="0">
                <a:solidFill>
                  <a:srgbClr val="FFFFFF"/>
                </a:solidFill>
                <a:latin typeface="Cambria"/>
                <a:cs typeface="Cambria"/>
              </a:rPr>
              <a:t>Sales</a:t>
            </a:r>
            <a:r>
              <a:rPr sz="345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70" dirty="0">
                <a:solidFill>
                  <a:srgbClr val="FFFFFF"/>
                </a:solidFill>
                <a:latin typeface="Cambria"/>
                <a:cs typeface="Cambria"/>
              </a:rPr>
              <a:t>executives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5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204" dirty="0">
                <a:solidFill>
                  <a:srgbClr val="FFFFFF"/>
                </a:solidFill>
                <a:latin typeface="Cambria"/>
                <a:cs typeface="Cambria"/>
              </a:rPr>
              <a:t>work</a:t>
            </a:r>
            <a:r>
              <a:rPr sz="345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60" dirty="0">
                <a:solidFill>
                  <a:srgbClr val="FFFFFF"/>
                </a:solidFill>
                <a:latin typeface="Cambria"/>
                <a:cs typeface="Cambria"/>
              </a:rPr>
              <a:t>life </a:t>
            </a:r>
            <a:r>
              <a:rPr sz="3450" spc="-7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204" dirty="0">
                <a:solidFill>
                  <a:srgbClr val="FFFFFF"/>
                </a:solidFill>
                <a:latin typeface="Cambria"/>
                <a:cs typeface="Cambria"/>
              </a:rPr>
              <a:t>balance</a:t>
            </a:r>
            <a:r>
              <a:rPr sz="345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0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345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210" dirty="0">
                <a:solidFill>
                  <a:srgbClr val="FFFFFF"/>
                </a:solidFill>
                <a:latin typeface="Cambria"/>
                <a:cs typeface="Cambria"/>
              </a:rPr>
              <a:t>fair.</a:t>
            </a:r>
            <a:endParaRPr sz="3450">
              <a:latin typeface="Cambria"/>
              <a:cs typeface="Cambria"/>
            </a:endParaRPr>
          </a:p>
          <a:p>
            <a:pPr marL="635000" marR="4089400" algn="just">
              <a:lnSpc>
                <a:spcPts val="3520"/>
              </a:lnSpc>
              <a:spcBef>
                <a:spcPts val="15"/>
              </a:spcBef>
            </a:pPr>
            <a:r>
              <a:rPr sz="3450" spc="170" dirty="0">
                <a:solidFill>
                  <a:srgbClr val="FFFFFF"/>
                </a:solidFill>
                <a:latin typeface="Cambria"/>
                <a:cs typeface="Cambria"/>
              </a:rPr>
              <a:t>For Research 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Scientists </a:t>
            </a:r>
            <a:r>
              <a:rPr sz="3450" spc="150" dirty="0">
                <a:solidFill>
                  <a:srgbClr val="FFFFFF"/>
                </a:solidFill>
                <a:latin typeface="Cambria"/>
                <a:cs typeface="Cambria"/>
              </a:rPr>
              <a:t>, </a:t>
            </a:r>
            <a:r>
              <a:rPr sz="3450" spc="195" dirty="0">
                <a:solidFill>
                  <a:srgbClr val="FFFFFF"/>
                </a:solidFill>
                <a:latin typeface="Cambria"/>
                <a:cs typeface="Cambria"/>
              </a:rPr>
              <a:t>Healthcare </a:t>
            </a:r>
            <a:r>
              <a:rPr sz="3450" spc="-7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50" dirty="0">
                <a:solidFill>
                  <a:srgbClr val="FFFFFF"/>
                </a:solidFill>
                <a:latin typeface="Cambria"/>
                <a:cs typeface="Cambria"/>
              </a:rPr>
              <a:t>representatives </a:t>
            </a:r>
            <a:r>
              <a:rPr sz="3450" spc="250" dirty="0">
                <a:solidFill>
                  <a:srgbClr val="FFFFFF"/>
                </a:solidFill>
                <a:latin typeface="Cambria"/>
                <a:cs typeface="Cambria"/>
              </a:rPr>
              <a:t>und </a:t>
            </a:r>
            <a:r>
              <a:rPr sz="3450" spc="160" dirty="0">
                <a:solidFill>
                  <a:srgbClr val="FFFFFF"/>
                </a:solidFill>
                <a:latin typeface="Cambria"/>
                <a:cs typeface="Cambria"/>
              </a:rPr>
              <a:t>Developers </a:t>
            </a:r>
            <a:r>
              <a:rPr sz="3450" spc="15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450" spc="-7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204" dirty="0">
                <a:solidFill>
                  <a:srgbClr val="FFFFFF"/>
                </a:solidFill>
                <a:latin typeface="Cambria"/>
                <a:cs typeface="Cambria"/>
              </a:rPr>
              <a:t>work</a:t>
            </a:r>
            <a:r>
              <a:rPr sz="345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60" dirty="0">
                <a:solidFill>
                  <a:srgbClr val="FFFFFF"/>
                </a:solidFill>
                <a:latin typeface="Cambria"/>
                <a:cs typeface="Cambria"/>
              </a:rPr>
              <a:t>life</a:t>
            </a:r>
            <a:r>
              <a:rPr sz="345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204" dirty="0">
                <a:solidFill>
                  <a:srgbClr val="FFFFFF"/>
                </a:solidFill>
                <a:latin typeface="Cambria"/>
                <a:cs typeface="Cambria"/>
              </a:rPr>
              <a:t>balance</a:t>
            </a:r>
            <a:r>
              <a:rPr sz="345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0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345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80" dirty="0">
                <a:solidFill>
                  <a:srgbClr val="FFFFFF"/>
                </a:solidFill>
                <a:latin typeface="Cambria"/>
                <a:cs typeface="Cambria"/>
              </a:rPr>
              <a:t>good.</a:t>
            </a:r>
            <a:endParaRPr sz="3450">
              <a:latin typeface="Cambria"/>
              <a:cs typeface="Cambria"/>
            </a:endParaRPr>
          </a:p>
          <a:p>
            <a:pPr marL="635000" marR="4284980" algn="just">
              <a:lnSpc>
                <a:spcPts val="3520"/>
              </a:lnSpc>
              <a:spcBef>
                <a:spcPts val="15"/>
              </a:spcBef>
            </a:pPr>
            <a:r>
              <a:rPr sz="3450" spc="17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290" dirty="0">
                <a:solidFill>
                  <a:srgbClr val="FFFFFF"/>
                </a:solidFill>
                <a:latin typeface="Cambria"/>
                <a:cs typeface="Cambria"/>
              </a:rPr>
              <a:t>human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55" dirty="0">
                <a:solidFill>
                  <a:srgbClr val="FFFFFF"/>
                </a:solidFill>
                <a:latin typeface="Cambria"/>
                <a:cs typeface="Cambria"/>
              </a:rPr>
              <a:t>resources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5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204" dirty="0">
                <a:solidFill>
                  <a:srgbClr val="FFFFFF"/>
                </a:solidFill>
                <a:latin typeface="Cambria"/>
                <a:cs typeface="Cambria"/>
              </a:rPr>
              <a:t>work</a:t>
            </a:r>
            <a:r>
              <a:rPr sz="345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60" dirty="0">
                <a:solidFill>
                  <a:srgbClr val="FFFFFF"/>
                </a:solidFill>
                <a:latin typeface="Cambria"/>
                <a:cs typeface="Cambria"/>
              </a:rPr>
              <a:t>life </a:t>
            </a:r>
            <a:r>
              <a:rPr sz="3450" spc="-7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204" dirty="0">
                <a:solidFill>
                  <a:srgbClr val="FFFFFF"/>
                </a:solidFill>
                <a:latin typeface="Cambria"/>
                <a:cs typeface="Cambria"/>
              </a:rPr>
              <a:t>balance</a:t>
            </a:r>
            <a:r>
              <a:rPr sz="345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0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345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50" spc="175" dirty="0">
                <a:solidFill>
                  <a:srgbClr val="FFFFFF"/>
                </a:solidFill>
                <a:latin typeface="Cambria"/>
                <a:cs typeface="Cambria"/>
              </a:rPr>
              <a:t>excellent.</a:t>
            </a:r>
            <a:endParaRPr sz="3450">
              <a:latin typeface="Cambria"/>
              <a:cs typeface="Cambri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2961" y="4311522"/>
            <a:ext cx="9077324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KPI</a:t>
            </a:r>
            <a:r>
              <a:rPr spc="155" dirty="0"/>
              <a:t> </a:t>
            </a:r>
            <a:r>
              <a:rPr spc="-140" dirty="0"/>
              <a:t>-</a:t>
            </a:r>
            <a:r>
              <a:rPr spc="155" dirty="0"/>
              <a:t> </a:t>
            </a:r>
            <a:r>
              <a:rPr spc="-170" dirty="0"/>
              <a:t>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840" y="833646"/>
            <a:ext cx="11062970" cy="6178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50" b="1" spc="210" dirty="0">
                <a:solidFill>
                  <a:srgbClr val="FFFFFF"/>
                </a:solidFill>
                <a:latin typeface="Cambria"/>
                <a:cs typeface="Cambria"/>
              </a:rPr>
              <a:t>Attrition</a:t>
            </a:r>
            <a:r>
              <a:rPr sz="3850" b="1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50" b="1" spc="195" dirty="0">
                <a:solidFill>
                  <a:srgbClr val="FFFFFF"/>
                </a:solidFill>
                <a:latin typeface="Cambria"/>
                <a:cs typeface="Cambria"/>
              </a:rPr>
              <a:t>Rate</a:t>
            </a:r>
            <a:r>
              <a:rPr sz="3850" b="1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50" b="1" spc="195" dirty="0">
                <a:solidFill>
                  <a:srgbClr val="FFFFFF"/>
                </a:solidFill>
                <a:latin typeface="Cambria"/>
                <a:cs typeface="Cambria"/>
              </a:rPr>
              <a:t>Vs</a:t>
            </a:r>
            <a:r>
              <a:rPr sz="3850" b="1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50" b="1" spc="225" dirty="0">
                <a:solidFill>
                  <a:srgbClr val="FFFFFF"/>
                </a:solidFill>
                <a:latin typeface="Cambria"/>
                <a:cs typeface="Cambria"/>
              </a:rPr>
              <a:t>YearsSince</a:t>
            </a:r>
            <a:r>
              <a:rPr sz="3850" b="1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50" b="1" spc="240" dirty="0">
                <a:solidFill>
                  <a:srgbClr val="FFFFFF"/>
                </a:solidFill>
                <a:latin typeface="Cambria"/>
                <a:cs typeface="Cambria"/>
              </a:rPr>
              <a:t>Last</a:t>
            </a:r>
            <a:r>
              <a:rPr sz="3850" b="1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50" b="1" spc="210" dirty="0">
                <a:solidFill>
                  <a:srgbClr val="FFFFFF"/>
                </a:solidFill>
                <a:latin typeface="Cambria"/>
                <a:cs typeface="Cambria"/>
              </a:rPr>
              <a:t>Promotion</a:t>
            </a:r>
            <a:endParaRPr sz="385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050" y="3232437"/>
            <a:ext cx="98108" cy="981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050" y="4164472"/>
            <a:ext cx="98108" cy="981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050" y="5096507"/>
            <a:ext cx="98108" cy="981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050" y="6028541"/>
            <a:ext cx="98108" cy="981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050" y="6960576"/>
            <a:ext cx="98108" cy="981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050" y="7892611"/>
            <a:ext cx="98108" cy="9810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050" y="8824645"/>
            <a:ext cx="98108" cy="9810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6375" y="1959855"/>
            <a:ext cx="9244330" cy="7699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135" dirty="0">
                <a:solidFill>
                  <a:srgbClr val="FFFFFF"/>
                </a:solidFill>
                <a:latin typeface="Cambria"/>
                <a:cs typeface="Cambria"/>
              </a:rPr>
              <a:t>Insights</a:t>
            </a:r>
            <a:r>
              <a:rPr sz="2950" b="1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950" b="1" spc="215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2950" b="1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950" b="1" spc="130" dirty="0">
                <a:solidFill>
                  <a:srgbClr val="FFFFFF"/>
                </a:solidFill>
                <a:latin typeface="Cambria"/>
                <a:cs typeface="Cambria"/>
              </a:rPr>
              <a:t>KPI</a:t>
            </a:r>
            <a:r>
              <a:rPr sz="2950" b="1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950" b="1" spc="-10" dirty="0">
                <a:solidFill>
                  <a:srgbClr val="FFFFFF"/>
                </a:solidFill>
                <a:latin typeface="Cambria"/>
                <a:cs typeface="Cambria"/>
              </a:rPr>
              <a:t>6:</a:t>
            </a:r>
            <a:endParaRPr sz="2950">
              <a:latin typeface="Cambria"/>
              <a:cs typeface="Cambria"/>
            </a:endParaRPr>
          </a:p>
          <a:p>
            <a:pPr marL="12700">
              <a:lnSpc>
                <a:spcPts val="2665"/>
              </a:lnSpc>
              <a:spcBef>
                <a:spcPts val="2610"/>
              </a:spcBef>
            </a:pPr>
            <a:r>
              <a:rPr sz="2400" spc="16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Visualisation</a:t>
            </a:r>
            <a:endParaRPr sz="2400">
              <a:latin typeface="Cambria"/>
              <a:cs typeface="Cambria"/>
            </a:endParaRPr>
          </a:p>
          <a:p>
            <a:pPr marL="531495" marR="5080">
              <a:lnSpc>
                <a:spcPts val="2450"/>
              </a:lnSpc>
              <a:spcBef>
                <a:spcPts val="225"/>
              </a:spcBef>
            </a:pP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For </a:t>
            </a:r>
            <a:r>
              <a:rPr sz="2400" spc="-10" dirty="0">
                <a:solidFill>
                  <a:srgbClr val="FFFFFF"/>
                </a:solidFill>
                <a:latin typeface="Cambria"/>
                <a:cs typeface="Cambria"/>
              </a:rPr>
              <a:t>0-5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years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since Last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year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Promotion interval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Research </a:t>
            </a:r>
            <a:r>
              <a:rPr sz="2400" spc="135" dirty="0">
                <a:solidFill>
                  <a:srgbClr val="FFFFFF"/>
                </a:solidFill>
                <a:latin typeface="Cambria"/>
                <a:cs typeface="Cambria"/>
              </a:rPr>
              <a:t>&amp; </a:t>
            </a:r>
            <a:r>
              <a:rPr sz="2400" spc="-5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Cambria"/>
                <a:cs typeface="Cambria"/>
              </a:rPr>
              <a:t>Development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2400" spc="165" dirty="0">
                <a:solidFill>
                  <a:srgbClr val="FFFFFF"/>
                </a:solidFill>
                <a:latin typeface="Cambria"/>
                <a:cs typeface="Cambria"/>
              </a:rPr>
              <a:t>Hardware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departments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has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highest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24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lowest</a:t>
            </a:r>
            <a:r>
              <a:rPr sz="24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attrition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rate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2400">
              <a:latin typeface="Cambria"/>
              <a:cs typeface="Cambria"/>
            </a:endParaRPr>
          </a:p>
          <a:p>
            <a:pPr marL="531495">
              <a:lnSpc>
                <a:spcPts val="2210"/>
              </a:lnSpc>
            </a:pP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6-10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years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since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last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year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promotion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interval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Cambria"/>
                <a:cs typeface="Cambria"/>
              </a:rPr>
              <a:t>Human</a:t>
            </a:r>
            <a:endParaRPr sz="2400">
              <a:latin typeface="Cambria"/>
              <a:cs typeface="Cambria"/>
            </a:endParaRPr>
          </a:p>
          <a:p>
            <a:pPr marL="531495" marR="1009015">
              <a:lnSpc>
                <a:spcPts val="2450"/>
              </a:lnSpc>
              <a:spcBef>
                <a:spcPts val="225"/>
              </a:spcBef>
            </a:pP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resources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software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departments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has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highest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2400" spc="-5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lowest</a:t>
            </a:r>
            <a:r>
              <a:rPr sz="24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attrition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rate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2400">
              <a:latin typeface="Cambria"/>
              <a:cs typeface="Cambria"/>
            </a:endParaRPr>
          </a:p>
          <a:p>
            <a:pPr marL="531495">
              <a:lnSpc>
                <a:spcPts val="2215"/>
              </a:lnSpc>
            </a:pP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11-15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years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since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last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promotion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interval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support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endParaRPr sz="2400">
              <a:latin typeface="Cambria"/>
              <a:cs typeface="Cambria"/>
            </a:endParaRPr>
          </a:p>
          <a:p>
            <a:pPr marL="531495" marR="730885">
              <a:lnSpc>
                <a:spcPts val="2450"/>
              </a:lnSpc>
              <a:spcBef>
                <a:spcPts val="220"/>
              </a:spcBef>
            </a:pP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sales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departments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has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highest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lowest attrition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rate </a:t>
            </a:r>
            <a:r>
              <a:rPr sz="2400" spc="-5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2400">
              <a:latin typeface="Cambria"/>
              <a:cs typeface="Cambria"/>
            </a:endParaRPr>
          </a:p>
          <a:p>
            <a:pPr marL="531495">
              <a:lnSpc>
                <a:spcPts val="2215"/>
              </a:lnSpc>
            </a:pP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16-20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years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since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last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promotion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interval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software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endParaRPr sz="2400">
              <a:latin typeface="Cambria"/>
              <a:cs typeface="Cambria"/>
            </a:endParaRPr>
          </a:p>
          <a:p>
            <a:pPr marL="531495" marR="662940">
              <a:lnSpc>
                <a:spcPts val="2450"/>
              </a:lnSpc>
              <a:spcBef>
                <a:spcPts val="225"/>
              </a:spcBef>
            </a:pPr>
            <a:r>
              <a:rPr sz="2400" spc="160" dirty="0">
                <a:solidFill>
                  <a:srgbClr val="FFFFFF"/>
                </a:solidFill>
                <a:latin typeface="Cambria"/>
                <a:cs typeface="Cambria"/>
              </a:rPr>
              <a:t>hardware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departments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has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highest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lowest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attrition </a:t>
            </a:r>
            <a:r>
              <a:rPr sz="2400" spc="-50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2400">
              <a:latin typeface="Cambria"/>
              <a:cs typeface="Cambria"/>
            </a:endParaRPr>
          </a:p>
          <a:p>
            <a:pPr marL="531495">
              <a:lnSpc>
                <a:spcPts val="2215"/>
              </a:lnSpc>
            </a:pP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21-25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years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since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last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promotion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interval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software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endParaRPr sz="2400">
              <a:latin typeface="Cambria"/>
              <a:cs typeface="Cambria"/>
            </a:endParaRPr>
          </a:p>
          <a:p>
            <a:pPr marL="531495" marR="968375">
              <a:lnSpc>
                <a:spcPts val="2450"/>
              </a:lnSpc>
              <a:spcBef>
                <a:spcPts val="225"/>
              </a:spcBef>
            </a:pP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support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departments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has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highest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lowest attrition </a:t>
            </a:r>
            <a:r>
              <a:rPr sz="2400" spc="-5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2400">
              <a:latin typeface="Cambria"/>
              <a:cs typeface="Cambria"/>
            </a:endParaRPr>
          </a:p>
          <a:p>
            <a:pPr marL="531495">
              <a:lnSpc>
                <a:spcPts val="2215"/>
              </a:lnSpc>
            </a:pP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mbria"/>
                <a:cs typeface="Cambria"/>
              </a:rPr>
              <a:t>26-30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years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since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last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promotion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interval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support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endParaRPr sz="2400">
              <a:latin typeface="Cambria"/>
              <a:cs typeface="Cambria"/>
            </a:endParaRPr>
          </a:p>
          <a:p>
            <a:pPr marL="531495" marR="805815">
              <a:lnSpc>
                <a:spcPts val="2450"/>
              </a:lnSpc>
              <a:spcBef>
                <a:spcPts val="220"/>
              </a:spcBef>
            </a:pPr>
            <a:r>
              <a:rPr sz="2400" spc="220" dirty="0">
                <a:solidFill>
                  <a:srgbClr val="FFFFFF"/>
                </a:solidFill>
                <a:latin typeface="Cambria"/>
                <a:cs typeface="Cambria"/>
              </a:rPr>
              <a:t>Human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resources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departments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has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highest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lowest </a:t>
            </a:r>
            <a:r>
              <a:rPr sz="2400" spc="-5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attrition</a:t>
            </a:r>
            <a:r>
              <a:rPr sz="24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2400">
              <a:latin typeface="Cambria"/>
              <a:cs typeface="Cambria"/>
            </a:endParaRPr>
          </a:p>
          <a:p>
            <a:pPr marL="531495">
              <a:lnSpc>
                <a:spcPts val="2215"/>
              </a:lnSpc>
            </a:pP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Cambria"/>
                <a:cs typeface="Cambria"/>
              </a:rPr>
              <a:t>above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mbria"/>
                <a:cs typeface="Cambria"/>
              </a:rPr>
              <a:t>30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years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since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last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promotion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interval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software</a:t>
            </a:r>
            <a:endParaRPr sz="2400">
              <a:latin typeface="Cambria"/>
              <a:cs typeface="Cambria"/>
            </a:endParaRPr>
          </a:p>
          <a:p>
            <a:pPr marL="531495" marR="169545">
              <a:lnSpc>
                <a:spcPts val="2450"/>
              </a:lnSpc>
              <a:spcBef>
                <a:spcPts val="225"/>
              </a:spcBef>
            </a:pP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Cambria"/>
                <a:cs typeface="Cambria"/>
              </a:rPr>
              <a:t>Human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resources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departments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has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highest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lowest </a:t>
            </a:r>
            <a:r>
              <a:rPr sz="2400" spc="-5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attrition</a:t>
            </a:r>
            <a:r>
              <a:rPr sz="24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98878" y="4148901"/>
            <a:ext cx="8201022" cy="42051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24" y="3652657"/>
              <a:ext cx="133350" cy="13334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24" y="4709932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24" y="6119632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924" y="7176906"/>
            <a:ext cx="133350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24" y="8586606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83344" y="3491939"/>
            <a:ext cx="10691495" cy="64344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628015" algn="just">
              <a:lnSpc>
                <a:spcPts val="2770"/>
              </a:lnSpc>
              <a:spcBef>
                <a:spcPts val="625"/>
              </a:spcBef>
            </a:pPr>
            <a:r>
              <a:rPr sz="2750" spc="140" dirty="0">
                <a:latin typeface="Georgia"/>
                <a:cs typeface="Georgia"/>
              </a:rPr>
              <a:t>C</a:t>
            </a:r>
            <a:r>
              <a:rPr sz="2750" spc="114" dirty="0">
                <a:latin typeface="Georgia"/>
                <a:cs typeface="Georgia"/>
              </a:rPr>
              <a:t>o</a:t>
            </a:r>
            <a:r>
              <a:rPr sz="2750" spc="180" dirty="0">
                <a:latin typeface="Georgia"/>
                <a:cs typeface="Georgia"/>
              </a:rPr>
              <a:t>n</a:t>
            </a:r>
            <a:r>
              <a:rPr sz="2750" spc="90" dirty="0">
                <a:latin typeface="Georgia"/>
                <a:cs typeface="Georgia"/>
              </a:rPr>
              <a:t>d</a:t>
            </a:r>
            <a:r>
              <a:rPr sz="2750" spc="150" dirty="0">
                <a:latin typeface="Georgia"/>
                <a:cs typeface="Georgia"/>
              </a:rPr>
              <a:t>u</a:t>
            </a:r>
            <a:r>
              <a:rPr sz="2750" spc="110" dirty="0">
                <a:latin typeface="Georgia"/>
                <a:cs typeface="Georgia"/>
              </a:rPr>
              <a:t>c</a:t>
            </a:r>
            <a:r>
              <a:rPr sz="2750" spc="155" dirty="0">
                <a:latin typeface="Georgia"/>
                <a:cs typeface="Georgia"/>
              </a:rPr>
              <a:t>t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45" dirty="0">
                <a:latin typeface="Georgia"/>
                <a:cs typeface="Georgia"/>
              </a:rPr>
              <a:t>s</a:t>
            </a:r>
            <a:r>
              <a:rPr sz="2750" spc="150" dirty="0">
                <a:latin typeface="Georgia"/>
                <a:cs typeface="Georgia"/>
              </a:rPr>
              <a:t>t</a:t>
            </a:r>
            <a:r>
              <a:rPr sz="2750" spc="85" dirty="0">
                <a:latin typeface="Georgia"/>
                <a:cs typeface="Georgia"/>
              </a:rPr>
              <a:t>a</a:t>
            </a:r>
            <a:r>
              <a:rPr sz="2750" spc="225" dirty="0">
                <a:latin typeface="Georgia"/>
                <a:cs typeface="Georgia"/>
              </a:rPr>
              <a:t>y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00" dirty="0">
                <a:latin typeface="Georgia"/>
                <a:cs typeface="Georgia"/>
              </a:rPr>
              <a:t>i</a:t>
            </a:r>
            <a:r>
              <a:rPr sz="2750" spc="180" dirty="0">
                <a:latin typeface="Georgia"/>
                <a:cs typeface="Georgia"/>
              </a:rPr>
              <a:t>n</a:t>
            </a:r>
            <a:r>
              <a:rPr sz="2750" spc="150" dirty="0">
                <a:latin typeface="Georgia"/>
                <a:cs typeface="Georgia"/>
              </a:rPr>
              <a:t>t</a:t>
            </a:r>
            <a:r>
              <a:rPr sz="2750" spc="85" dirty="0">
                <a:latin typeface="Georgia"/>
                <a:cs typeface="Georgia"/>
              </a:rPr>
              <a:t>e</a:t>
            </a:r>
            <a:r>
              <a:rPr sz="2750" spc="160" dirty="0">
                <a:latin typeface="Georgia"/>
                <a:cs typeface="Georgia"/>
              </a:rPr>
              <a:t>r</a:t>
            </a:r>
            <a:r>
              <a:rPr sz="2750" spc="250" dirty="0">
                <a:latin typeface="Georgia"/>
                <a:cs typeface="Georgia"/>
              </a:rPr>
              <a:t>v</a:t>
            </a:r>
            <a:r>
              <a:rPr sz="2750" spc="100" dirty="0">
                <a:latin typeface="Georgia"/>
                <a:cs typeface="Georgia"/>
              </a:rPr>
              <a:t>i</a:t>
            </a:r>
            <a:r>
              <a:rPr sz="2750" spc="85" dirty="0">
                <a:latin typeface="Georgia"/>
                <a:cs typeface="Georgia"/>
              </a:rPr>
              <a:t>e</a:t>
            </a:r>
            <a:r>
              <a:rPr sz="2750" spc="320" dirty="0">
                <a:latin typeface="Georgia"/>
                <a:cs typeface="Georgia"/>
              </a:rPr>
              <a:t>w</a:t>
            </a:r>
            <a:r>
              <a:rPr sz="2750" spc="45" dirty="0">
                <a:latin typeface="Georgia"/>
                <a:cs typeface="Georgia"/>
              </a:rPr>
              <a:t>s</a:t>
            </a:r>
            <a:r>
              <a:rPr sz="2750" spc="50" dirty="0">
                <a:latin typeface="Georgia"/>
                <a:cs typeface="Georgia"/>
              </a:rPr>
              <a:t>: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40" dirty="0">
                <a:latin typeface="Georgia"/>
                <a:cs typeface="Georgia"/>
              </a:rPr>
              <a:t>I</a:t>
            </a:r>
            <a:r>
              <a:rPr sz="2750" spc="180" dirty="0">
                <a:latin typeface="Georgia"/>
                <a:cs typeface="Georgia"/>
              </a:rPr>
              <a:t>n</a:t>
            </a:r>
            <a:r>
              <a:rPr sz="2750" spc="45" dirty="0">
                <a:latin typeface="Georgia"/>
                <a:cs typeface="Georgia"/>
              </a:rPr>
              <a:t>s</a:t>
            </a:r>
            <a:r>
              <a:rPr sz="2750" spc="150" dirty="0">
                <a:latin typeface="Georgia"/>
                <a:cs typeface="Georgia"/>
              </a:rPr>
              <a:t>t</a:t>
            </a:r>
            <a:r>
              <a:rPr sz="2750" spc="85" dirty="0">
                <a:latin typeface="Georgia"/>
                <a:cs typeface="Georgia"/>
              </a:rPr>
              <a:t>ea</a:t>
            </a:r>
            <a:r>
              <a:rPr sz="2750" spc="95" dirty="0">
                <a:latin typeface="Georgia"/>
                <a:cs typeface="Georgia"/>
              </a:rPr>
              <a:t>d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14" dirty="0">
                <a:latin typeface="Georgia"/>
                <a:cs typeface="Georgia"/>
              </a:rPr>
              <a:t>o</a:t>
            </a:r>
            <a:r>
              <a:rPr sz="2750" spc="165" dirty="0">
                <a:latin typeface="Georgia"/>
                <a:cs typeface="Georgia"/>
              </a:rPr>
              <a:t>f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85" dirty="0">
                <a:latin typeface="Georgia"/>
                <a:cs typeface="Georgia"/>
              </a:rPr>
              <a:t>e</a:t>
            </a:r>
            <a:r>
              <a:rPr sz="2750" cap="small" spc="-15" dirty="0">
                <a:latin typeface="Georgia"/>
                <a:cs typeface="Georgia"/>
              </a:rPr>
              <a:t>x</a:t>
            </a:r>
            <a:r>
              <a:rPr sz="2750" spc="100" dirty="0">
                <a:latin typeface="Georgia"/>
                <a:cs typeface="Georgia"/>
              </a:rPr>
              <a:t>i</a:t>
            </a:r>
            <a:r>
              <a:rPr sz="2750" spc="155" dirty="0">
                <a:latin typeface="Georgia"/>
                <a:cs typeface="Georgia"/>
              </a:rPr>
              <a:t>t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00" dirty="0">
                <a:latin typeface="Georgia"/>
                <a:cs typeface="Georgia"/>
              </a:rPr>
              <a:t>i</a:t>
            </a:r>
            <a:r>
              <a:rPr sz="2750" spc="180" dirty="0">
                <a:latin typeface="Georgia"/>
                <a:cs typeface="Georgia"/>
              </a:rPr>
              <a:t>n</a:t>
            </a:r>
            <a:r>
              <a:rPr sz="2750" spc="150" dirty="0">
                <a:latin typeface="Georgia"/>
                <a:cs typeface="Georgia"/>
              </a:rPr>
              <a:t>t</a:t>
            </a:r>
            <a:r>
              <a:rPr sz="2750" spc="85" dirty="0">
                <a:latin typeface="Georgia"/>
                <a:cs typeface="Georgia"/>
              </a:rPr>
              <a:t>e</a:t>
            </a:r>
            <a:r>
              <a:rPr sz="2750" spc="160" dirty="0">
                <a:latin typeface="Georgia"/>
                <a:cs typeface="Georgia"/>
              </a:rPr>
              <a:t>r</a:t>
            </a:r>
            <a:r>
              <a:rPr sz="2750" spc="250" dirty="0">
                <a:latin typeface="Georgia"/>
                <a:cs typeface="Georgia"/>
              </a:rPr>
              <a:t>v</a:t>
            </a:r>
            <a:r>
              <a:rPr sz="2750" spc="100" dirty="0">
                <a:latin typeface="Georgia"/>
                <a:cs typeface="Georgia"/>
              </a:rPr>
              <a:t>i</a:t>
            </a:r>
            <a:r>
              <a:rPr sz="2750" spc="85" dirty="0">
                <a:latin typeface="Georgia"/>
                <a:cs typeface="Georgia"/>
              </a:rPr>
              <a:t>e</a:t>
            </a:r>
            <a:r>
              <a:rPr sz="2750" spc="320" dirty="0">
                <a:latin typeface="Georgia"/>
                <a:cs typeface="Georgia"/>
              </a:rPr>
              <a:t>w</a:t>
            </a:r>
            <a:r>
              <a:rPr sz="2750" spc="45" dirty="0">
                <a:latin typeface="Georgia"/>
                <a:cs typeface="Georgia"/>
              </a:rPr>
              <a:t>s</a:t>
            </a:r>
            <a:r>
              <a:rPr sz="2750" spc="155" dirty="0">
                <a:latin typeface="Georgia"/>
                <a:cs typeface="Georgia"/>
              </a:rPr>
              <a:t>,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10" dirty="0">
                <a:latin typeface="Georgia"/>
                <a:cs typeface="Georgia"/>
              </a:rPr>
              <a:t>c</a:t>
            </a:r>
            <a:r>
              <a:rPr sz="2750" spc="114" dirty="0">
                <a:latin typeface="Georgia"/>
                <a:cs typeface="Georgia"/>
              </a:rPr>
              <a:t>o</a:t>
            </a:r>
            <a:r>
              <a:rPr sz="2750" spc="180" dirty="0">
                <a:latin typeface="Georgia"/>
                <a:cs typeface="Georgia"/>
              </a:rPr>
              <a:t>n</a:t>
            </a:r>
            <a:r>
              <a:rPr sz="2750" spc="90" dirty="0">
                <a:latin typeface="Georgia"/>
                <a:cs typeface="Georgia"/>
              </a:rPr>
              <a:t>d</a:t>
            </a:r>
            <a:r>
              <a:rPr sz="2750" spc="150" dirty="0">
                <a:latin typeface="Georgia"/>
                <a:cs typeface="Georgia"/>
              </a:rPr>
              <a:t>u</a:t>
            </a:r>
            <a:r>
              <a:rPr sz="2750" spc="110" dirty="0">
                <a:latin typeface="Georgia"/>
                <a:cs typeface="Georgia"/>
              </a:rPr>
              <a:t>c</a:t>
            </a:r>
            <a:r>
              <a:rPr sz="2750" spc="130" dirty="0">
                <a:latin typeface="Georgia"/>
                <a:cs typeface="Georgia"/>
              </a:rPr>
              <a:t>t </a:t>
            </a:r>
            <a:r>
              <a:rPr sz="2750" spc="45" dirty="0">
                <a:latin typeface="Georgia"/>
                <a:cs typeface="Georgia"/>
              </a:rPr>
              <a:t>s</a:t>
            </a:r>
            <a:r>
              <a:rPr sz="2750" spc="150" dirty="0">
                <a:latin typeface="Georgia"/>
                <a:cs typeface="Georgia"/>
              </a:rPr>
              <a:t>t</a:t>
            </a:r>
            <a:r>
              <a:rPr sz="2750" spc="85" dirty="0">
                <a:latin typeface="Georgia"/>
                <a:cs typeface="Georgia"/>
              </a:rPr>
              <a:t>a</a:t>
            </a:r>
            <a:r>
              <a:rPr sz="2750" spc="225" dirty="0">
                <a:latin typeface="Georgia"/>
                <a:cs typeface="Georgia"/>
              </a:rPr>
              <a:t>y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00" dirty="0">
                <a:latin typeface="Georgia"/>
                <a:cs typeface="Georgia"/>
              </a:rPr>
              <a:t>i</a:t>
            </a:r>
            <a:r>
              <a:rPr sz="2750" spc="180" dirty="0">
                <a:latin typeface="Georgia"/>
                <a:cs typeface="Georgia"/>
              </a:rPr>
              <a:t>n</a:t>
            </a:r>
            <a:r>
              <a:rPr sz="2750" spc="150" dirty="0">
                <a:latin typeface="Georgia"/>
                <a:cs typeface="Georgia"/>
              </a:rPr>
              <a:t>t</a:t>
            </a:r>
            <a:r>
              <a:rPr sz="2750" spc="85" dirty="0">
                <a:latin typeface="Georgia"/>
                <a:cs typeface="Georgia"/>
              </a:rPr>
              <a:t>e</a:t>
            </a:r>
            <a:r>
              <a:rPr sz="2750" spc="160" dirty="0">
                <a:latin typeface="Georgia"/>
                <a:cs typeface="Georgia"/>
              </a:rPr>
              <a:t>r</a:t>
            </a:r>
            <a:r>
              <a:rPr sz="2750" spc="250" dirty="0">
                <a:latin typeface="Georgia"/>
                <a:cs typeface="Georgia"/>
              </a:rPr>
              <a:t>v</a:t>
            </a:r>
            <a:r>
              <a:rPr sz="2750" spc="100" dirty="0">
                <a:latin typeface="Georgia"/>
                <a:cs typeface="Georgia"/>
              </a:rPr>
              <a:t>i</a:t>
            </a:r>
            <a:r>
              <a:rPr sz="2750" spc="85" dirty="0">
                <a:latin typeface="Georgia"/>
                <a:cs typeface="Georgia"/>
              </a:rPr>
              <a:t>e</a:t>
            </a:r>
            <a:r>
              <a:rPr sz="2750" spc="320" dirty="0">
                <a:latin typeface="Georgia"/>
                <a:cs typeface="Georgia"/>
              </a:rPr>
              <a:t>w</a:t>
            </a:r>
            <a:r>
              <a:rPr sz="2750" spc="50" dirty="0">
                <a:latin typeface="Georgia"/>
                <a:cs typeface="Georgia"/>
              </a:rPr>
              <a:t>s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320" dirty="0">
                <a:latin typeface="Georgia"/>
                <a:cs typeface="Georgia"/>
              </a:rPr>
              <a:t>w</a:t>
            </a:r>
            <a:r>
              <a:rPr sz="2750" spc="100" dirty="0">
                <a:latin typeface="Georgia"/>
                <a:cs typeface="Georgia"/>
              </a:rPr>
              <a:t>i</a:t>
            </a:r>
            <a:r>
              <a:rPr sz="2750" spc="150" dirty="0">
                <a:latin typeface="Georgia"/>
                <a:cs typeface="Georgia"/>
              </a:rPr>
              <a:t>t</a:t>
            </a:r>
            <a:r>
              <a:rPr sz="2750" spc="210" dirty="0">
                <a:latin typeface="Georgia"/>
                <a:cs typeface="Georgia"/>
              </a:rPr>
              <a:t>h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85" dirty="0">
                <a:latin typeface="Georgia"/>
                <a:cs typeface="Georgia"/>
              </a:rPr>
              <a:t>e</a:t>
            </a:r>
            <a:r>
              <a:rPr sz="2750" spc="229" dirty="0">
                <a:latin typeface="Georgia"/>
                <a:cs typeface="Georgia"/>
              </a:rPr>
              <a:t>m</a:t>
            </a:r>
            <a:r>
              <a:rPr sz="2750" spc="110" dirty="0">
                <a:latin typeface="Georgia"/>
                <a:cs typeface="Georgia"/>
              </a:rPr>
              <a:t>p</a:t>
            </a:r>
            <a:r>
              <a:rPr sz="2750" spc="125" dirty="0">
                <a:latin typeface="Georgia"/>
                <a:cs typeface="Georgia"/>
              </a:rPr>
              <a:t>l</a:t>
            </a:r>
            <a:r>
              <a:rPr sz="2750" spc="114" dirty="0">
                <a:latin typeface="Georgia"/>
                <a:cs typeface="Georgia"/>
              </a:rPr>
              <a:t>o</a:t>
            </a:r>
            <a:r>
              <a:rPr sz="2750" spc="220" dirty="0">
                <a:latin typeface="Georgia"/>
                <a:cs typeface="Georgia"/>
              </a:rPr>
              <a:t>y</a:t>
            </a:r>
            <a:r>
              <a:rPr sz="2750" spc="85" dirty="0">
                <a:latin typeface="Georgia"/>
                <a:cs typeface="Georgia"/>
              </a:rPr>
              <a:t>ee</a:t>
            </a:r>
            <a:r>
              <a:rPr sz="2750" spc="50" dirty="0">
                <a:latin typeface="Georgia"/>
                <a:cs typeface="Georgia"/>
              </a:rPr>
              <a:t>s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50" dirty="0">
                <a:latin typeface="Georgia"/>
                <a:cs typeface="Georgia"/>
              </a:rPr>
              <a:t>t</a:t>
            </a:r>
            <a:r>
              <a:rPr sz="2750" spc="120" dirty="0">
                <a:latin typeface="Georgia"/>
                <a:cs typeface="Georgia"/>
              </a:rPr>
              <a:t>o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20" dirty="0">
                <a:latin typeface="Georgia"/>
                <a:cs typeface="Georgia"/>
              </a:rPr>
              <a:t>g</a:t>
            </a:r>
            <a:r>
              <a:rPr sz="2750" spc="85" dirty="0">
                <a:latin typeface="Georgia"/>
                <a:cs typeface="Georgia"/>
              </a:rPr>
              <a:t>a</a:t>
            </a:r>
            <a:r>
              <a:rPr sz="2750" spc="150" dirty="0">
                <a:latin typeface="Georgia"/>
                <a:cs typeface="Georgia"/>
              </a:rPr>
              <a:t>t</a:t>
            </a:r>
            <a:r>
              <a:rPr sz="2750" spc="204" dirty="0">
                <a:latin typeface="Georgia"/>
                <a:cs typeface="Georgia"/>
              </a:rPr>
              <a:t>h</a:t>
            </a:r>
            <a:r>
              <a:rPr sz="2750" spc="85" dirty="0">
                <a:latin typeface="Georgia"/>
                <a:cs typeface="Georgia"/>
              </a:rPr>
              <a:t>e</a:t>
            </a:r>
            <a:r>
              <a:rPr sz="2750" spc="165" dirty="0">
                <a:latin typeface="Georgia"/>
                <a:cs typeface="Georgia"/>
              </a:rPr>
              <a:t>r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60" dirty="0">
                <a:latin typeface="Georgia"/>
                <a:cs typeface="Georgia"/>
              </a:rPr>
              <a:t>f</a:t>
            </a:r>
            <a:r>
              <a:rPr sz="2750" spc="85" dirty="0">
                <a:latin typeface="Georgia"/>
                <a:cs typeface="Georgia"/>
              </a:rPr>
              <a:t>ee</a:t>
            </a:r>
            <a:r>
              <a:rPr sz="2750" spc="90" dirty="0">
                <a:latin typeface="Georgia"/>
                <a:cs typeface="Georgia"/>
              </a:rPr>
              <a:t>d</a:t>
            </a:r>
            <a:r>
              <a:rPr sz="2750" spc="114" dirty="0">
                <a:latin typeface="Georgia"/>
                <a:cs typeface="Georgia"/>
              </a:rPr>
              <a:t>b</a:t>
            </a:r>
            <a:r>
              <a:rPr sz="2750" spc="85" dirty="0">
                <a:latin typeface="Georgia"/>
                <a:cs typeface="Georgia"/>
              </a:rPr>
              <a:t>a</a:t>
            </a:r>
            <a:r>
              <a:rPr sz="2750" spc="110" dirty="0">
                <a:latin typeface="Georgia"/>
                <a:cs typeface="Georgia"/>
              </a:rPr>
              <a:t>c</a:t>
            </a:r>
            <a:r>
              <a:rPr sz="2750" spc="195" dirty="0">
                <a:latin typeface="Georgia"/>
                <a:cs typeface="Georgia"/>
              </a:rPr>
              <a:t>k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85" dirty="0">
                <a:latin typeface="Georgia"/>
                <a:cs typeface="Georgia"/>
              </a:rPr>
              <a:t>a</a:t>
            </a:r>
            <a:r>
              <a:rPr sz="2750" spc="114" dirty="0">
                <a:latin typeface="Georgia"/>
                <a:cs typeface="Georgia"/>
              </a:rPr>
              <a:t>bo</a:t>
            </a:r>
            <a:r>
              <a:rPr sz="2750" spc="150" dirty="0">
                <a:latin typeface="Georgia"/>
                <a:cs typeface="Georgia"/>
              </a:rPr>
              <a:t>u</a:t>
            </a:r>
            <a:r>
              <a:rPr sz="2750" spc="155" dirty="0">
                <a:latin typeface="Georgia"/>
                <a:cs typeface="Georgia"/>
              </a:rPr>
              <a:t>t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50" dirty="0">
                <a:latin typeface="Georgia"/>
                <a:cs typeface="Georgia"/>
              </a:rPr>
              <a:t>t</a:t>
            </a:r>
            <a:r>
              <a:rPr sz="2750" spc="204" dirty="0">
                <a:latin typeface="Georgia"/>
                <a:cs typeface="Georgia"/>
              </a:rPr>
              <a:t>h</a:t>
            </a:r>
            <a:r>
              <a:rPr sz="2750" spc="65" dirty="0">
                <a:latin typeface="Georgia"/>
                <a:cs typeface="Georgia"/>
              </a:rPr>
              <a:t>e </a:t>
            </a:r>
            <a:r>
              <a:rPr sz="2750" spc="35" dirty="0">
                <a:latin typeface="Georgia"/>
                <a:cs typeface="Georgia"/>
              </a:rPr>
              <a:t>j</a:t>
            </a:r>
            <a:r>
              <a:rPr sz="2750" spc="114" dirty="0">
                <a:latin typeface="Georgia"/>
                <a:cs typeface="Georgia"/>
              </a:rPr>
              <a:t>ob</a:t>
            </a:r>
            <a:r>
              <a:rPr sz="2750" spc="170" dirty="0">
                <a:latin typeface="Georgia"/>
                <a:cs typeface="Georgia"/>
              </a:rPr>
              <a:t>.</a:t>
            </a:r>
            <a:endParaRPr sz="2750">
              <a:latin typeface="Georgia"/>
              <a:cs typeface="Georgia"/>
            </a:endParaRPr>
          </a:p>
          <a:p>
            <a:pPr marL="12700" marR="5080">
              <a:lnSpc>
                <a:spcPts val="2780"/>
              </a:lnSpc>
              <a:spcBef>
                <a:spcPts val="5"/>
              </a:spcBef>
            </a:pPr>
            <a:r>
              <a:rPr sz="2750" spc="145" dirty="0">
                <a:latin typeface="Georgia"/>
                <a:cs typeface="Georgia"/>
              </a:rPr>
              <a:t>Improve </a:t>
            </a:r>
            <a:r>
              <a:rPr sz="2750" spc="130" dirty="0">
                <a:latin typeface="Georgia"/>
                <a:cs typeface="Georgia"/>
              </a:rPr>
              <a:t>employee </a:t>
            </a:r>
            <a:r>
              <a:rPr sz="2750" spc="125" dirty="0">
                <a:latin typeface="Georgia"/>
                <a:cs typeface="Georgia"/>
              </a:rPr>
              <a:t>engagement: </a:t>
            </a:r>
            <a:r>
              <a:rPr sz="2750" spc="140" dirty="0">
                <a:latin typeface="Georgia"/>
                <a:cs typeface="Georgia"/>
              </a:rPr>
              <a:t>Implement </a:t>
            </a:r>
            <a:r>
              <a:rPr sz="2750" spc="120" dirty="0">
                <a:latin typeface="Georgia"/>
                <a:cs typeface="Georgia"/>
              </a:rPr>
              <a:t>initiatives </a:t>
            </a:r>
            <a:r>
              <a:rPr sz="2750" spc="135" dirty="0">
                <a:latin typeface="Georgia"/>
                <a:cs typeface="Georgia"/>
              </a:rPr>
              <a:t>to </a:t>
            </a:r>
            <a:r>
              <a:rPr sz="2750" spc="140" dirty="0">
                <a:latin typeface="Georgia"/>
                <a:cs typeface="Georgia"/>
              </a:rPr>
              <a:t> </a:t>
            </a:r>
            <a:r>
              <a:rPr sz="2750" spc="150" dirty="0">
                <a:latin typeface="Georgia"/>
                <a:cs typeface="Georgia"/>
              </a:rPr>
              <a:t>improve </a:t>
            </a:r>
            <a:r>
              <a:rPr sz="2750" spc="130" dirty="0">
                <a:latin typeface="Georgia"/>
                <a:cs typeface="Georgia"/>
              </a:rPr>
              <a:t>employee </a:t>
            </a:r>
            <a:r>
              <a:rPr sz="2750" spc="135" dirty="0">
                <a:latin typeface="Georgia"/>
                <a:cs typeface="Georgia"/>
              </a:rPr>
              <a:t>engagement, </a:t>
            </a:r>
            <a:r>
              <a:rPr sz="2750" spc="130" dirty="0">
                <a:latin typeface="Georgia"/>
                <a:cs typeface="Georgia"/>
              </a:rPr>
              <a:t>such </a:t>
            </a:r>
            <a:r>
              <a:rPr sz="2750" spc="65" dirty="0">
                <a:latin typeface="Georgia"/>
                <a:cs typeface="Georgia"/>
              </a:rPr>
              <a:t>as </a:t>
            </a:r>
            <a:r>
              <a:rPr sz="2750" spc="125" dirty="0">
                <a:latin typeface="Georgia"/>
                <a:cs typeface="Georgia"/>
              </a:rPr>
              <a:t>regular </a:t>
            </a:r>
            <a:r>
              <a:rPr sz="2750" spc="120" dirty="0">
                <a:latin typeface="Georgia"/>
                <a:cs typeface="Georgia"/>
              </a:rPr>
              <a:t>feedback, </a:t>
            </a:r>
            <a:r>
              <a:rPr sz="2750" spc="125" dirty="0">
                <a:latin typeface="Georgia"/>
                <a:cs typeface="Georgia"/>
              </a:rPr>
              <a:t> </a:t>
            </a:r>
            <a:r>
              <a:rPr sz="2750" spc="130" dirty="0">
                <a:latin typeface="Georgia"/>
                <a:cs typeface="Georgia"/>
              </a:rPr>
              <a:t>recognition</a:t>
            </a:r>
            <a:r>
              <a:rPr sz="2750" spc="-110" dirty="0">
                <a:latin typeface="Georgia"/>
                <a:cs typeface="Georgia"/>
              </a:rPr>
              <a:t> </a:t>
            </a:r>
            <a:r>
              <a:rPr sz="2750" spc="120" dirty="0">
                <a:latin typeface="Georgia"/>
                <a:cs typeface="Georgia"/>
              </a:rPr>
              <a:t>and</a:t>
            </a:r>
            <a:r>
              <a:rPr sz="2750" spc="-105" dirty="0">
                <a:latin typeface="Georgia"/>
                <a:cs typeface="Georgia"/>
              </a:rPr>
              <a:t> </a:t>
            </a:r>
            <a:r>
              <a:rPr sz="2750" spc="135" dirty="0">
                <a:latin typeface="Georgia"/>
                <a:cs typeface="Georgia"/>
              </a:rPr>
              <a:t>rewards</a:t>
            </a:r>
            <a:r>
              <a:rPr sz="2750" spc="-110" dirty="0">
                <a:latin typeface="Georgia"/>
                <a:cs typeface="Georgia"/>
              </a:rPr>
              <a:t> </a:t>
            </a:r>
            <a:r>
              <a:rPr sz="2750" spc="130" dirty="0">
                <a:latin typeface="Georgia"/>
                <a:cs typeface="Georgia"/>
              </a:rPr>
              <a:t>programs,</a:t>
            </a:r>
            <a:r>
              <a:rPr sz="2750" spc="-105" dirty="0">
                <a:latin typeface="Georgia"/>
                <a:cs typeface="Georgia"/>
              </a:rPr>
              <a:t> </a:t>
            </a:r>
            <a:r>
              <a:rPr sz="2750" spc="120" dirty="0">
                <a:latin typeface="Georgia"/>
                <a:cs typeface="Georgia"/>
              </a:rPr>
              <a:t>and</a:t>
            </a:r>
            <a:r>
              <a:rPr sz="2750" spc="-105" dirty="0">
                <a:latin typeface="Georgia"/>
                <a:cs typeface="Georgia"/>
              </a:rPr>
              <a:t> </a:t>
            </a:r>
            <a:r>
              <a:rPr sz="2750" spc="120" dirty="0">
                <a:latin typeface="Georgia"/>
                <a:cs typeface="Georgia"/>
              </a:rPr>
              <a:t>opportunities</a:t>
            </a:r>
            <a:r>
              <a:rPr sz="2750" spc="-110" dirty="0">
                <a:latin typeface="Georgia"/>
                <a:cs typeface="Georgia"/>
              </a:rPr>
              <a:t> </a:t>
            </a:r>
            <a:r>
              <a:rPr sz="2750" spc="145" dirty="0">
                <a:latin typeface="Georgia"/>
                <a:cs typeface="Georgia"/>
              </a:rPr>
              <a:t>for</a:t>
            </a:r>
            <a:r>
              <a:rPr sz="2750" spc="-105" dirty="0">
                <a:latin typeface="Georgia"/>
                <a:cs typeface="Georgia"/>
              </a:rPr>
              <a:t> </a:t>
            </a:r>
            <a:r>
              <a:rPr sz="2750" spc="114" dirty="0">
                <a:latin typeface="Georgia"/>
                <a:cs typeface="Georgia"/>
              </a:rPr>
              <a:t>career </a:t>
            </a:r>
            <a:r>
              <a:rPr sz="2750" spc="-650" dirty="0">
                <a:latin typeface="Georgia"/>
                <a:cs typeface="Georgia"/>
              </a:rPr>
              <a:t> </a:t>
            </a:r>
            <a:r>
              <a:rPr sz="2750" spc="180" dirty="0">
                <a:latin typeface="Georgia"/>
                <a:cs typeface="Georgia"/>
              </a:rPr>
              <a:t>growth</a:t>
            </a:r>
            <a:endParaRPr sz="2750">
              <a:latin typeface="Georgia"/>
              <a:cs typeface="Georgia"/>
            </a:endParaRPr>
          </a:p>
          <a:p>
            <a:pPr marL="12700">
              <a:lnSpc>
                <a:spcPts val="2490"/>
              </a:lnSpc>
            </a:pPr>
            <a:r>
              <a:rPr sz="2750" spc="95" dirty="0">
                <a:latin typeface="Georgia"/>
                <a:cs typeface="Georgia"/>
              </a:rPr>
              <a:t>Address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50" dirty="0">
                <a:latin typeface="Georgia"/>
                <a:cs typeface="Georgia"/>
              </a:rPr>
              <a:t>workload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75" dirty="0">
                <a:latin typeface="Georgia"/>
                <a:cs typeface="Georgia"/>
              </a:rPr>
              <a:t>issues: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95" dirty="0">
                <a:latin typeface="Georgia"/>
                <a:cs typeface="Georgia"/>
              </a:rPr>
              <a:t>Ensure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125" dirty="0">
                <a:latin typeface="Georgia"/>
                <a:cs typeface="Georgia"/>
              </a:rPr>
              <a:t>employees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155" dirty="0">
                <a:latin typeface="Georgia"/>
                <a:cs typeface="Georgia"/>
              </a:rPr>
              <a:t>have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20" dirty="0">
                <a:latin typeface="Georgia"/>
                <a:cs typeface="Georgia"/>
              </a:rPr>
              <a:t>manageable</a:t>
            </a:r>
            <a:endParaRPr sz="2750">
              <a:latin typeface="Georgia"/>
              <a:cs typeface="Georgia"/>
            </a:endParaRPr>
          </a:p>
          <a:p>
            <a:pPr marL="12700" marR="230504">
              <a:lnSpc>
                <a:spcPts val="2780"/>
              </a:lnSpc>
              <a:spcBef>
                <a:spcPts val="265"/>
              </a:spcBef>
            </a:pPr>
            <a:r>
              <a:rPr sz="2750" spc="140" dirty="0">
                <a:latin typeface="Georgia"/>
                <a:cs typeface="Georgia"/>
              </a:rPr>
              <a:t>workloads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170" dirty="0">
                <a:latin typeface="Georgia"/>
                <a:cs typeface="Georgia"/>
              </a:rPr>
              <a:t>by</a:t>
            </a:r>
            <a:r>
              <a:rPr sz="2750" spc="-110" dirty="0">
                <a:latin typeface="Georgia"/>
                <a:cs typeface="Georgia"/>
              </a:rPr>
              <a:t> </a:t>
            </a:r>
            <a:r>
              <a:rPr sz="2750" spc="135" dirty="0">
                <a:latin typeface="Georgia"/>
                <a:cs typeface="Georgia"/>
              </a:rPr>
              <a:t>regularly</a:t>
            </a:r>
            <a:r>
              <a:rPr sz="2750" spc="-110" dirty="0">
                <a:latin typeface="Georgia"/>
                <a:cs typeface="Georgia"/>
              </a:rPr>
              <a:t> </a:t>
            </a:r>
            <a:r>
              <a:rPr sz="2750" spc="145" dirty="0">
                <a:latin typeface="Georgia"/>
                <a:cs typeface="Georgia"/>
              </a:rPr>
              <a:t>monitoring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120" dirty="0">
                <a:latin typeface="Georgia"/>
                <a:cs typeface="Georgia"/>
              </a:rPr>
              <a:t>and</a:t>
            </a:r>
            <a:r>
              <a:rPr sz="2750" spc="-110" dirty="0">
                <a:latin typeface="Georgia"/>
                <a:cs typeface="Georgia"/>
              </a:rPr>
              <a:t> </a:t>
            </a:r>
            <a:r>
              <a:rPr sz="2750" spc="105" dirty="0">
                <a:latin typeface="Georgia"/>
                <a:cs typeface="Georgia"/>
              </a:rPr>
              <a:t>adjusting</a:t>
            </a:r>
            <a:r>
              <a:rPr sz="2750" spc="-110" dirty="0">
                <a:latin typeface="Georgia"/>
                <a:cs typeface="Georgia"/>
              </a:rPr>
              <a:t> </a:t>
            </a:r>
            <a:r>
              <a:rPr sz="2750" spc="140" dirty="0">
                <a:latin typeface="Georgia"/>
                <a:cs typeface="Georgia"/>
              </a:rPr>
              <a:t>workloads</a:t>
            </a:r>
            <a:r>
              <a:rPr sz="2750" spc="-110" dirty="0">
                <a:latin typeface="Georgia"/>
                <a:cs typeface="Georgia"/>
              </a:rPr>
              <a:t> </a:t>
            </a:r>
            <a:r>
              <a:rPr sz="2750" spc="135" dirty="0">
                <a:latin typeface="Georgia"/>
                <a:cs typeface="Georgia"/>
              </a:rPr>
              <a:t>to </a:t>
            </a:r>
            <a:r>
              <a:rPr sz="2750" spc="-650" dirty="0">
                <a:latin typeface="Georgia"/>
                <a:cs typeface="Georgia"/>
              </a:rPr>
              <a:t> </a:t>
            </a:r>
            <a:r>
              <a:rPr sz="2750" spc="145" dirty="0">
                <a:latin typeface="Georgia"/>
                <a:cs typeface="Georgia"/>
              </a:rPr>
              <a:t>prevent</a:t>
            </a:r>
            <a:r>
              <a:rPr sz="2750" spc="-125" dirty="0">
                <a:latin typeface="Georgia"/>
                <a:cs typeface="Georgia"/>
              </a:rPr>
              <a:t> </a:t>
            </a:r>
            <a:r>
              <a:rPr sz="2750" spc="145" dirty="0">
                <a:latin typeface="Georgia"/>
                <a:cs typeface="Georgia"/>
              </a:rPr>
              <a:t>burnout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20" dirty="0">
                <a:latin typeface="Georgia"/>
                <a:cs typeface="Georgia"/>
              </a:rPr>
              <a:t>and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75" dirty="0">
                <a:latin typeface="Georgia"/>
                <a:cs typeface="Georgia"/>
              </a:rPr>
              <a:t>overwhelm.</a:t>
            </a:r>
            <a:endParaRPr sz="2750">
              <a:latin typeface="Georgia"/>
              <a:cs typeface="Georgia"/>
            </a:endParaRPr>
          </a:p>
          <a:p>
            <a:pPr marL="12700">
              <a:lnSpc>
                <a:spcPts val="2500"/>
              </a:lnSpc>
            </a:pPr>
            <a:r>
              <a:rPr sz="2750" spc="120" dirty="0">
                <a:latin typeface="Georgia"/>
                <a:cs typeface="Georgia"/>
              </a:rPr>
              <a:t>Create</a:t>
            </a:r>
            <a:r>
              <a:rPr sz="2750" spc="-125" dirty="0">
                <a:latin typeface="Georgia"/>
                <a:cs typeface="Georgia"/>
              </a:rPr>
              <a:t> </a:t>
            </a:r>
            <a:r>
              <a:rPr sz="2750" spc="90" dirty="0">
                <a:latin typeface="Georgia"/>
                <a:cs typeface="Georgia"/>
              </a:rPr>
              <a:t>a</a:t>
            </a:r>
            <a:r>
              <a:rPr sz="2750" spc="-125" dirty="0">
                <a:latin typeface="Georgia"/>
                <a:cs typeface="Georgia"/>
              </a:rPr>
              <a:t> </a:t>
            </a:r>
            <a:r>
              <a:rPr sz="2750" spc="120" dirty="0">
                <a:latin typeface="Georgia"/>
                <a:cs typeface="Georgia"/>
              </a:rPr>
              <a:t>positive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200" dirty="0">
                <a:latin typeface="Georgia"/>
                <a:cs typeface="Georgia"/>
              </a:rPr>
              <a:t>work</a:t>
            </a:r>
            <a:r>
              <a:rPr sz="2750" spc="-125" dirty="0">
                <a:latin typeface="Georgia"/>
                <a:cs typeface="Georgia"/>
              </a:rPr>
              <a:t> </a:t>
            </a:r>
            <a:r>
              <a:rPr sz="2750" spc="150" dirty="0">
                <a:latin typeface="Georgia"/>
                <a:cs typeface="Georgia"/>
              </a:rPr>
              <a:t>environment: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00" dirty="0">
                <a:latin typeface="Georgia"/>
                <a:cs typeface="Georgia"/>
              </a:rPr>
              <a:t>Foster</a:t>
            </a:r>
            <a:r>
              <a:rPr sz="2750" spc="-125" dirty="0">
                <a:latin typeface="Georgia"/>
                <a:cs typeface="Georgia"/>
              </a:rPr>
              <a:t> </a:t>
            </a:r>
            <a:r>
              <a:rPr sz="2750" spc="90" dirty="0">
                <a:latin typeface="Georgia"/>
                <a:cs typeface="Georgia"/>
              </a:rPr>
              <a:t>a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20" dirty="0">
                <a:latin typeface="Georgia"/>
                <a:cs typeface="Georgia"/>
              </a:rPr>
              <a:t>positive</a:t>
            </a:r>
            <a:r>
              <a:rPr sz="2750" spc="-125" dirty="0">
                <a:latin typeface="Georgia"/>
                <a:cs typeface="Georgia"/>
              </a:rPr>
              <a:t> </a:t>
            </a:r>
            <a:r>
              <a:rPr sz="2750" spc="200" dirty="0">
                <a:latin typeface="Georgia"/>
                <a:cs typeface="Georgia"/>
              </a:rPr>
              <a:t>work</a:t>
            </a:r>
            <a:endParaRPr sz="2750">
              <a:latin typeface="Georgia"/>
              <a:cs typeface="Georgia"/>
            </a:endParaRPr>
          </a:p>
          <a:p>
            <a:pPr marL="12700" marR="68580">
              <a:lnSpc>
                <a:spcPts val="2780"/>
              </a:lnSpc>
              <a:spcBef>
                <a:spcPts val="260"/>
              </a:spcBef>
            </a:pPr>
            <a:r>
              <a:rPr sz="2750" spc="155" dirty="0">
                <a:latin typeface="Georgia"/>
                <a:cs typeface="Georgia"/>
              </a:rPr>
              <a:t>environment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70" dirty="0">
                <a:latin typeface="Georgia"/>
                <a:cs typeface="Georgia"/>
              </a:rPr>
              <a:t>by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45" dirty="0">
                <a:latin typeface="Georgia"/>
                <a:cs typeface="Georgia"/>
              </a:rPr>
              <a:t>promoting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90" dirty="0">
                <a:latin typeface="Georgia"/>
                <a:cs typeface="Georgia"/>
              </a:rPr>
              <a:t>a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35" dirty="0">
                <a:latin typeface="Georgia"/>
                <a:cs typeface="Georgia"/>
              </a:rPr>
              <a:t>culture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140" dirty="0">
                <a:latin typeface="Georgia"/>
                <a:cs typeface="Georgia"/>
              </a:rPr>
              <a:t>of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14" dirty="0">
                <a:latin typeface="Georgia"/>
                <a:cs typeface="Georgia"/>
              </a:rPr>
              <a:t>respect,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140" dirty="0">
                <a:latin typeface="Georgia"/>
                <a:cs typeface="Georgia"/>
              </a:rPr>
              <a:t>inclusivity,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20" dirty="0">
                <a:latin typeface="Georgia"/>
                <a:cs typeface="Georgia"/>
              </a:rPr>
              <a:t>and </a:t>
            </a:r>
            <a:r>
              <a:rPr sz="2750" spc="-650" dirty="0">
                <a:latin typeface="Georgia"/>
                <a:cs typeface="Georgia"/>
              </a:rPr>
              <a:t> </a:t>
            </a:r>
            <a:r>
              <a:rPr sz="2750" spc="170" dirty="0">
                <a:latin typeface="Georgia"/>
                <a:cs typeface="Georgia"/>
              </a:rPr>
              <a:t>teamwork. </a:t>
            </a:r>
            <a:r>
              <a:rPr sz="2750" spc="105" dirty="0">
                <a:latin typeface="Georgia"/>
                <a:cs typeface="Georgia"/>
              </a:rPr>
              <a:t>Encourage </a:t>
            </a:r>
            <a:r>
              <a:rPr sz="2750" spc="125" dirty="0">
                <a:latin typeface="Georgia"/>
                <a:cs typeface="Georgia"/>
              </a:rPr>
              <a:t>open </a:t>
            </a:r>
            <a:r>
              <a:rPr sz="2750" spc="145" dirty="0">
                <a:latin typeface="Georgia"/>
                <a:cs typeface="Georgia"/>
              </a:rPr>
              <a:t>communication </a:t>
            </a:r>
            <a:r>
              <a:rPr sz="2750" spc="120" dirty="0">
                <a:latin typeface="Georgia"/>
                <a:cs typeface="Georgia"/>
              </a:rPr>
              <a:t>and collaboration </a:t>
            </a:r>
            <a:r>
              <a:rPr sz="2750" spc="125" dirty="0">
                <a:latin typeface="Georgia"/>
                <a:cs typeface="Georgia"/>
              </a:rPr>
              <a:t> </a:t>
            </a:r>
            <a:r>
              <a:rPr sz="2750" spc="145" dirty="0">
                <a:latin typeface="Georgia"/>
                <a:cs typeface="Georgia"/>
              </a:rPr>
              <a:t>among</a:t>
            </a:r>
            <a:r>
              <a:rPr sz="2750" spc="-125" dirty="0">
                <a:latin typeface="Georgia"/>
                <a:cs typeface="Georgia"/>
              </a:rPr>
              <a:t> </a:t>
            </a:r>
            <a:r>
              <a:rPr sz="2750" spc="125" dirty="0">
                <a:latin typeface="Georgia"/>
                <a:cs typeface="Georgia"/>
              </a:rPr>
              <a:t>employees.</a:t>
            </a:r>
            <a:endParaRPr sz="2750">
              <a:latin typeface="Georgia"/>
              <a:cs typeface="Georgia"/>
            </a:endParaRPr>
          </a:p>
          <a:p>
            <a:pPr marL="12700">
              <a:lnSpc>
                <a:spcPts val="2495"/>
              </a:lnSpc>
            </a:pPr>
            <a:r>
              <a:rPr sz="2750" spc="95" dirty="0">
                <a:latin typeface="Georgia"/>
                <a:cs typeface="Georgia"/>
              </a:rPr>
              <a:t>Address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40" dirty="0">
                <a:latin typeface="Georgia"/>
                <a:cs typeface="Georgia"/>
              </a:rPr>
              <a:t>pay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20" dirty="0">
                <a:latin typeface="Georgia"/>
                <a:cs typeface="Georgia"/>
              </a:rPr>
              <a:t>and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125" dirty="0">
                <a:latin typeface="Georgia"/>
                <a:cs typeface="Georgia"/>
              </a:rPr>
              <a:t>compensation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75" dirty="0">
                <a:latin typeface="Georgia"/>
                <a:cs typeface="Georgia"/>
              </a:rPr>
              <a:t>issues: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95" dirty="0">
                <a:latin typeface="Georgia"/>
                <a:cs typeface="Georgia"/>
              </a:rPr>
              <a:t>Ensure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150" dirty="0">
                <a:latin typeface="Georgia"/>
                <a:cs typeface="Georgia"/>
              </a:rPr>
              <a:t>that</a:t>
            </a:r>
            <a:r>
              <a:rPr sz="2750" spc="-120" dirty="0">
                <a:latin typeface="Georgia"/>
                <a:cs typeface="Georgia"/>
              </a:rPr>
              <a:t> </a:t>
            </a:r>
            <a:r>
              <a:rPr sz="2750" spc="125" dirty="0">
                <a:latin typeface="Georgia"/>
                <a:cs typeface="Georgia"/>
              </a:rPr>
              <a:t>employees</a:t>
            </a:r>
            <a:endParaRPr sz="2750">
              <a:latin typeface="Georgia"/>
              <a:cs typeface="Georgia"/>
            </a:endParaRPr>
          </a:p>
          <a:p>
            <a:pPr marL="12700" marR="41910">
              <a:lnSpc>
                <a:spcPts val="2770"/>
              </a:lnSpc>
              <a:spcBef>
                <a:spcPts val="275"/>
              </a:spcBef>
            </a:pPr>
            <a:r>
              <a:rPr sz="2750" spc="125" dirty="0">
                <a:latin typeface="Georgia"/>
                <a:cs typeface="Georgia"/>
              </a:rPr>
              <a:t>receive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125" dirty="0">
                <a:latin typeface="Georgia"/>
                <a:cs typeface="Georgia"/>
              </a:rPr>
              <a:t>fair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140" dirty="0">
                <a:latin typeface="Georgia"/>
                <a:cs typeface="Georgia"/>
              </a:rPr>
              <a:t>pay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120" dirty="0">
                <a:latin typeface="Georgia"/>
                <a:cs typeface="Georgia"/>
              </a:rPr>
              <a:t>and</a:t>
            </a:r>
            <a:r>
              <a:rPr sz="2750" spc="-110" dirty="0">
                <a:latin typeface="Georgia"/>
                <a:cs typeface="Georgia"/>
              </a:rPr>
              <a:t> </a:t>
            </a:r>
            <a:r>
              <a:rPr sz="2750" spc="125" dirty="0">
                <a:latin typeface="Georgia"/>
                <a:cs typeface="Georgia"/>
              </a:rPr>
              <a:t>compensation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145" dirty="0">
                <a:latin typeface="Georgia"/>
                <a:cs typeface="Georgia"/>
              </a:rPr>
              <a:t>for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140" dirty="0">
                <a:latin typeface="Georgia"/>
                <a:cs typeface="Georgia"/>
              </a:rPr>
              <a:t>their</a:t>
            </a:r>
            <a:r>
              <a:rPr sz="2750" spc="-110" dirty="0">
                <a:latin typeface="Georgia"/>
                <a:cs typeface="Georgia"/>
              </a:rPr>
              <a:t> </a:t>
            </a:r>
            <a:r>
              <a:rPr sz="2750" spc="200" dirty="0">
                <a:latin typeface="Georgia"/>
                <a:cs typeface="Georgia"/>
              </a:rPr>
              <a:t>work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120" dirty="0">
                <a:latin typeface="Georgia"/>
                <a:cs typeface="Georgia"/>
              </a:rPr>
              <a:t>and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135" dirty="0">
                <a:latin typeface="Georgia"/>
                <a:cs typeface="Georgia"/>
              </a:rPr>
              <a:t>to</a:t>
            </a:r>
            <a:r>
              <a:rPr sz="2750" spc="-110" dirty="0">
                <a:latin typeface="Georgia"/>
                <a:cs typeface="Georgia"/>
              </a:rPr>
              <a:t> </a:t>
            </a:r>
            <a:r>
              <a:rPr sz="2750" spc="135" dirty="0">
                <a:latin typeface="Georgia"/>
                <a:cs typeface="Georgia"/>
              </a:rPr>
              <a:t>find</a:t>
            </a:r>
            <a:r>
              <a:rPr sz="2750" spc="-114" dirty="0">
                <a:latin typeface="Georgia"/>
                <a:cs typeface="Georgia"/>
              </a:rPr>
              <a:t> </a:t>
            </a:r>
            <a:r>
              <a:rPr sz="2750" spc="140" dirty="0">
                <a:latin typeface="Georgia"/>
                <a:cs typeface="Georgia"/>
              </a:rPr>
              <a:t>out </a:t>
            </a:r>
            <a:r>
              <a:rPr sz="2750" spc="-650" dirty="0">
                <a:latin typeface="Georgia"/>
                <a:cs typeface="Georgia"/>
              </a:rPr>
              <a:t> </a:t>
            </a:r>
            <a:r>
              <a:rPr sz="2750" spc="190" dirty="0">
                <a:latin typeface="Georgia"/>
                <a:cs typeface="Georgia"/>
              </a:rPr>
              <a:t>what </a:t>
            </a:r>
            <a:r>
              <a:rPr sz="2750" spc="135" dirty="0">
                <a:latin typeface="Georgia"/>
                <a:cs typeface="Georgia"/>
              </a:rPr>
              <a:t>motivates an </a:t>
            </a:r>
            <a:r>
              <a:rPr sz="2750" spc="130" dirty="0">
                <a:latin typeface="Georgia"/>
                <a:cs typeface="Georgia"/>
              </a:rPr>
              <a:t>employee </a:t>
            </a:r>
            <a:r>
              <a:rPr sz="2750" spc="135" dirty="0">
                <a:latin typeface="Georgia"/>
                <a:cs typeface="Georgia"/>
              </a:rPr>
              <a:t>to continue to </a:t>
            </a:r>
            <a:r>
              <a:rPr sz="2750" spc="200" dirty="0">
                <a:latin typeface="Georgia"/>
                <a:cs typeface="Georgia"/>
              </a:rPr>
              <a:t>work </a:t>
            </a:r>
            <a:r>
              <a:rPr sz="2750" spc="145" dirty="0">
                <a:latin typeface="Georgia"/>
                <a:cs typeface="Georgia"/>
              </a:rPr>
              <a:t>in </a:t>
            </a:r>
            <a:r>
              <a:rPr sz="2750" spc="135" dirty="0">
                <a:latin typeface="Georgia"/>
                <a:cs typeface="Georgia"/>
              </a:rPr>
              <a:t>an </a:t>
            </a:r>
            <a:r>
              <a:rPr sz="2750" spc="140" dirty="0">
                <a:latin typeface="Georgia"/>
                <a:cs typeface="Georgia"/>
              </a:rPr>
              <a:t> </a:t>
            </a:r>
            <a:r>
              <a:rPr sz="2750" spc="130" dirty="0">
                <a:latin typeface="Georgia"/>
                <a:cs typeface="Georgia"/>
              </a:rPr>
              <a:t>organization.</a:t>
            </a:r>
            <a:endParaRPr sz="27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5786" y="1042479"/>
            <a:ext cx="4128135" cy="1342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650" spc="835" dirty="0">
                <a:latin typeface="Calibri"/>
                <a:cs typeface="Calibri"/>
              </a:rPr>
              <a:t>Agenda</a:t>
            </a:r>
            <a:endParaRPr sz="8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6384" y="4117422"/>
            <a:ext cx="7028180" cy="54597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05485" indent="-519430">
              <a:lnSpc>
                <a:spcPts val="7130"/>
              </a:lnSpc>
              <a:spcBef>
                <a:spcPts val="114"/>
              </a:spcBef>
              <a:buAutoNum type="arabicPeriod"/>
              <a:tabLst>
                <a:tab pos="706120" algn="l"/>
              </a:tabLst>
            </a:pPr>
            <a:r>
              <a:rPr sz="5950" spc="-80" dirty="0">
                <a:solidFill>
                  <a:srgbClr val="FFFFFF"/>
                </a:solidFill>
                <a:latin typeface="Georgia"/>
                <a:cs typeface="Georgia"/>
              </a:rPr>
              <a:t>Introduction</a:t>
            </a:r>
            <a:endParaRPr sz="5950">
              <a:latin typeface="Georgia"/>
              <a:cs typeface="Georgia"/>
            </a:endParaRPr>
          </a:p>
          <a:p>
            <a:pPr marL="705485" indent="-657860">
              <a:lnSpc>
                <a:spcPts val="7125"/>
              </a:lnSpc>
              <a:buAutoNum type="arabicPeriod"/>
              <a:tabLst>
                <a:tab pos="706120" algn="l"/>
              </a:tabLst>
            </a:pPr>
            <a:r>
              <a:rPr sz="5950" spc="-105" dirty="0">
                <a:solidFill>
                  <a:srgbClr val="FFFFFF"/>
                </a:solidFill>
                <a:latin typeface="Georgia"/>
                <a:cs typeface="Georgia"/>
              </a:rPr>
              <a:t>Problem</a:t>
            </a:r>
            <a:r>
              <a:rPr sz="595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5950" spc="-70" dirty="0">
                <a:solidFill>
                  <a:srgbClr val="FFFFFF"/>
                </a:solidFill>
                <a:latin typeface="Georgia"/>
                <a:cs typeface="Georgia"/>
              </a:rPr>
              <a:t>Statement</a:t>
            </a:r>
            <a:endParaRPr sz="5950">
              <a:latin typeface="Georgia"/>
              <a:cs typeface="Georgia"/>
            </a:endParaRPr>
          </a:p>
          <a:p>
            <a:pPr marL="705485" indent="-663575">
              <a:lnSpc>
                <a:spcPts val="7125"/>
              </a:lnSpc>
              <a:buAutoNum type="arabicPeriod"/>
              <a:tabLst>
                <a:tab pos="706120" algn="l"/>
              </a:tabLst>
            </a:pPr>
            <a:r>
              <a:rPr sz="5950" spc="-65" dirty="0">
                <a:solidFill>
                  <a:srgbClr val="FFFFFF"/>
                </a:solidFill>
                <a:latin typeface="Georgia"/>
                <a:cs typeface="Georgia"/>
              </a:rPr>
              <a:t>Business</a:t>
            </a:r>
            <a:r>
              <a:rPr sz="595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5950" spc="-10" dirty="0">
                <a:solidFill>
                  <a:srgbClr val="FFFFFF"/>
                </a:solidFill>
                <a:latin typeface="Georgia"/>
                <a:cs typeface="Georgia"/>
              </a:rPr>
              <a:t>Objective</a:t>
            </a:r>
            <a:endParaRPr sz="5950">
              <a:latin typeface="Georgia"/>
              <a:cs typeface="Georgia"/>
            </a:endParaRPr>
          </a:p>
          <a:p>
            <a:pPr marL="705485" indent="-681355">
              <a:lnSpc>
                <a:spcPts val="7125"/>
              </a:lnSpc>
              <a:buAutoNum type="arabicPeriod"/>
              <a:tabLst>
                <a:tab pos="706120" algn="l"/>
              </a:tabLst>
            </a:pPr>
            <a:r>
              <a:rPr sz="5950" spc="-385" dirty="0">
                <a:solidFill>
                  <a:srgbClr val="FFFFFF"/>
                </a:solidFill>
                <a:latin typeface="Georgia"/>
                <a:cs typeface="Georgia"/>
              </a:rPr>
              <a:t>KPIS</a:t>
            </a:r>
            <a:endParaRPr sz="5950">
              <a:latin typeface="Georgia"/>
              <a:cs typeface="Georgia"/>
            </a:endParaRPr>
          </a:p>
          <a:p>
            <a:pPr marL="705485" indent="-679450">
              <a:lnSpc>
                <a:spcPts val="7125"/>
              </a:lnSpc>
              <a:buAutoNum type="arabicPeriod"/>
              <a:tabLst>
                <a:tab pos="706120" algn="l"/>
              </a:tabLst>
            </a:pPr>
            <a:r>
              <a:rPr sz="5950" spc="-65" dirty="0">
                <a:solidFill>
                  <a:srgbClr val="FFFFFF"/>
                </a:solidFill>
                <a:latin typeface="Georgia"/>
                <a:cs typeface="Georgia"/>
              </a:rPr>
              <a:t>DashBoard</a:t>
            </a:r>
            <a:endParaRPr sz="5950">
              <a:latin typeface="Georgia"/>
              <a:cs typeface="Georgia"/>
            </a:endParaRPr>
          </a:p>
          <a:p>
            <a:pPr marL="705485" indent="-693420">
              <a:lnSpc>
                <a:spcPts val="7134"/>
              </a:lnSpc>
              <a:buAutoNum type="arabicPeriod"/>
              <a:tabLst>
                <a:tab pos="706120" algn="l"/>
              </a:tabLst>
            </a:pPr>
            <a:r>
              <a:rPr sz="5950" spc="40" dirty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sz="59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4230" y="1899822"/>
            <a:ext cx="15523210" cy="81813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ts val="7120"/>
              </a:lnSpc>
              <a:spcBef>
                <a:spcPts val="180"/>
              </a:spcBef>
            </a:pPr>
            <a:r>
              <a:rPr sz="5000" spc="135" dirty="0">
                <a:latin typeface="Georgia"/>
                <a:cs typeface="Georgia"/>
              </a:rPr>
              <a:t>HR</a:t>
            </a:r>
            <a:r>
              <a:rPr sz="5000" spc="-120" dirty="0">
                <a:latin typeface="Georgia"/>
                <a:cs typeface="Georgia"/>
              </a:rPr>
              <a:t> </a:t>
            </a:r>
            <a:r>
              <a:rPr sz="5000" spc="280" dirty="0">
                <a:latin typeface="Georgia"/>
                <a:cs typeface="Georgia"/>
              </a:rPr>
              <a:t>analytics</a:t>
            </a:r>
            <a:r>
              <a:rPr sz="5000" spc="-120" dirty="0">
                <a:latin typeface="Georgia"/>
                <a:cs typeface="Georgia"/>
              </a:rPr>
              <a:t> </a:t>
            </a:r>
            <a:r>
              <a:rPr sz="5000" spc="320" dirty="0">
                <a:latin typeface="Georgia"/>
                <a:cs typeface="Georgia"/>
              </a:rPr>
              <a:t>involves</a:t>
            </a:r>
            <a:r>
              <a:rPr sz="5000" spc="-120" dirty="0">
                <a:latin typeface="Georgia"/>
                <a:cs typeface="Georgia"/>
              </a:rPr>
              <a:t> </a:t>
            </a:r>
            <a:r>
              <a:rPr sz="5000" spc="315" dirty="0">
                <a:latin typeface="Georgia"/>
                <a:cs typeface="Georgia"/>
              </a:rPr>
              <a:t>the</a:t>
            </a:r>
            <a:r>
              <a:rPr sz="5000" spc="-120" dirty="0">
                <a:latin typeface="Georgia"/>
                <a:cs typeface="Georgia"/>
              </a:rPr>
              <a:t> </a:t>
            </a:r>
            <a:r>
              <a:rPr sz="5000" spc="280" dirty="0">
                <a:latin typeface="Georgia"/>
                <a:cs typeface="Georgia"/>
              </a:rPr>
              <a:t>collection</a:t>
            </a:r>
            <a:r>
              <a:rPr sz="5000" spc="-120" dirty="0">
                <a:latin typeface="Georgia"/>
                <a:cs typeface="Georgia"/>
              </a:rPr>
              <a:t> </a:t>
            </a:r>
            <a:r>
              <a:rPr sz="5000" spc="265" dirty="0">
                <a:latin typeface="Georgia"/>
                <a:cs typeface="Georgia"/>
              </a:rPr>
              <a:t>and</a:t>
            </a:r>
            <a:r>
              <a:rPr sz="5000" spc="-120" dirty="0">
                <a:latin typeface="Georgia"/>
                <a:cs typeface="Georgia"/>
              </a:rPr>
              <a:t> </a:t>
            </a:r>
            <a:r>
              <a:rPr sz="5000" spc="254" dirty="0">
                <a:latin typeface="Georgia"/>
                <a:cs typeface="Georgia"/>
              </a:rPr>
              <a:t>analysis</a:t>
            </a:r>
            <a:r>
              <a:rPr sz="5000" spc="-120" dirty="0">
                <a:latin typeface="Georgia"/>
                <a:cs typeface="Georgia"/>
              </a:rPr>
              <a:t> </a:t>
            </a:r>
            <a:r>
              <a:rPr sz="5000" spc="229" dirty="0">
                <a:latin typeface="Georgia"/>
                <a:cs typeface="Georgia"/>
              </a:rPr>
              <a:t>o </a:t>
            </a:r>
            <a:r>
              <a:rPr sz="5000" spc="-1190" dirty="0">
                <a:latin typeface="Georgia"/>
                <a:cs typeface="Georgia"/>
              </a:rPr>
              <a:t> </a:t>
            </a:r>
            <a:r>
              <a:rPr sz="5000" spc="204" dirty="0">
                <a:latin typeface="Georgia"/>
                <a:cs typeface="Georgia"/>
              </a:rPr>
              <a:t>HR-related </a:t>
            </a:r>
            <a:r>
              <a:rPr sz="5000" spc="254" dirty="0">
                <a:latin typeface="Georgia"/>
                <a:cs typeface="Georgia"/>
              </a:rPr>
              <a:t>data, </a:t>
            </a:r>
            <a:r>
              <a:rPr sz="5000" spc="290" dirty="0">
                <a:latin typeface="Georgia"/>
                <a:cs typeface="Georgia"/>
              </a:rPr>
              <a:t>including </a:t>
            </a:r>
            <a:r>
              <a:rPr sz="5000" spc="295" dirty="0">
                <a:latin typeface="Georgia"/>
                <a:cs typeface="Georgia"/>
              </a:rPr>
              <a:t>employee </a:t>
            </a:r>
            <a:r>
              <a:rPr sz="5000" spc="254" dirty="0">
                <a:latin typeface="Georgia"/>
                <a:cs typeface="Georgia"/>
              </a:rPr>
              <a:t>data, </a:t>
            </a:r>
            <a:r>
              <a:rPr sz="5000" spc="260" dirty="0">
                <a:latin typeface="Georgia"/>
                <a:cs typeface="Georgia"/>
              </a:rPr>
              <a:t> </a:t>
            </a:r>
            <a:r>
              <a:rPr sz="5000" spc="305" dirty="0">
                <a:latin typeface="Georgia"/>
                <a:cs typeface="Georgia"/>
              </a:rPr>
              <a:t>performance </a:t>
            </a:r>
            <a:r>
              <a:rPr sz="5000" spc="290" dirty="0">
                <a:latin typeface="Georgia"/>
                <a:cs typeface="Georgia"/>
              </a:rPr>
              <a:t>metrics, </a:t>
            </a:r>
            <a:r>
              <a:rPr sz="5000" spc="265" dirty="0">
                <a:latin typeface="Georgia"/>
                <a:cs typeface="Georgia"/>
              </a:rPr>
              <a:t>and </a:t>
            </a:r>
            <a:r>
              <a:rPr sz="5000" spc="315" dirty="0">
                <a:latin typeface="Georgia"/>
                <a:cs typeface="Georgia"/>
              </a:rPr>
              <a:t>other </a:t>
            </a:r>
            <a:r>
              <a:rPr sz="5000" spc="310" dirty="0">
                <a:latin typeface="Georgia"/>
                <a:cs typeface="Georgia"/>
              </a:rPr>
              <a:t>relevant </a:t>
            </a:r>
            <a:r>
              <a:rPr sz="5000" spc="235" dirty="0">
                <a:latin typeface="Georgia"/>
                <a:cs typeface="Georgia"/>
              </a:rPr>
              <a:t>data </a:t>
            </a:r>
            <a:r>
              <a:rPr sz="5000" spc="240" dirty="0">
                <a:latin typeface="Georgia"/>
                <a:cs typeface="Georgia"/>
              </a:rPr>
              <a:t> </a:t>
            </a:r>
            <a:r>
              <a:rPr sz="5000" spc="280" dirty="0">
                <a:latin typeface="Georgia"/>
                <a:cs typeface="Georgia"/>
              </a:rPr>
              <a:t>points. </a:t>
            </a:r>
            <a:r>
              <a:rPr sz="5000" spc="240" dirty="0">
                <a:latin typeface="Georgia"/>
                <a:cs typeface="Georgia"/>
              </a:rPr>
              <a:t>By </a:t>
            </a:r>
            <a:r>
              <a:rPr sz="5000" spc="270" dirty="0">
                <a:latin typeface="Georgia"/>
                <a:cs typeface="Georgia"/>
              </a:rPr>
              <a:t>using </a:t>
            </a:r>
            <a:r>
              <a:rPr sz="5000" spc="280" dirty="0">
                <a:latin typeface="Georgia"/>
                <a:cs typeface="Georgia"/>
              </a:rPr>
              <a:t>advanced </a:t>
            </a:r>
            <a:r>
              <a:rPr sz="5000" spc="285" dirty="0">
                <a:latin typeface="Georgia"/>
                <a:cs typeface="Georgia"/>
              </a:rPr>
              <a:t>analytical </a:t>
            </a:r>
            <a:r>
              <a:rPr sz="5000" spc="254" dirty="0">
                <a:latin typeface="Georgia"/>
                <a:cs typeface="Georgia"/>
              </a:rPr>
              <a:t>tools </a:t>
            </a:r>
            <a:r>
              <a:rPr sz="5000" spc="265" dirty="0">
                <a:latin typeface="Georgia"/>
                <a:cs typeface="Georgia"/>
              </a:rPr>
              <a:t>and </a:t>
            </a:r>
            <a:r>
              <a:rPr sz="5000" spc="270" dirty="0">
                <a:latin typeface="Georgia"/>
                <a:cs typeface="Georgia"/>
              </a:rPr>
              <a:t> </a:t>
            </a:r>
            <a:r>
              <a:rPr sz="5000" spc="285" dirty="0">
                <a:latin typeface="Georgia"/>
                <a:cs typeface="Georgia"/>
              </a:rPr>
              <a:t>techniques,</a:t>
            </a:r>
            <a:r>
              <a:rPr sz="5000" spc="-114" dirty="0">
                <a:latin typeface="Georgia"/>
                <a:cs typeface="Georgia"/>
              </a:rPr>
              <a:t> </a:t>
            </a:r>
            <a:r>
              <a:rPr sz="5000" spc="135" dirty="0">
                <a:latin typeface="Georgia"/>
                <a:cs typeface="Georgia"/>
              </a:rPr>
              <a:t>HR</a:t>
            </a:r>
            <a:r>
              <a:rPr sz="5000" spc="-114" dirty="0">
                <a:latin typeface="Georgia"/>
                <a:cs typeface="Georgia"/>
              </a:rPr>
              <a:t> </a:t>
            </a:r>
            <a:r>
              <a:rPr sz="5000" spc="280" dirty="0">
                <a:latin typeface="Georgia"/>
                <a:cs typeface="Georgia"/>
              </a:rPr>
              <a:t>analytics</a:t>
            </a:r>
            <a:r>
              <a:rPr sz="5000" spc="-114" dirty="0">
                <a:latin typeface="Georgia"/>
                <a:cs typeface="Georgia"/>
              </a:rPr>
              <a:t> </a:t>
            </a:r>
            <a:r>
              <a:rPr sz="5000" spc="275" dirty="0">
                <a:latin typeface="Georgia"/>
                <a:cs typeface="Georgia"/>
              </a:rPr>
              <a:t>provides</a:t>
            </a:r>
            <a:r>
              <a:rPr sz="5000" spc="-114" dirty="0">
                <a:latin typeface="Georgia"/>
                <a:cs typeface="Georgia"/>
              </a:rPr>
              <a:t> </a:t>
            </a:r>
            <a:r>
              <a:rPr sz="5000" spc="285" dirty="0">
                <a:latin typeface="Georgia"/>
                <a:cs typeface="Georgia"/>
              </a:rPr>
              <a:t>valuable</a:t>
            </a:r>
            <a:r>
              <a:rPr sz="5000" spc="-114" dirty="0">
                <a:latin typeface="Georgia"/>
                <a:cs typeface="Georgia"/>
              </a:rPr>
              <a:t> </a:t>
            </a:r>
            <a:r>
              <a:rPr sz="5000" spc="280" dirty="0">
                <a:latin typeface="Georgia"/>
                <a:cs typeface="Georgia"/>
              </a:rPr>
              <a:t>insigh </a:t>
            </a:r>
            <a:r>
              <a:rPr sz="5000" spc="-1195" dirty="0">
                <a:latin typeface="Georgia"/>
                <a:cs typeface="Georgia"/>
              </a:rPr>
              <a:t> </a:t>
            </a:r>
            <a:r>
              <a:rPr sz="5000" spc="300" dirty="0">
                <a:latin typeface="Georgia"/>
                <a:cs typeface="Georgia"/>
              </a:rPr>
              <a:t>into </a:t>
            </a:r>
            <a:r>
              <a:rPr sz="5000" spc="135" dirty="0">
                <a:latin typeface="Georgia"/>
                <a:cs typeface="Georgia"/>
              </a:rPr>
              <a:t>HR </a:t>
            </a:r>
            <a:r>
              <a:rPr sz="5000" spc="220" dirty="0">
                <a:latin typeface="Georgia"/>
                <a:cs typeface="Georgia"/>
              </a:rPr>
              <a:t>processes </a:t>
            </a:r>
            <a:r>
              <a:rPr sz="5000" spc="265" dirty="0">
                <a:latin typeface="Georgia"/>
                <a:cs typeface="Georgia"/>
              </a:rPr>
              <a:t>and </a:t>
            </a:r>
            <a:r>
              <a:rPr sz="5000" spc="280" dirty="0">
                <a:latin typeface="Georgia"/>
                <a:cs typeface="Georgia"/>
              </a:rPr>
              <a:t>trends, </a:t>
            </a:r>
            <a:r>
              <a:rPr sz="5000" spc="285" dirty="0">
                <a:latin typeface="Georgia"/>
                <a:cs typeface="Georgia"/>
              </a:rPr>
              <a:t>enabling </a:t>
            </a:r>
            <a:r>
              <a:rPr sz="5000" spc="290" dirty="0">
                <a:latin typeface="Georgia"/>
                <a:cs typeface="Georgia"/>
              </a:rPr>
              <a:t> </a:t>
            </a:r>
            <a:r>
              <a:rPr sz="5000" spc="275" dirty="0">
                <a:latin typeface="Georgia"/>
                <a:cs typeface="Georgia"/>
              </a:rPr>
              <a:t>organizations </a:t>
            </a:r>
            <a:r>
              <a:rPr sz="5000" spc="280" dirty="0">
                <a:latin typeface="Georgia"/>
                <a:cs typeface="Georgia"/>
              </a:rPr>
              <a:t>to </a:t>
            </a:r>
            <a:r>
              <a:rPr sz="5000" spc="320" dirty="0">
                <a:latin typeface="Georgia"/>
                <a:cs typeface="Georgia"/>
              </a:rPr>
              <a:t>make more </a:t>
            </a:r>
            <a:r>
              <a:rPr sz="5000" spc="315" dirty="0">
                <a:latin typeface="Georgia"/>
                <a:cs typeface="Georgia"/>
              </a:rPr>
              <a:t>informed </a:t>
            </a:r>
            <a:r>
              <a:rPr sz="5000" spc="235" dirty="0">
                <a:latin typeface="Georgia"/>
                <a:cs typeface="Georgia"/>
              </a:rPr>
              <a:t>decisions </a:t>
            </a:r>
            <a:r>
              <a:rPr sz="5000" spc="240" dirty="0">
                <a:latin typeface="Georgia"/>
                <a:cs typeface="Georgia"/>
              </a:rPr>
              <a:t> </a:t>
            </a:r>
            <a:r>
              <a:rPr sz="5000" spc="275" dirty="0">
                <a:latin typeface="Georgia"/>
                <a:cs typeface="Georgia"/>
              </a:rPr>
              <a:t>about </a:t>
            </a:r>
            <a:r>
              <a:rPr sz="5000" spc="310" dirty="0">
                <a:latin typeface="Georgia"/>
                <a:cs typeface="Georgia"/>
              </a:rPr>
              <a:t>their </a:t>
            </a:r>
            <a:r>
              <a:rPr sz="5000" spc="280" dirty="0">
                <a:latin typeface="Georgia"/>
                <a:cs typeface="Georgia"/>
              </a:rPr>
              <a:t>employees </a:t>
            </a:r>
            <a:r>
              <a:rPr sz="5000" spc="265" dirty="0">
                <a:latin typeface="Georgia"/>
                <a:cs typeface="Georgia"/>
              </a:rPr>
              <a:t>and </a:t>
            </a:r>
            <a:r>
              <a:rPr sz="5000" spc="330" dirty="0">
                <a:latin typeface="Georgia"/>
                <a:cs typeface="Georgia"/>
              </a:rPr>
              <a:t>improve </a:t>
            </a:r>
            <a:r>
              <a:rPr sz="5000" spc="300" dirty="0">
                <a:latin typeface="Georgia"/>
                <a:cs typeface="Georgia"/>
              </a:rPr>
              <a:t>overall </a:t>
            </a:r>
            <a:r>
              <a:rPr sz="5000" spc="305" dirty="0">
                <a:latin typeface="Georgia"/>
                <a:cs typeface="Georgia"/>
              </a:rPr>
              <a:t> </a:t>
            </a:r>
            <a:r>
              <a:rPr sz="5000" spc="310" dirty="0">
                <a:latin typeface="Georgia"/>
                <a:cs typeface="Georgia"/>
              </a:rPr>
              <a:t>performance.</a:t>
            </a:r>
            <a:endParaRPr sz="5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1448" y="586104"/>
            <a:ext cx="6602730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300" spc="-180" dirty="0">
                <a:latin typeface="Trebuchet MS"/>
                <a:cs typeface="Trebuchet MS"/>
              </a:rPr>
              <a:t>Introduction</a:t>
            </a:r>
            <a:endParaRPr sz="93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270" y="3213885"/>
            <a:ext cx="157432" cy="1574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270" y="5543888"/>
            <a:ext cx="157432" cy="15743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95"/>
              </a:spcBef>
            </a:pPr>
            <a:r>
              <a:rPr spc="35" dirty="0"/>
              <a:t>HR</a:t>
            </a:r>
            <a:r>
              <a:rPr spc="75" dirty="0"/>
              <a:t> </a:t>
            </a:r>
            <a:r>
              <a:rPr spc="40" dirty="0"/>
              <a:t>analytics</a:t>
            </a:r>
            <a:r>
              <a:rPr spc="80" dirty="0"/>
              <a:t> </a:t>
            </a:r>
            <a:r>
              <a:rPr spc="40" dirty="0"/>
              <a:t>involves</a:t>
            </a:r>
            <a:r>
              <a:rPr spc="80" dirty="0"/>
              <a:t> </a:t>
            </a:r>
            <a:r>
              <a:rPr spc="30" dirty="0"/>
              <a:t>the</a:t>
            </a:r>
            <a:r>
              <a:rPr spc="75" dirty="0"/>
              <a:t> </a:t>
            </a:r>
            <a:r>
              <a:rPr spc="40" dirty="0"/>
              <a:t>collection</a:t>
            </a:r>
            <a:r>
              <a:rPr spc="80" dirty="0"/>
              <a:t> </a:t>
            </a:r>
            <a:r>
              <a:rPr spc="35" dirty="0"/>
              <a:t>and</a:t>
            </a:r>
            <a:r>
              <a:rPr spc="80" dirty="0"/>
              <a:t> </a:t>
            </a:r>
            <a:r>
              <a:rPr spc="40" dirty="0"/>
              <a:t>analysis</a:t>
            </a:r>
            <a:r>
              <a:rPr spc="75" dirty="0"/>
              <a:t> </a:t>
            </a:r>
            <a:r>
              <a:rPr spc="25" dirty="0"/>
              <a:t>of </a:t>
            </a:r>
            <a:r>
              <a:rPr spc="30" dirty="0"/>
              <a:t> </a:t>
            </a:r>
            <a:r>
              <a:rPr spc="40" dirty="0"/>
              <a:t>HR-related</a:t>
            </a:r>
            <a:r>
              <a:rPr spc="80" dirty="0"/>
              <a:t> </a:t>
            </a:r>
            <a:r>
              <a:rPr spc="35" dirty="0"/>
              <a:t>data,</a:t>
            </a:r>
            <a:r>
              <a:rPr spc="80" dirty="0"/>
              <a:t> </a:t>
            </a:r>
            <a:r>
              <a:rPr spc="40" dirty="0"/>
              <a:t>including</a:t>
            </a:r>
            <a:r>
              <a:rPr spc="80" dirty="0"/>
              <a:t> </a:t>
            </a:r>
            <a:r>
              <a:rPr spc="40" dirty="0"/>
              <a:t>employee</a:t>
            </a:r>
            <a:r>
              <a:rPr spc="80" dirty="0"/>
              <a:t> </a:t>
            </a:r>
            <a:r>
              <a:rPr spc="35" dirty="0"/>
              <a:t>data, </a:t>
            </a:r>
            <a:r>
              <a:rPr spc="40" dirty="0"/>
              <a:t> performance</a:t>
            </a:r>
            <a:r>
              <a:rPr spc="80" dirty="0"/>
              <a:t> </a:t>
            </a:r>
            <a:r>
              <a:rPr spc="40" dirty="0"/>
              <a:t>metrics,</a:t>
            </a:r>
            <a:r>
              <a:rPr spc="80" dirty="0"/>
              <a:t> </a:t>
            </a:r>
            <a:r>
              <a:rPr spc="35" dirty="0"/>
              <a:t>and</a:t>
            </a:r>
            <a:r>
              <a:rPr spc="85" dirty="0"/>
              <a:t> </a:t>
            </a:r>
            <a:r>
              <a:rPr spc="35" dirty="0"/>
              <a:t>other</a:t>
            </a:r>
            <a:r>
              <a:rPr spc="80" dirty="0"/>
              <a:t> </a:t>
            </a:r>
            <a:r>
              <a:rPr spc="40" dirty="0"/>
              <a:t>relevant</a:t>
            </a:r>
            <a:r>
              <a:rPr spc="80" dirty="0"/>
              <a:t> </a:t>
            </a:r>
            <a:r>
              <a:rPr spc="35" dirty="0"/>
              <a:t>data</a:t>
            </a:r>
            <a:r>
              <a:rPr spc="85" dirty="0"/>
              <a:t> </a:t>
            </a:r>
            <a:r>
              <a:rPr spc="40" dirty="0"/>
              <a:t>points. </a:t>
            </a:r>
            <a:r>
              <a:rPr spc="45" dirty="0"/>
              <a:t> </a:t>
            </a:r>
            <a:r>
              <a:rPr spc="30" dirty="0"/>
              <a:t>By</a:t>
            </a:r>
            <a:r>
              <a:rPr spc="85" dirty="0"/>
              <a:t> </a:t>
            </a:r>
            <a:r>
              <a:rPr spc="40" dirty="0"/>
              <a:t>using</a:t>
            </a:r>
            <a:r>
              <a:rPr spc="85" dirty="0"/>
              <a:t> </a:t>
            </a:r>
            <a:r>
              <a:rPr spc="40" dirty="0"/>
              <a:t>advanced</a:t>
            </a:r>
            <a:r>
              <a:rPr spc="90" dirty="0"/>
              <a:t> </a:t>
            </a:r>
            <a:r>
              <a:rPr spc="40" dirty="0"/>
              <a:t>analytical</a:t>
            </a:r>
            <a:r>
              <a:rPr spc="85" dirty="0"/>
              <a:t> </a:t>
            </a:r>
            <a:r>
              <a:rPr spc="40" dirty="0"/>
              <a:t>tools</a:t>
            </a:r>
            <a:r>
              <a:rPr spc="90" dirty="0"/>
              <a:t> </a:t>
            </a:r>
            <a:r>
              <a:rPr spc="35" dirty="0"/>
              <a:t>and</a:t>
            </a:r>
            <a:r>
              <a:rPr spc="85" dirty="0"/>
              <a:t> </a:t>
            </a:r>
            <a:r>
              <a:rPr spc="40" dirty="0"/>
              <a:t>techniques, </a:t>
            </a:r>
            <a:r>
              <a:rPr spc="45" dirty="0"/>
              <a:t> </a:t>
            </a:r>
            <a:r>
              <a:rPr spc="35" dirty="0"/>
              <a:t>HR</a:t>
            </a:r>
            <a:r>
              <a:rPr spc="85" dirty="0"/>
              <a:t> </a:t>
            </a:r>
            <a:r>
              <a:rPr spc="40" dirty="0"/>
              <a:t>analytics</a:t>
            </a:r>
            <a:r>
              <a:rPr spc="85" dirty="0"/>
              <a:t> </a:t>
            </a:r>
            <a:r>
              <a:rPr spc="40" dirty="0"/>
              <a:t>provides</a:t>
            </a:r>
            <a:r>
              <a:rPr spc="90" dirty="0"/>
              <a:t> </a:t>
            </a:r>
            <a:r>
              <a:rPr spc="40" dirty="0"/>
              <a:t>valuable</a:t>
            </a:r>
            <a:r>
              <a:rPr spc="85" dirty="0"/>
              <a:t> </a:t>
            </a:r>
            <a:r>
              <a:rPr spc="40" dirty="0"/>
              <a:t>insights</a:t>
            </a:r>
            <a:r>
              <a:rPr spc="90" dirty="0"/>
              <a:t> </a:t>
            </a:r>
            <a:r>
              <a:rPr spc="35" dirty="0"/>
              <a:t>into</a:t>
            </a:r>
            <a:r>
              <a:rPr spc="85" dirty="0"/>
              <a:t> </a:t>
            </a:r>
            <a:r>
              <a:rPr spc="35" dirty="0"/>
              <a:t>HR </a:t>
            </a:r>
            <a:r>
              <a:rPr spc="40" dirty="0"/>
              <a:t> processes</a:t>
            </a:r>
            <a:r>
              <a:rPr spc="80" dirty="0"/>
              <a:t> </a:t>
            </a:r>
            <a:r>
              <a:rPr spc="35" dirty="0"/>
              <a:t>and</a:t>
            </a:r>
            <a:r>
              <a:rPr spc="85" dirty="0"/>
              <a:t> </a:t>
            </a:r>
            <a:r>
              <a:rPr spc="40" dirty="0"/>
              <a:t>trends,</a:t>
            </a:r>
            <a:r>
              <a:rPr spc="85" dirty="0"/>
              <a:t> </a:t>
            </a:r>
            <a:r>
              <a:rPr spc="40" dirty="0"/>
              <a:t>enabling</a:t>
            </a:r>
            <a:r>
              <a:rPr spc="85" dirty="0"/>
              <a:t> </a:t>
            </a:r>
            <a:r>
              <a:rPr spc="45" dirty="0"/>
              <a:t>organizations</a:t>
            </a:r>
            <a:r>
              <a:rPr spc="85" dirty="0"/>
              <a:t> </a:t>
            </a:r>
            <a:r>
              <a:rPr spc="30" dirty="0"/>
              <a:t>to</a:t>
            </a:r>
            <a:r>
              <a:rPr spc="80" dirty="0"/>
              <a:t> </a:t>
            </a:r>
            <a:r>
              <a:rPr spc="40" dirty="0"/>
              <a:t>make </a:t>
            </a:r>
            <a:r>
              <a:rPr spc="-1010" dirty="0"/>
              <a:t> </a:t>
            </a:r>
            <a:r>
              <a:rPr spc="40" dirty="0"/>
              <a:t>more</a:t>
            </a:r>
            <a:r>
              <a:rPr spc="85" dirty="0"/>
              <a:t> </a:t>
            </a:r>
            <a:r>
              <a:rPr spc="40" dirty="0"/>
              <a:t>informed</a:t>
            </a:r>
            <a:r>
              <a:rPr spc="85" dirty="0"/>
              <a:t> </a:t>
            </a:r>
            <a:r>
              <a:rPr spc="40" dirty="0"/>
              <a:t>decisions</a:t>
            </a:r>
            <a:r>
              <a:rPr spc="90" dirty="0"/>
              <a:t> </a:t>
            </a:r>
            <a:r>
              <a:rPr spc="40" dirty="0"/>
              <a:t>about</a:t>
            </a:r>
            <a:r>
              <a:rPr spc="85" dirty="0"/>
              <a:t> </a:t>
            </a:r>
            <a:r>
              <a:rPr spc="40" dirty="0"/>
              <a:t>their</a:t>
            </a:r>
            <a:r>
              <a:rPr spc="85" dirty="0"/>
              <a:t> </a:t>
            </a:r>
            <a:r>
              <a:rPr spc="40" dirty="0"/>
              <a:t>employees</a:t>
            </a:r>
            <a:r>
              <a:rPr spc="85" dirty="0"/>
              <a:t> </a:t>
            </a:r>
            <a:r>
              <a:rPr spc="35" dirty="0"/>
              <a:t>and </a:t>
            </a:r>
            <a:r>
              <a:rPr spc="40" dirty="0"/>
              <a:t> improve</a:t>
            </a:r>
            <a:r>
              <a:rPr spc="80" dirty="0"/>
              <a:t> </a:t>
            </a:r>
            <a:r>
              <a:rPr spc="40" dirty="0"/>
              <a:t>overall</a:t>
            </a:r>
            <a:r>
              <a:rPr spc="85" dirty="0"/>
              <a:t> </a:t>
            </a:r>
            <a:r>
              <a:rPr spc="45" dirty="0"/>
              <a:t>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0724" y="330200"/>
            <a:ext cx="894270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spc="-210" dirty="0">
                <a:latin typeface="Trebuchet MS"/>
                <a:cs typeface="Trebuchet MS"/>
              </a:rPr>
              <a:t>Problem</a:t>
            </a:r>
            <a:r>
              <a:rPr sz="8100" spc="-390" dirty="0">
                <a:latin typeface="Trebuchet MS"/>
                <a:cs typeface="Trebuchet MS"/>
              </a:rPr>
              <a:t> </a:t>
            </a:r>
            <a:r>
              <a:rPr sz="8100" spc="-125" dirty="0">
                <a:latin typeface="Trebuchet MS"/>
                <a:cs typeface="Trebuchet MS"/>
              </a:rPr>
              <a:t>Statement</a:t>
            </a:r>
            <a:endParaRPr sz="8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159" y="2892269"/>
            <a:ext cx="238125" cy="2381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159" y="3720944"/>
            <a:ext cx="238125" cy="2381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159" y="5378294"/>
            <a:ext cx="238125" cy="2381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159" y="6206969"/>
            <a:ext cx="238125" cy="2381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159" y="7035644"/>
            <a:ext cx="238125" cy="2381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159" y="7864319"/>
            <a:ext cx="238125" cy="2381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50282" y="2507713"/>
            <a:ext cx="14699615" cy="58667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778510">
              <a:lnSpc>
                <a:spcPts val="6530"/>
              </a:lnSpc>
              <a:spcBef>
                <a:spcPts val="575"/>
              </a:spcBef>
            </a:pPr>
            <a:r>
              <a:rPr sz="5700" spc="180" dirty="0">
                <a:solidFill>
                  <a:srgbClr val="FFFFFF"/>
                </a:solidFill>
                <a:latin typeface="Cambria"/>
                <a:cs typeface="Cambria"/>
              </a:rPr>
              <a:t>Average</a:t>
            </a:r>
            <a:r>
              <a:rPr sz="57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15" dirty="0">
                <a:solidFill>
                  <a:srgbClr val="FFFFFF"/>
                </a:solidFill>
                <a:latin typeface="Cambria"/>
                <a:cs typeface="Cambria"/>
              </a:rPr>
              <a:t>attrition</a:t>
            </a:r>
            <a:r>
              <a:rPr sz="57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25" dirty="0">
                <a:solidFill>
                  <a:srgbClr val="FFFFFF"/>
                </a:solidFill>
                <a:latin typeface="Cambria"/>
                <a:cs typeface="Cambria"/>
              </a:rPr>
              <a:t>rate</a:t>
            </a:r>
            <a:r>
              <a:rPr sz="57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0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57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175" dirty="0">
                <a:solidFill>
                  <a:srgbClr val="FFFFFF"/>
                </a:solidFill>
                <a:latin typeface="Cambria"/>
                <a:cs typeface="Cambria"/>
              </a:rPr>
              <a:t>all</a:t>
            </a:r>
            <a:r>
              <a:rPr sz="57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35" dirty="0">
                <a:solidFill>
                  <a:srgbClr val="FFFFFF"/>
                </a:solidFill>
                <a:latin typeface="Cambria"/>
                <a:cs typeface="Cambria"/>
              </a:rPr>
              <a:t>Departments </a:t>
            </a:r>
            <a:r>
              <a:rPr sz="5700" spc="-1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180" dirty="0">
                <a:solidFill>
                  <a:srgbClr val="FFFFFF"/>
                </a:solidFill>
                <a:latin typeface="Cambria"/>
                <a:cs typeface="Cambria"/>
              </a:rPr>
              <a:t>Average </a:t>
            </a:r>
            <a:r>
              <a:rPr sz="5700" spc="185" dirty="0">
                <a:solidFill>
                  <a:srgbClr val="FFFFFF"/>
                </a:solidFill>
                <a:latin typeface="Cambria"/>
                <a:cs typeface="Cambria"/>
              </a:rPr>
              <a:t>hourly </a:t>
            </a:r>
            <a:r>
              <a:rPr sz="5700" spc="225" dirty="0">
                <a:solidFill>
                  <a:srgbClr val="FFFFFF"/>
                </a:solidFill>
                <a:latin typeface="Cambria"/>
                <a:cs typeface="Cambria"/>
              </a:rPr>
              <a:t>rate </a:t>
            </a:r>
            <a:r>
              <a:rPr sz="5700" spc="229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5700" spc="215" dirty="0">
                <a:solidFill>
                  <a:srgbClr val="FFFFFF"/>
                </a:solidFill>
                <a:latin typeface="Cambria"/>
                <a:cs typeface="Cambria"/>
              </a:rPr>
              <a:t>Male </a:t>
            </a:r>
            <a:r>
              <a:rPr sz="5700" spc="220" dirty="0">
                <a:solidFill>
                  <a:srgbClr val="FFFFFF"/>
                </a:solidFill>
                <a:latin typeface="Cambria"/>
                <a:cs typeface="Cambria"/>
              </a:rPr>
              <a:t>Research </a:t>
            </a:r>
            <a:r>
              <a:rPr sz="5700" spc="2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45" dirty="0">
                <a:solidFill>
                  <a:srgbClr val="FFFFFF"/>
                </a:solidFill>
                <a:latin typeface="Cambria"/>
                <a:cs typeface="Cambria"/>
              </a:rPr>
              <a:t>Scientist</a:t>
            </a:r>
            <a:endParaRPr sz="5700">
              <a:latin typeface="Cambria"/>
              <a:cs typeface="Cambria"/>
            </a:endParaRPr>
          </a:p>
          <a:p>
            <a:pPr marL="12700">
              <a:lnSpc>
                <a:spcPts val="6190"/>
              </a:lnSpc>
            </a:pPr>
            <a:r>
              <a:rPr sz="5700" spc="185" dirty="0">
                <a:solidFill>
                  <a:srgbClr val="FFFFFF"/>
                </a:solidFill>
                <a:latin typeface="Cambria"/>
                <a:cs typeface="Cambria"/>
              </a:rPr>
              <a:t>Attrition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25" dirty="0">
                <a:solidFill>
                  <a:srgbClr val="FFFFFF"/>
                </a:solidFill>
                <a:latin typeface="Cambria"/>
                <a:cs typeface="Cambria"/>
              </a:rPr>
              <a:t>rate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170" dirty="0">
                <a:solidFill>
                  <a:srgbClr val="FFFFFF"/>
                </a:solidFill>
                <a:latin typeface="Cambria"/>
                <a:cs typeface="Cambria"/>
              </a:rPr>
              <a:t>Vs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25" dirty="0">
                <a:solidFill>
                  <a:srgbClr val="FFFFFF"/>
                </a:solidFill>
                <a:latin typeface="Cambria"/>
                <a:cs typeface="Cambria"/>
              </a:rPr>
              <a:t>Monthly</a:t>
            </a:r>
            <a:r>
              <a:rPr sz="57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65" dirty="0">
                <a:solidFill>
                  <a:srgbClr val="FFFFFF"/>
                </a:solidFill>
                <a:latin typeface="Cambria"/>
                <a:cs typeface="Cambria"/>
              </a:rPr>
              <a:t>Income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65" dirty="0">
                <a:solidFill>
                  <a:srgbClr val="FFFFFF"/>
                </a:solidFill>
                <a:latin typeface="Cambria"/>
                <a:cs typeface="Cambria"/>
              </a:rPr>
              <a:t>stats</a:t>
            </a:r>
            <a:endParaRPr sz="5700">
              <a:latin typeface="Cambria"/>
              <a:cs typeface="Cambria"/>
            </a:endParaRPr>
          </a:p>
          <a:p>
            <a:pPr marL="12700" marR="5080">
              <a:lnSpc>
                <a:spcPts val="6530"/>
              </a:lnSpc>
              <a:spcBef>
                <a:spcPts val="320"/>
              </a:spcBef>
            </a:pPr>
            <a:r>
              <a:rPr sz="5700" spc="180" dirty="0">
                <a:solidFill>
                  <a:srgbClr val="FFFFFF"/>
                </a:solidFill>
                <a:latin typeface="Cambria"/>
                <a:cs typeface="Cambria"/>
              </a:rPr>
              <a:t>Average</a:t>
            </a:r>
            <a:r>
              <a:rPr sz="57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170" dirty="0">
                <a:solidFill>
                  <a:srgbClr val="FFFFFF"/>
                </a:solidFill>
                <a:latin typeface="Cambria"/>
                <a:cs typeface="Cambria"/>
              </a:rPr>
              <a:t>working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04" dirty="0">
                <a:solidFill>
                  <a:srgbClr val="FFFFFF"/>
                </a:solidFill>
                <a:latin typeface="Cambria"/>
                <a:cs typeface="Cambria"/>
              </a:rPr>
              <a:t>years</a:t>
            </a:r>
            <a:r>
              <a:rPr sz="57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0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90" dirty="0">
                <a:solidFill>
                  <a:srgbClr val="FFFFFF"/>
                </a:solidFill>
                <a:latin typeface="Cambria"/>
                <a:cs typeface="Cambria"/>
              </a:rPr>
              <a:t>each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29" dirty="0">
                <a:solidFill>
                  <a:srgbClr val="FFFFFF"/>
                </a:solidFill>
                <a:latin typeface="Cambria"/>
                <a:cs typeface="Cambria"/>
              </a:rPr>
              <a:t>Department </a:t>
            </a:r>
            <a:r>
              <a:rPr sz="5700" spc="-1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390" dirty="0">
                <a:solidFill>
                  <a:srgbClr val="FFFFFF"/>
                </a:solidFill>
                <a:latin typeface="Cambria"/>
                <a:cs typeface="Cambria"/>
              </a:rPr>
              <a:t>Job</a:t>
            </a:r>
            <a:r>
              <a:rPr sz="57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150" dirty="0">
                <a:solidFill>
                  <a:srgbClr val="FFFFFF"/>
                </a:solidFill>
                <a:latin typeface="Cambria"/>
                <a:cs typeface="Cambria"/>
              </a:rPr>
              <a:t>role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170" dirty="0">
                <a:solidFill>
                  <a:srgbClr val="FFFFFF"/>
                </a:solidFill>
                <a:latin typeface="Cambria"/>
                <a:cs typeface="Cambria"/>
              </a:rPr>
              <a:t>Vs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120" dirty="0">
                <a:solidFill>
                  <a:srgbClr val="FFFFFF"/>
                </a:solidFill>
                <a:latin typeface="Cambria"/>
                <a:cs typeface="Cambria"/>
              </a:rPr>
              <a:t>Work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190" dirty="0">
                <a:solidFill>
                  <a:srgbClr val="FFFFFF"/>
                </a:solidFill>
                <a:latin typeface="Cambria"/>
                <a:cs typeface="Cambria"/>
              </a:rPr>
              <a:t>life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45" dirty="0">
                <a:solidFill>
                  <a:srgbClr val="FFFFFF"/>
                </a:solidFill>
                <a:latin typeface="Cambria"/>
                <a:cs typeface="Cambria"/>
              </a:rPr>
              <a:t>balance</a:t>
            </a:r>
            <a:endParaRPr sz="5700">
              <a:latin typeface="Cambria"/>
              <a:cs typeface="Cambria"/>
            </a:endParaRPr>
          </a:p>
          <a:p>
            <a:pPr marL="12700">
              <a:lnSpc>
                <a:spcPts val="6355"/>
              </a:lnSpc>
            </a:pPr>
            <a:r>
              <a:rPr sz="5700" spc="185" dirty="0">
                <a:solidFill>
                  <a:srgbClr val="FFFFFF"/>
                </a:solidFill>
                <a:latin typeface="Cambria"/>
                <a:cs typeface="Cambria"/>
              </a:rPr>
              <a:t>Attrition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25" dirty="0">
                <a:solidFill>
                  <a:srgbClr val="FFFFFF"/>
                </a:solidFill>
                <a:latin typeface="Cambria"/>
                <a:cs typeface="Cambria"/>
              </a:rPr>
              <a:t>rate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170" dirty="0">
                <a:solidFill>
                  <a:srgbClr val="FFFFFF"/>
                </a:solidFill>
                <a:latin typeface="Cambria"/>
                <a:cs typeface="Cambria"/>
              </a:rPr>
              <a:t>Vs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195" dirty="0">
                <a:solidFill>
                  <a:srgbClr val="FFFFFF"/>
                </a:solidFill>
                <a:latin typeface="Cambria"/>
                <a:cs typeface="Cambria"/>
              </a:rPr>
              <a:t>Years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60" dirty="0">
                <a:solidFill>
                  <a:srgbClr val="FFFFFF"/>
                </a:solidFill>
                <a:latin typeface="Cambria"/>
                <a:cs typeface="Cambria"/>
              </a:rPr>
              <a:t>Since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29" dirty="0">
                <a:solidFill>
                  <a:srgbClr val="FFFFFF"/>
                </a:solidFill>
                <a:latin typeface="Cambria"/>
                <a:cs typeface="Cambria"/>
              </a:rPr>
              <a:t>last</a:t>
            </a:r>
            <a:r>
              <a:rPr sz="5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00" spc="215" dirty="0">
                <a:solidFill>
                  <a:srgbClr val="FFFFFF"/>
                </a:solidFill>
                <a:latin typeface="Cambria"/>
                <a:cs typeface="Cambria"/>
              </a:rPr>
              <a:t>promotion</a:t>
            </a:r>
            <a:endParaRPr sz="5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1882" y="341344"/>
            <a:ext cx="865759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spc="50" dirty="0">
                <a:latin typeface="Trebuchet MS"/>
                <a:cs typeface="Trebuchet MS"/>
              </a:rPr>
              <a:t>Business</a:t>
            </a:r>
            <a:r>
              <a:rPr sz="7900" spc="-395" dirty="0">
                <a:latin typeface="Trebuchet MS"/>
                <a:cs typeface="Trebuchet MS"/>
              </a:rPr>
              <a:t> </a:t>
            </a:r>
            <a:r>
              <a:rPr sz="7900" spc="-170" dirty="0">
                <a:latin typeface="Trebuchet MS"/>
                <a:cs typeface="Trebuchet MS"/>
              </a:rPr>
              <a:t>Objective</a:t>
            </a:r>
            <a:endParaRPr sz="7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418" y="6103144"/>
            <a:ext cx="152399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418" y="6722269"/>
            <a:ext cx="152399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418" y="7341394"/>
            <a:ext cx="152399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418" y="8579644"/>
            <a:ext cx="152399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5393" y="2701012"/>
            <a:ext cx="14698344" cy="62166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800" spc="1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aim</a:t>
            </a:r>
            <a:r>
              <a:rPr sz="3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4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3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00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3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04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29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3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3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retention</a:t>
            </a:r>
            <a:endParaRPr sz="3800">
              <a:latin typeface="Trebuchet MS"/>
              <a:cs typeface="Trebuchet MS"/>
            </a:endParaRPr>
          </a:p>
          <a:p>
            <a:pPr marL="12700" marR="161925">
              <a:lnSpc>
                <a:spcPct val="106900"/>
              </a:lnSpc>
            </a:pP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90" dirty="0">
                <a:solidFill>
                  <a:srgbClr val="FFFFFF"/>
                </a:solidFill>
                <a:latin typeface="Trebuchet MS"/>
                <a:cs typeface="Trebuchet MS"/>
              </a:rPr>
              <a:t>attrition</a:t>
            </a:r>
            <a:r>
              <a:rPr sz="3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10" dirty="0">
                <a:solidFill>
                  <a:srgbClr val="FFFFFF"/>
                </a:solidFill>
                <a:latin typeface="Trebuchet MS"/>
                <a:cs typeface="Trebuchet MS"/>
              </a:rPr>
              <a:t>rates</a:t>
            </a:r>
            <a:r>
              <a:rPr sz="3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85" dirty="0">
                <a:solidFill>
                  <a:srgbClr val="FFFFFF"/>
                </a:solidFill>
                <a:latin typeface="Trebuchet MS"/>
                <a:cs typeface="Trebuchet MS"/>
              </a:rPr>
              <a:t>organization</a:t>
            </a:r>
            <a:r>
              <a:rPr sz="3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65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3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50" dirty="0">
                <a:solidFill>
                  <a:srgbClr val="FFFFFF"/>
                </a:solidFill>
                <a:latin typeface="Trebuchet MS"/>
                <a:cs typeface="Trebuchet MS"/>
              </a:rPr>
              <a:t>insights </a:t>
            </a:r>
            <a:r>
              <a:rPr sz="3800" spc="-1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29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420" dirty="0">
                <a:solidFill>
                  <a:srgbClr val="FFFFFF"/>
                </a:solidFill>
                <a:latin typeface="Trebuchet MS"/>
                <a:cs typeface="Trebuchet MS"/>
              </a:rPr>
              <a:t>HR</a:t>
            </a:r>
            <a:r>
              <a:rPr sz="3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85" dirty="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sz="3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50" dirty="0">
                <a:solidFill>
                  <a:srgbClr val="FFFFFF"/>
                </a:solidFill>
                <a:latin typeface="Trebuchet MS"/>
                <a:cs typeface="Trebuchet MS"/>
              </a:rPr>
              <a:t>developing</a:t>
            </a:r>
            <a:r>
              <a:rPr sz="3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r>
              <a:rPr sz="3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retention</a:t>
            </a:r>
            <a:r>
              <a:rPr sz="3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90" dirty="0">
                <a:solidFill>
                  <a:srgbClr val="FFFFFF"/>
                </a:solidFill>
                <a:latin typeface="Trebuchet MS"/>
                <a:cs typeface="Trebuchet MS"/>
              </a:rPr>
              <a:t>strategies. </a:t>
            </a:r>
            <a:r>
              <a:rPr sz="3800" spc="-1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54" dirty="0">
                <a:solidFill>
                  <a:srgbClr val="FFFFFF"/>
                </a:solidFill>
                <a:latin typeface="Trebuchet MS"/>
                <a:cs typeface="Trebuchet MS"/>
              </a:rPr>
              <a:t>Through </a:t>
            </a:r>
            <a:r>
              <a:rPr sz="3800" spc="16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3800" spc="190" dirty="0">
                <a:solidFill>
                  <a:srgbClr val="FFFFFF"/>
                </a:solidFill>
                <a:latin typeface="Trebuchet MS"/>
                <a:cs typeface="Trebuchet MS"/>
              </a:rPr>
              <a:t>analysis 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800" spc="150" dirty="0">
                <a:solidFill>
                  <a:srgbClr val="FFFFFF"/>
                </a:solidFill>
                <a:latin typeface="Trebuchet MS"/>
                <a:cs typeface="Trebuchet MS"/>
              </a:rPr>
              <a:t>visualizations, </a:t>
            </a:r>
            <a:r>
              <a:rPr sz="3800" spc="13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3800" spc="35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3800" spc="155" dirty="0">
                <a:solidFill>
                  <a:srgbClr val="FFFFFF"/>
                </a:solidFill>
                <a:latin typeface="Trebuchet MS"/>
                <a:cs typeface="Trebuchet MS"/>
              </a:rPr>
              <a:t>identify </a:t>
            </a:r>
            <a:r>
              <a:rPr sz="38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10" dirty="0">
                <a:solidFill>
                  <a:srgbClr val="FFFFFF"/>
                </a:solidFill>
                <a:latin typeface="Trebuchet MS"/>
                <a:cs typeface="Trebuchet MS"/>
              </a:rPr>
              <a:t>factors</a:t>
            </a:r>
            <a:r>
              <a:rPr sz="3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29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3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contribute</a:t>
            </a:r>
            <a:r>
              <a:rPr sz="3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29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-12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800">
              <a:latin typeface="Trebuchet MS"/>
              <a:cs typeface="Trebuchet MS"/>
            </a:endParaRPr>
          </a:p>
          <a:p>
            <a:pPr marL="701675">
              <a:lnSpc>
                <a:spcPct val="100000"/>
              </a:lnSpc>
              <a:spcBef>
                <a:spcPts val="315"/>
              </a:spcBef>
            </a:pPr>
            <a:r>
              <a:rPr sz="3800" spc="17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3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25" dirty="0">
                <a:solidFill>
                  <a:srgbClr val="FFFFFF"/>
                </a:solidFill>
                <a:latin typeface="Trebuchet MS"/>
                <a:cs typeface="Trebuchet MS"/>
              </a:rPr>
              <a:t>turnover</a:t>
            </a:r>
            <a:r>
              <a:rPr sz="3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65" dirty="0">
                <a:solidFill>
                  <a:srgbClr val="FFFFFF"/>
                </a:solidFill>
                <a:latin typeface="Trebuchet MS"/>
                <a:cs typeface="Trebuchet MS"/>
              </a:rPr>
              <a:t>attrition.</a:t>
            </a:r>
            <a:endParaRPr sz="3800">
              <a:latin typeface="Trebuchet MS"/>
              <a:cs typeface="Trebuchet MS"/>
            </a:endParaRPr>
          </a:p>
          <a:p>
            <a:pPr marL="701675" marR="5080">
              <a:lnSpc>
                <a:spcPct val="106900"/>
              </a:lnSpc>
              <a:spcBef>
                <a:spcPts val="5"/>
              </a:spcBef>
            </a:pPr>
            <a:r>
              <a:rPr sz="3800" spc="175" dirty="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sz="3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70" dirty="0">
                <a:solidFill>
                  <a:srgbClr val="FFFFFF"/>
                </a:solidFill>
                <a:latin typeface="Trebuchet MS"/>
                <a:cs typeface="Trebuchet MS"/>
              </a:rPr>
              <a:t>effectiveness</a:t>
            </a:r>
            <a:r>
              <a:rPr sz="3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20" dirty="0">
                <a:solidFill>
                  <a:srgbClr val="FFFFFF"/>
                </a:solidFill>
                <a:latin typeface="Trebuchet MS"/>
                <a:cs typeface="Trebuchet MS"/>
              </a:rPr>
              <a:t>existing</a:t>
            </a:r>
            <a:r>
              <a:rPr sz="3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retention</a:t>
            </a:r>
            <a:r>
              <a:rPr sz="3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90" dirty="0">
                <a:solidFill>
                  <a:srgbClr val="FFFFFF"/>
                </a:solidFill>
                <a:latin typeface="Trebuchet MS"/>
                <a:cs typeface="Trebuchet MS"/>
              </a:rPr>
              <a:t>strategies. </a:t>
            </a:r>
            <a:r>
              <a:rPr sz="3800" spc="-1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verify </a:t>
            </a:r>
            <a:r>
              <a:rPr sz="3800" spc="190" dirty="0">
                <a:solidFill>
                  <a:srgbClr val="FFFFFF"/>
                </a:solidFill>
                <a:latin typeface="Trebuchet MS"/>
                <a:cs typeface="Trebuchet MS"/>
              </a:rPr>
              <a:t>the satisfaction </a:t>
            </a:r>
            <a:r>
              <a:rPr sz="3800" spc="55" dirty="0">
                <a:solidFill>
                  <a:srgbClr val="FFFFFF"/>
                </a:solidFill>
                <a:latin typeface="Trebuchet MS"/>
                <a:cs typeface="Trebuchet MS"/>
              </a:rPr>
              <a:t>level 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employee </a:t>
            </a:r>
            <a:r>
              <a:rPr sz="3800" spc="14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3800" spc="19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800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65" dirty="0">
                <a:solidFill>
                  <a:srgbClr val="FFFFFF"/>
                </a:solidFill>
                <a:latin typeface="Trebuchet MS"/>
                <a:cs typeface="Trebuchet MS"/>
              </a:rPr>
              <a:t>organization.</a:t>
            </a:r>
            <a:endParaRPr sz="3800">
              <a:latin typeface="Trebuchet MS"/>
              <a:cs typeface="Trebuchet MS"/>
            </a:endParaRPr>
          </a:p>
          <a:p>
            <a:pPr marL="701675">
              <a:lnSpc>
                <a:spcPct val="100000"/>
              </a:lnSpc>
              <a:spcBef>
                <a:spcPts val="315"/>
              </a:spcBef>
            </a:pPr>
            <a:r>
              <a:rPr sz="3800" spc="18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3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95" dirty="0">
                <a:solidFill>
                  <a:srgbClr val="FFFFFF"/>
                </a:solidFill>
                <a:latin typeface="Trebuchet MS"/>
                <a:cs typeface="Trebuchet MS"/>
              </a:rPr>
              <a:t>recommendations</a:t>
            </a:r>
            <a:r>
              <a:rPr sz="3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29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85" dirty="0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r>
              <a:rPr sz="3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2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3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55" dirty="0">
                <a:solidFill>
                  <a:srgbClr val="FFFFFF"/>
                </a:solidFill>
                <a:latin typeface="Trebuchet MS"/>
                <a:cs typeface="Trebuchet MS"/>
              </a:rPr>
              <a:t>retention.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873" y="122690"/>
            <a:ext cx="12075795" cy="14198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5810"/>
              </a:lnSpc>
              <a:spcBef>
                <a:spcPts val="120"/>
              </a:spcBef>
            </a:pPr>
            <a:r>
              <a:rPr spc="225" dirty="0"/>
              <a:t>KPI</a:t>
            </a:r>
            <a:r>
              <a:rPr spc="175" dirty="0"/>
              <a:t> </a:t>
            </a:r>
            <a:r>
              <a:rPr spc="-135" dirty="0"/>
              <a:t>-</a:t>
            </a:r>
            <a:r>
              <a:rPr spc="175" dirty="0"/>
              <a:t> </a:t>
            </a:r>
            <a:r>
              <a:rPr spc="-160" dirty="0"/>
              <a:t>1</a:t>
            </a:r>
          </a:p>
          <a:p>
            <a:pPr algn="ctr">
              <a:lnSpc>
                <a:spcPts val="5150"/>
              </a:lnSpc>
            </a:pPr>
            <a:r>
              <a:rPr sz="4550" spc="265" dirty="0"/>
              <a:t>Average</a:t>
            </a:r>
            <a:r>
              <a:rPr sz="4550" spc="170" dirty="0"/>
              <a:t> </a:t>
            </a:r>
            <a:r>
              <a:rPr sz="4550" spc="204" dirty="0"/>
              <a:t>attrition</a:t>
            </a:r>
            <a:r>
              <a:rPr sz="4550" spc="170" dirty="0"/>
              <a:t> </a:t>
            </a:r>
            <a:r>
              <a:rPr sz="4550" spc="225" dirty="0"/>
              <a:t>rate</a:t>
            </a:r>
            <a:r>
              <a:rPr sz="4550" spc="175" dirty="0"/>
              <a:t> </a:t>
            </a:r>
            <a:r>
              <a:rPr sz="4550" spc="275" dirty="0"/>
              <a:t>for</a:t>
            </a:r>
            <a:r>
              <a:rPr sz="4550" spc="170" dirty="0"/>
              <a:t> </a:t>
            </a:r>
            <a:r>
              <a:rPr sz="4550" spc="225" dirty="0"/>
              <a:t>all</a:t>
            </a:r>
            <a:r>
              <a:rPr sz="4550" spc="170" dirty="0"/>
              <a:t> </a:t>
            </a:r>
            <a:r>
              <a:rPr sz="4550" spc="240" dirty="0"/>
              <a:t>Department</a:t>
            </a:r>
            <a:endParaRPr sz="45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034" y="3719822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034" y="7053571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6584" y="2408769"/>
            <a:ext cx="8764905" cy="7303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70" dirty="0">
                <a:solidFill>
                  <a:srgbClr val="FFFFFF"/>
                </a:solidFill>
                <a:latin typeface="Cambria"/>
                <a:cs typeface="Cambria"/>
              </a:rPr>
              <a:t>Insights</a:t>
            </a:r>
            <a:r>
              <a:rPr sz="40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spc="275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40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spc="195" dirty="0">
                <a:solidFill>
                  <a:srgbClr val="FFFFFF"/>
                </a:solidFill>
                <a:latin typeface="Cambria"/>
                <a:cs typeface="Cambria"/>
              </a:rPr>
              <a:t>KPI</a:t>
            </a:r>
            <a:r>
              <a:rPr sz="40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000" spc="50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endParaRPr sz="4000">
              <a:latin typeface="Cambria"/>
              <a:cs typeface="Cambria"/>
            </a:endParaRPr>
          </a:p>
          <a:p>
            <a:pPr marL="608965" marR="5080" algn="just">
              <a:lnSpc>
                <a:spcPts val="3750"/>
              </a:lnSpc>
              <a:spcBef>
                <a:spcPts val="3850"/>
              </a:spcBef>
            </a:pPr>
            <a:r>
              <a:rPr sz="3300" spc="280" dirty="0">
                <a:solidFill>
                  <a:srgbClr val="FFFFFF"/>
                </a:solidFill>
                <a:latin typeface="Cambria"/>
                <a:cs typeface="Cambria"/>
              </a:rPr>
              <a:t>We </a:t>
            </a:r>
            <a:r>
              <a:rPr sz="3300" spc="229" dirty="0">
                <a:solidFill>
                  <a:srgbClr val="FFFFFF"/>
                </a:solidFill>
                <a:latin typeface="Cambria"/>
                <a:cs typeface="Cambria"/>
              </a:rPr>
              <a:t>can </a:t>
            </a:r>
            <a:r>
              <a:rPr sz="3300" spc="170" dirty="0">
                <a:solidFill>
                  <a:srgbClr val="FFFFFF"/>
                </a:solidFill>
                <a:latin typeface="Cambria"/>
                <a:cs typeface="Cambria"/>
              </a:rPr>
              <a:t>clearly say </a:t>
            </a:r>
            <a:r>
              <a:rPr sz="3300" spc="145" dirty="0">
                <a:solidFill>
                  <a:srgbClr val="FFFFFF"/>
                </a:solidFill>
                <a:latin typeface="Cambria"/>
                <a:cs typeface="Cambria"/>
              </a:rPr>
              <a:t>that </a:t>
            </a:r>
            <a:r>
              <a:rPr sz="3300" spc="140" dirty="0">
                <a:solidFill>
                  <a:srgbClr val="FFFFFF"/>
                </a:solidFill>
                <a:latin typeface="Cambria"/>
                <a:cs typeface="Cambria"/>
              </a:rPr>
              <a:t>attrition </a:t>
            </a:r>
            <a:r>
              <a:rPr sz="3300" spc="155" dirty="0">
                <a:solidFill>
                  <a:srgbClr val="FFFFFF"/>
                </a:solidFill>
                <a:latin typeface="Cambria"/>
                <a:cs typeface="Cambria"/>
              </a:rPr>
              <a:t>rate </a:t>
            </a:r>
            <a:r>
              <a:rPr sz="3300" spc="18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33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70" dirty="0">
                <a:solidFill>
                  <a:srgbClr val="FFFFFF"/>
                </a:solidFill>
                <a:latin typeface="Cambria"/>
                <a:cs typeface="Cambria"/>
              </a:rPr>
              <a:t>employees</a:t>
            </a:r>
            <a:r>
              <a:rPr sz="33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8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3300" spc="185" dirty="0">
                <a:solidFill>
                  <a:srgbClr val="FFFFFF"/>
                </a:solidFill>
                <a:latin typeface="Cambria"/>
                <a:cs typeface="Cambria"/>
              </a:rPr>
              <a:t> every</a:t>
            </a:r>
            <a:r>
              <a:rPr sz="33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80" dirty="0">
                <a:solidFill>
                  <a:srgbClr val="FFFFFF"/>
                </a:solidFill>
                <a:latin typeface="Cambria"/>
                <a:cs typeface="Cambria"/>
              </a:rPr>
              <a:t>department</a:t>
            </a:r>
            <a:r>
              <a:rPr sz="33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00" dirty="0">
                <a:solidFill>
                  <a:srgbClr val="FFFFFF"/>
                </a:solidFill>
                <a:latin typeface="Cambria"/>
                <a:cs typeface="Cambria"/>
              </a:rPr>
              <a:t>is </a:t>
            </a:r>
            <a:r>
              <a:rPr sz="33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65" dirty="0">
                <a:solidFill>
                  <a:srgbClr val="FFFFFF"/>
                </a:solidFill>
                <a:latin typeface="Cambria"/>
                <a:cs typeface="Cambria"/>
              </a:rPr>
              <a:t>almost</a:t>
            </a:r>
            <a:r>
              <a:rPr sz="33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FFFFFF"/>
                </a:solidFill>
                <a:latin typeface="Cambria"/>
                <a:cs typeface="Cambria"/>
              </a:rPr>
              <a:t>50%</a:t>
            </a:r>
            <a:r>
              <a:rPr sz="33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225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sz="33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55" dirty="0">
                <a:solidFill>
                  <a:srgbClr val="FFFFFF"/>
                </a:solidFill>
                <a:latin typeface="Cambria"/>
                <a:cs typeface="Cambria"/>
              </a:rPr>
              <a:t>indicates </a:t>
            </a:r>
            <a:r>
              <a:rPr sz="33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45" dirty="0">
                <a:solidFill>
                  <a:srgbClr val="FFFFFF"/>
                </a:solidFill>
                <a:latin typeface="Cambria"/>
                <a:cs typeface="Cambria"/>
              </a:rPr>
              <a:t>that </a:t>
            </a:r>
            <a:r>
              <a:rPr sz="33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40" dirty="0">
                <a:solidFill>
                  <a:srgbClr val="FFFFFF"/>
                </a:solidFill>
                <a:latin typeface="Cambria"/>
                <a:cs typeface="Cambria"/>
              </a:rPr>
              <a:t>attrition</a:t>
            </a:r>
            <a:r>
              <a:rPr sz="33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55" dirty="0">
                <a:solidFill>
                  <a:srgbClr val="FFFFFF"/>
                </a:solidFill>
                <a:latin typeface="Cambria"/>
                <a:cs typeface="Cambria"/>
              </a:rPr>
              <a:t>rate</a:t>
            </a:r>
            <a:r>
              <a:rPr sz="33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8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33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70" dirty="0">
                <a:solidFill>
                  <a:srgbClr val="FFFFFF"/>
                </a:solidFill>
                <a:latin typeface="Cambria"/>
                <a:cs typeface="Cambria"/>
              </a:rPr>
              <a:t>employees</a:t>
            </a:r>
            <a:r>
              <a:rPr sz="33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35" dirty="0">
                <a:solidFill>
                  <a:srgbClr val="FFFFFF"/>
                </a:solidFill>
                <a:latin typeface="Cambria"/>
                <a:cs typeface="Cambria"/>
              </a:rPr>
              <a:t>does</a:t>
            </a:r>
            <a:r>
              <a:rPr sz="33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55" dirty="0">
                <a:solidFill>
                  <a:srgbClr val="FFFFFF"/>
                </a:solidFill>
                <a:latin typeface="Cambria"/>
                <a:cs typeface="Cambria"/>
              </a:rPr>
              <a:t>not </a:t>
            </a:r>
            <a:r>
              <a:rPr sz="33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70" dirty="0">
                <a:solidFill>
                  <a:srgbClr val="FFFFFF"/>
                </a:solidFill>
                <a:latin typeface="Cambria"/>
                <a:cs typeface="Cambria"/>
              </a:rPr>
              <a:t>depends </a:t>
            </a:r>
            <a:r>
              <a:rPr sz="3300" spc="215" dirty="0">
                <a:solidFill>
                  <a:srgbClr val="FFFFFF"/>
                </a:solidFill>
                <a:latin typeface="Cambria"/>
                <a:cs typeface="Cambria"/>
              </a:rPr>
              <a:t>on </a:t>
            </a:r>
            <a:r>
              <a:rPr sz="3300" spc="190" dirty="0">
                <a:solidFill>
                  <a:srgbClr val="FFFFFF"/>
                </a:solidFill>
                <a:latin typeface="Cambria"/>
                <a:cs typeface="Cambria"/>
              </a:rPr>
              <a:t>department. </a:t>
            </a:r>
            <a:r>
              <a:rPr sz="3300" spc="145" dirty="0">
                <a:solidFill>
                  <a:srgbClr val="FFFFFF"/>
                </a:solidFill>
                <a:latin typeface="Cambria"/>
                <a:cs typeface="Cambria"/>
              </a:rPr>
              <a:t>So, </a:t>
            </a:r>
            <a:r>
              <a:rPr sz="3300" spc="150" dirty="0">
                <a:solidFill>
                  <a:srgbClr val="FFFFFF"/>
                </a:solidFill>
                <a:latin typeface="Cambria"/>
                <a:cs typeface="Cambria"/>
              </a:rPr>
              <a:t>irrespective </a:t>
            </a:r>
            <a:r>
              <a:rPr sz="3300" spc="-7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8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33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5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3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80" dirty="0">
                <a:solidFill>
                  <a:srgbClr val="FFFFFF"/>
                </a:solidFill>
                <a:latin typeface="Cambria"/>
                <a:cs typeface="Cambria"/>
              </a:rPr>
              <a:t>department</a:t>
            </a:r>
            <a:r>
              <a:rPr sz="33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65" dirty="0">
                <a:solidFill>
                  <a:srgbClr val="FFFFFF"/>
                </a:solidFill>
                <a:latin typeface="Cambria"/>
                <a:cs typeface="Cambria"/>
              </a:rPr>
              <a:t>almost</a:t>
            </a:r>
            <a:r>
              <a:rPr sz="33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0" dirty="0">
                <a:solidFill>
                  <a:srgbClr val="FFFFFF"/>
                </a:solidFill>
                <a:latin typeface="Cambria"/>
                <a:cs typeface="Cambria"/>
              </a:rPr>
              <a:t>50%</a:t>
            </a:r>
            <a:r>
              <a:rPr sz="33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8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33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70" dirty="0">
                <a:solidFill>
                  <a:srgbClr val="FFFFFF"/>
                </a:solidFill>
                <a:latin typeface="Cambria"/>
                <a:cs typeface="Cambria"/>
              </a:rPr>
              <a:t>employees</a:t>
            </a:r>
            <a:r>
              <a:rPr sz="33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90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33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85" dirty="0">
                <a:solidFill>
                  <a:srgbClr val="FFFFFF"/>
                </a:solidFill>
                <a:latin typeface="Cambria"/>
                <a:cs typeface="Cambria"/>
              </a:rPr>
              <a:t>leaving</a:t>
            </a:r>
            <a:r>
              <a:rPr sz="33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5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3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229" dirty="0">
                <a:solidFill>
                  <a:srgbClr val="FFFFFF"/>
                </a:solidFill>
                <a:latin typeface="Cambria"/>
                <a:cs typeface="Cambria"/>
              </a:rPr>
              <a:t>company.</a:t>
            </a:r>
            <a:endParaRPr sz="3300">
              <a:latin typeface="Cambria"/>
              <a:cs typeface="Cambria"/>
            </a:endParaRPr>
          </a:p>
          <a:p>
            <a:pPr marL="608965" marR="5080" algn="just">
              <a:lnSpc>
                <a:spcPts val="3750"/>
              </a:lnSpc>
            </a:pPr>
            <a:r>
              <a:rPr sz="3300" spc="215" dirty="0">
                <a:solidFill>
                  <a:srgbClr val="FFFFFF"/>
                </a:solidFill>
                <a:latin typeface="Cambria"/>
                <a:cs typeface="Cambria"/>
              </a:rPr>
              <a:t>From </a:t>
            </a:r>
            <a:r>
              <a:rPr sz="3300" spc="125" dirty="0">
                <a:solidFill>
                  <a:srgbClr val="FFFFFF"/>
                </a:solidFill>
                <a:latin typeface="Cambria"/>
                <a:cs typeface="Cambria"/>
              </a:rPr>
              <a:t>this </a:t>
            </a:r>
            <a:r>
              <a:rPr sz="3300" spc="175" dirty="0">
                <a:solidFill>
                  <a:srgbClr val="FFFFFF"/>
                </a:solidFill>
                <a:latin typeface="Cambria"/>
                <a:cs typeface="Cambria"/>
              </a:rPr>
              <a:t>calculation </a:t>
            </a:r>
            <a:r>
              <a:rPr sz="3300" spc="23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3300" spc="170" dirty="0">
                <a:solidFill>
                  <a:srgbClr val="FFFFFF"/>
                </a:solidFill>
                <a:latin typeface="Cambria"/>
                <a:cs typeface="Cambria"/>
              </a:rPr>
              <a:t>visualization </a:t>
            </a:r>
            <a:r>
              <a:rPr sz="33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215" dirty="0">
                <a:solidFill>
                  <a:srgbClr val="FFFFFF"/>
                </a:solidFill>
                <a:latin typeface="Cambria"/>
                <a:cs typeface="Cambria"/>
              </a:rPr>
              <a:t>we </a:t>
            </a:r>
            <a:r>
              <a:rPr sz="3300" spc="185" dirty="0">
                <a:solidFill>
                  <a:srgbClr val="FFFFFF"/>
                </a:solidFill>
                <a:latin typeface="Cambria"/>
                <a:cs typeface="Cambria"/>
              </a:rPr>
              <a:t>concluded </a:t>
            </a:r>
            <a:r>
              <a:rPr sz="3300" spc="145" dirty="0">
                <a:solidFill>
                  <a:srgbClr val="FFFFFF"/>
                </a:solidFill>
                <a:latin typeface="Cambria"/>
                <a:cs typeface="Cambria"/>
              </a:rPr>
              <a:t>that </a:t>
            </a:r>
            <a:r>
              <a:rPr sz="3300" spc="215" dirty="0">
                <a:solidFill>
                  <a:srgbClr val="FFFFFF"/>
                </a:solidFill>
                <a:latin typeface="Cambria"/>
                <a:cs typeface="Cambria"/>
              </a:rPr>
              <a:t>we </a:t>
            </a:r>
            <a:r>
              <a:rPr sz="3300" spc="185" dirty="0">
                <a:solidFill>
                  <a:srgbClr val="FFFFFF"/>
                </a:solidFill>
                <a:latin typeface="Cambria"/>
                <a:cs typeface="Cambria"/>
              </a:rPr>
              <a:t>must </a:t>
            </a:r>
            <a:r>
              <a:rPr sz="3300" spc="235" dirty="0">
                <a:solidFill>
                  <a:srgbClr val="FFFFFF"/>
                </a:solidFill>
                <a:latin typeface="Cambria"/>
                <a:cs typeface="Cambria"/>
              </a:rPr>
              <a:t>make </a:t>
            </a:r>
            <a:r>
              <a:rPr sz="3300" spc="145" dirty="0">
                <a:solidFill>
                  <a:srgbClr val="FFFFFF"/>
                </a:solidFill>
                <a:latin typeface="Cambria"/>
                <a:cs typeface="Cambria"/>
              </a:rPr>
              <a:t>strong </a:t>
            </a:r>
            <a:r>
              <a:rPr sz="3300" spc="-7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20" dirty="0">
                <a:solidFill>
                  <a:srgbClr val="FFFFFF"/>
                </a:solidFill>
                <a:latin typeface="Cambria"/>
                <a:cs typeface="Cambria"/>
              </a:rPr>
              <a:t>strategies </a:t>
            </a:r>
            <a:r>
              <a:rPr sz="3300" spc="9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3300" spc="220" dirty="0">
                <a:solidFill>
                  <a:srgbClr val="FFFFFF"/>
                </a:solidFill>
                <a:latin typeface="Cambria"/>
                <a:cs typeface="Cambria"/>
              </a:rPr>
              <a:t>minimize </a:t>
            </a:r>
            <a:r>
              <a:rPr sz="3300" spc="140" dirty="0">
                <a:solidFill>
                  <a:srgbClr val="FFFFFF"/>
                </a:solidFill>
                <a:latin typeface="Cambria"/>
                <a:cs typeface="Cambria"/>
              </a:rPr>
              <a:t>attrition </a:t>
            </a:r>
            <a:r>
              <a:rPr sz="3300" spc="155" dirty="0">
                <a:solidFill>
                  <a:srgbClr val="FFFFFF"/>
                </a:solidFill>
                <a:latin typeface="Cambria"/>
                <a:cs typeface="Cambria"/>
              </a:rPr>
              <a:t>rate </a:t>
            </a:r>
            <a:r>
              <a:rPr sz="3300" spc="23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33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200" dirty="0">
                <a:solidFill>
                  <a:srgbClr val="FFFFFF"/>
                </a:solidFill>
                <a:latin typeface="Cambria"/>
                <a:cs typeface="Cambria"/>
              </a:rPr>
              <a:t>improve</a:t>
            </a:r>
            <a:r>
              <a:rPr sz="3300" spc="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200" dirty="0">
                <a:solidFill>
                  <a:srgbClr val="FFFFFF"/>
                </a:solidFill>
                <a:latin typeface="Cambria"/>
                <a:cs typeface="Cambria"/>
              </a:rPr>
              <a:t>our</a:t>
            </a:r>
            <a:r>
              <a:rPr sz="3300" spc="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90" dirty="0">
                <a:solidFill>
                  <a:srgbClr val="FFFFFF"/>
                </a:solidFill>
                <a:latin typeface="Cambria"/>
                <a:cs typeface="Cambria"/>
              </a:rPr>
              <a:t>company’s</a:t>
            </a:r>
            <a:r>
              <a:rPr sz="3300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80" dirty="0">
                <a:solidFill>
                  <a:srgbClr val="FFFFFF"/>
                </a:solidFill>
                <a:latin typeface="Cambria"/>
                <a:cs typeface="Cambria"/>
              </a:rPr>
              <a:t>Employee </a:t>
            </a:r>
            <a:r>
              <a:rPr sz="33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55" dirty="0">
                <a:solidFill>
                  <a:srgbClr val="FFFFFF"/>
                </a:solidFill>
                <a:latin typeface="Cambria"/>
                <a:cs typeface="Cambria"/>
              </a:rPr>
              <a:t>retention</a:t>
            </a:r>
            <a:r>
              <a:rPr sz="33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10" dirty="0">
                <a:solidFill>
                  <a:srgbClr val="FFFFFF"/>
                </a:solidFill>
                <a:latin typeface="Cambria"/>
                <a:cs typeface="Cambria"/>
              </a:rPr>
              <a:t>so</a:t>
            </a:r>
            <a:r>
              <a:rPr sz="33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45" dirty="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sz="33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215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33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229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33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200" dirty="0">
                <a:solidFill>
                  <a:srgbClr val="FFFFFF"/>
                </a:solidFill>
                <a:latin typeface="Cambria"/>
                <a:cs typeface="Cambria"/>
              </a:rPr>
              <a:t>balance</a:t>
            </a:r>
            <a:r>
              <a:rPr sz="3300" spc="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5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3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90" dirty="0">
                <a:solidFill>
                  <a:srgbClr val="FFFFFF"/>
                </a:solidFill>
                <a:latin typeface="Cambria"/>
                <a:cs typeface="Cambria"/>
              </a:rPr>
              <a:t>company’s</a:t>
            </a:r>
            <a:r>
              <a:rPr sz="33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75" dirty="0">
                <a:solidFill>
                  <a:srgbClr val="FFFFFF"/>
                </a:solidFill>
                <a:latin typeface="Cambria"/>
                <a:cs typeface="Cambria"/>
              </a:rPr>
              <a:t>growth</a:t>
            </a:r>
            <a:r>
              <a:rPr sz="33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23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33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55" dirty="0">
                <a:solidFill>
                  <a:srgbClr val="FFFFFF"/>
                </a:solidFill>
                <a:latin typeface="Cambria"/>
                <a:cs typeface="Cambria"/>
              </a:rPr>
              <a:t>right</a:t>
            </a:r>
            <a:r>
              <a:rPr sz="33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160" dirty="0">
                <a:solidFill>
                  <a:srgbClr val="FFFFFF"/>
                </a:solidFill>
                <a:latin typeface="Cambria"/>
                <a:cs typeface="Cambria"/>
              </a:rPr>
              <a:t>talent.</a:t>
            </a:r>
            <a:endParaRPr sz="33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91374" y="3615948"/>
            <a:ext cx="8534400" cy="47053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229" y="3604966"/>
            <a:ext cx="6826884" cy="444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200" dirty="0">
                <a:solidFill>
                  <a:srgbClr val="FFFFFF"/>
                </a:solidFill>
                <a:latin typeface="Cambria"/>
                <a:cs typeface="Cambria"/>
              </a:rPr>
              <a:t>Insights</a:t>
            </a:r>
            <a:r>
              <a:rPr sz="4600" b="1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600" b="1" spc="32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4600" b="1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600" b="1" spc="190" dirty="0">
                <a:solidFill>
                  <a:srgbClr val="FFFFFF"/>
                </a:solidFill>
                <a:latin typeface="Cambria"/>
                <a:cs typeface="Cambria"/>
              </a:rPr>
              <a:t>KPI</a:t>
            </a:r>
            <a:r>
              <a:rPr sz="4600" b="1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600" b="1" spc="-155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4600" b="1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600" b="1" spc="110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endParaRPr sz="4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50">
              <a:latin typeface="Cambria"/>
              <a:cs typeface="Cambria"/>
            </a:endParaRPr>
          </a:p>
          <a:p>
            <a:pPr marL="12700" marR="5080">
              <a:lnSpc>
                <a:spcPct val="119000"/>
              </a:lnSpc>
            </a:pPr>
            <a:r>
              <a:rPr sz="4200" b="1" spc="155" dirty="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sz="4200" b="1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200" b="1" spc="175" dirty="0">
                <a:solidFill>
                  <a:srgbClr val="FFFFFF"/>
                </a:solidFill>
                <a:latin typeface="Cambria"/>
                <a:cs typeface="Cambria"/>
              </a:rPr>
              <a:t>KPI</a:t>
            </a:r>
            <a:r>
              <a:rPr sz="4200" b="1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200" b="1" spc="135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4200" b="1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200" b="1" spc="17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4200" b="1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200" b="1" spc="245" dirty="0">
                <a:solidFill>
                  <a:srgbClr val="FFFFFF"/>
                </a:solidFill>
                <a:latin typeface="Cambria"/>
                <a:cs typeface="Cambria"/>
              </a:rPr>
              <a:t>find</a:t>
            </a:r>
            <a:r>
              <a:rPr sz="4200" b="1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200" b="1" spc="210" dirty="0">
                <a:solidFill>
                  <a:srgbClr val="FFFFFF"/>
                </a:solidFill>
                <a:latin typeface="Cambria"/>
                <a:cs typeface="Cambria"/>
              </a:rPr>
              <a:t>out</a:t>
            </a:r>
            <a:r>
              <a:rPr sz="4200" b="1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200" b="1" spc="204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4200" b="1" spc="-9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200" b="1" spc="229" dirty="0">
                <a:solidFill>
                  <a:srgbClr val="FFFFFF"/>
                </a:solidFill>
                <a:latin typeface="Cambria"/>
                <a:cs typeface="Cambria"/>
              </a:rPr>
              <a:t>average </a:t>
            </a:r>
            <a:r>
              <a:rPr sz="4200" b="1" spc="235" dirty="0">
                <a:solidFill>
                  <a:srgbClr val="FFFFFF"/>
                </a:solidFill>
                <a:latin typeface="Cambria"/>
                <a:cs typeface="Cambria"/>
              </a:rPr>
              <a:t>hourly </a:t>
            </a:r>
            <a:r>
              <a:rPr sz="4200" b="1" spc="215" dirty="0">
                <a:solidFill>
                  <a:srgbClr val="FFFFFF"/>
                </a:solidFill>
                <a:latin typeface="Cambria"/>
                <a:cs typeface="Cambria"/>
              </a:rPr>
              <a:t>rate </a:t>
            </a:r>
            <a:r>
              <a:rPr sz="4200" b="1" spc="26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4200" b="1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200" b="1" spc="254" dirty="0">
                <a:solidFill>
                  <a:srgbClr val="FFFFFF"/>
                </a:solidFill>
                <a:latin typeface="Cambria"/>
                <a:cs typeface="Cambria"/>
              </a:rPr>
              <a:t>male </a:t>
            </a:r>
            <a:r>
              <a:rPr sz="4200" b="1" spc="220" dirty="0">
                <a:solidFill>
                  <a:srgbClr val="FFFFFF"/>
                </a:solidFill>
                <a:latin typeface="Cambria"/>
                <a:cs typeface="Cambria"/>
              </a:rPr>
              <a:t>research </a:t>
            </a:r>
            <a:r>
              <a:rPr sz="4200" b="1" spc="165" dirty="0">
                <a:solidFill>
                  <a:srgbClr val="FFFFFF"/>
                </a:solidFill>
                <a:latin typeface="Cambria"/>
                <a:cs typeface="Cambria"/>
              </a:rPr>
              <a:t>scientists </a:t>
            </a:r>
            <a:r>
              <a:rPr sz="4200" b="1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200" b="1" spc="245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sz="4200" b="1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200" b="1" spc="135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4200" b="1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200" b="1" spc="-15" dirty="0">
                <a:solidFill>
                  <a:srgbClr val="FFFFFF"/>
                </a:solidFill>
                <a:latin typeface="Cambria"/>
                <a:cs typeface="Cambria"/>
              </a:rPr>
              <a:t>114.45.</a:t>
            </a:r>
            <a:endParaRPr sz="4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1222" y="164555"/>
            <a:ext cx="1192403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140"/>
              </a:lnSpc>
              <a:spcBef>
                <a:spcPts val="100"/>
              </a:spcBef>
            </a:pPr>
            <a:r>
              <a:rPr sz="5400" spc="229" dirty="0"/>
              <a:t>KPI</a:t>
            </a:r>
            <a:r>
              <a:rPr sz="5400" spc="180" dirty="0"/>
              <a:t> </a:t>
            </a:r>
            <a:r>
              <a:rPr sz="5400" spc="-145" dirty="0"/>
              <a:t>-</a:t>
            </a:r>
            <a:r>
              <a:rPr sz="5400" spc="180" dirty="0"/>
              <a:t> </a:t>
            </a:r>
            <a:r>
              <a:rPr sz="5400" spc="-180" dirty="0"/>
              <a:t>2</a:t>
            </a:r>
            <a:endParaRPr sz="5400"/>
          </a:p>
          <a:p>
            <a:pPr marL="12700" marR="5080" algn="ctr">
              <a:lnSpc>
                <a:spcPts val="5180"/>
              </a:lnSpc>
              <a:spcBef>
                <a:spcPts val="365"/>
              </a:spcBef>
            </a:pPr>
            <a:r>
              <a:rPr sz="4850" spc="290" dirty="0"/>
              <a:t>Average</a:t>
            </a:r>
            <a:r>
              <a:rPr sz="4850" spc="185" dirty="0"/>
              <a:t> </a:t>
            </a:r>
            <a:r>
              <a:rPr sz="4850" spc="295" dirty="0"/>
              <a:t>Hourly</a:t>
            </a:r>
            <a:r>
              <a:rPr sz="4850" spc="185" dirty="0"/>
              <a:t> </a:t>
            </a:r>
            <a:r>
              <a:rPr sz="4850" spc="250" dirty="0"/>
              <a:t>rate</a:t>
            </a:r>
            <a:r>
              <a:rPr sz="4850" spc="185" dirty="0"/>
              <a:t> </a:t>
            </a:r>
            <a:r>
              <a:rPr sz="4850" spc="300" dirty="0"/>
              <a:t>of</a:t>
            </a:r>
            <a:r>
              <a:rPr sz="4850" spc="185" dirty="0"/>
              <a:t> </a:t>
            </a:r>
            <a:r>
              <a:rPr sz="4850" spc="310" dirty="0"/>
              <a:t>Male</a:t>
            </a:r>
            <a:r>
              <a:rPr sz="4850" spc="185" dirty="0"/>
              <a:t> </a:t>
            </a:r>
            <a:r>
              <a:rPr sz="4850" spc="245" dirty="0"/>
              <a:t>Research </a:t>
            </a:r>
            <a:r>
              <a:rPr sz="4850" spc="-1055" dirty="0"/>
              <a:t> </a:t>
            </a:r>
            <a:r>
              <a:rPr sz="4850" spc="225" dirty="0"/>
              <a:t>Scientist</a:t>
            </a:r>
            <a:endParaRPr sz="485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3355" y="5091081"/>
            <a:ext cx="8981536" cy="4171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0671" y="232705"/>
            <a:ext cx="21939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29" dirty="0"/>
              <a:t>KPI</a:t>
            </a:r>
            <a:r>
              <a:rPr sz="5400" spc="160" dirty="0"/>
              <a:t> </a:t>
            </a:r>
            <a:r>
              <a:rPr sz="5400" spc="-145" dirty="0"/>
              <a:t>-</a:t>
            </a:r>
            <a:r>
              <a:rPr sz="5400" spc="165" dirty="0"/>
              <a:t> </a:t>
            </a:r>
            <a:r>
              <a:rPr sz="5400" spc="-180" dirty="0"/>
              <a:t>3</a:t>
            </a:r>
            <a:endParaRPr sz="5400"/>
          </a:p>
        </p:txBody>
      </p:sp>
      <p:grpSp>
        <p:nvGrpSpPr>
          <p:cNvPr id="4" name="object 4"/>
          <p:cNvGrpSpPr/>
          <p:nvPr/>
        </p:nvGrpSpPr>
        <p:grpSpPr>
          <a:xfrm>
            <a:off x="727866" y="3870543"/>
            <a:ext cx="142875" cy="3629025"/>
            <a:chOff x="727866" y="3870543"/>
            <a:chExt cx="142875" cy="36290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866" y="3870543"/>
              <a:ext cx="142875" cy="1428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866" y="7356693"/>
              <a:ext cx="142875" cy="1428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7016" y="968035"/>
            <a:ext cx="12599670" cy="9026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10"/>
              </a:spcBef>
            </a:pPr>
            <a:r>
              <a:rPr sz="4850" b="1" spc="250" dirty="0">
                <a:solidFill>
                  <a:srgbClr val="FFFFFF"/>
                </a:solidFill>
                <a:latin typeface="Cambria"/>
                <a:cs typeface="Cambria"/>
              </a:rPr>
              <a:t>Attrition</a:t>
            </a:r>
            <a:r>
              <a:rPr sz="4850" b="1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850" b="1" spc="229" dirty="0">
                <a:solidFill>
                  <a:srgbClr val="FFFFFF"/>
                </a:solidFill>
                <a:latin typeface="Cambria"/>
                <a:cs typeface="Cambria"/>
              </a:rPr>
              <a:t>Rate</a:t>
            </a:r>
            <a:r>
              <a:rPr sz="4850" b="1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850" b="1" spc="225" dirty="0">
                <a:solidFill>
                  <a:srgbClr val="FFFFFF"/>
                </a:solidFill>
                <a:latin typeface="Cambria"/>
                <a:cs typeface="Cambria"/>
              </a:rPr>
              <a:t>Vs</a:t>
            </a:r>
            <a:r>
              <a:rPr sz="4850" b="1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850" b="1" spc="285" dirty="0">
                <a:solidFill>
                  <a:srgbClr val="FFFFFF"/>
                </a:solidFill>
                <a:latin typeface="Cambria"/>
                <a:cs typeface="Cambria"/>
              </a:rPr>
              <a:t>Monthly</a:t>
            </a:r>
            <a:r>
              <a:rPr sz="4850" b="1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850" b="1" spc="285" dirty="0">
                <a:solidFill>
                  <a:srgbClr val="FFFFFF"/>
                </a:solidFill>
                <a:latin typeface="Cambria"/>
                <a:cs typeface="Cambria"/>
              </a:rPr>
              <a:t>Income</a:t>
            </a:r>
            <a:r>
              <a:rPr sz="4850" b="1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850" b="1" spc="235" dirty="0">
                <a:solidFill>
                  <a:srgbClr val="FFFFFF"/>
                </a:solidFill>
                <a:latin typeface="Cambria"/>
                <a:cs typeface="Cambria"/>
              </a:rPr>
              <a:t>Stats</a:t>
            </a:r>
            <a:endParaRPr sz="48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4100" b="1" spc="180" dirty="0">
                <a:solidFill>
                  <a:srgbClr val="FFFFFF"/>
                </a:solidFill>
                <a:latin typeface="Cambria"/>
                <a:cs typeface="Cambria"/>
              </a:rPr>
              <a:t>Insights</a:t>
            </a:r>
            <a:r>
              <a:rPr sz="4100" b="1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100" b="1" spc="285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4100" b="1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100" b="1" spc="170" dirty="0">
                <a:solidFill>
                  <a:srgbClr val="FFFFFF"/>
                </a:solidFill>
                <a:latin typeface="Cambria"/>
                <a:cs typeface="Cambria"/>
              </a:rPr>
              <a:t>KPI</a:t>
            </a:r>
            <a:r>
              <a:rPr sz="4100" b="1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100" b="1" spc="-1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4100" b="1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100" b="1" spc="100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endParaRPr sz="4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Cambria"/>
              <a:cs typeface="Cambria"/>
            </a:endParaRPr>
          </a:p>
          <a:p>
            <a:pPr marL="789305" marR="4009390">
              <a:lnSpc>
                <a:spcPct val="105900"/>
              </a:lnSpc>
            </a:pPr>
            <a:r>
              <a:rPr sz="3600" spc="175" dirty="0">
                <a:solidFill>
                  <a:srgbClr val="FFFFFF"/>
                </a:solidFill>
                <a:latin typeface="Cambria"/>
                <a:cs typeface="Cambria"/>
              </a:rPr>
              <a:t>Based </a:t>
            </a:r>
            <a:r>
              <a:rPr sz="3600" spc="235" dirty="0">
                <a:solidFill>
                  <a:srgbClr val="FFFFFF"/>
                </a:solidFill>
                <a:latin typeface="Cambria"/>
                <a:cs typeface="Cambria"/>
              </a:rPr>
              <a:t>on </a:t>
            </a:r>
            <a:r>
              <a:rPr sz="3600" spc="220" dirty="0">
                <a:solidFill>
                  <a:srgbClr val="FFFFFF"/>
                </a:solidFill>
                <a:latin typeface="Cambria"/>
                <a:cs typeface="Cambria"/>
              </a:rPr>
              <a:t>our </a:t>
            </a:r>
            <a:r>
              <a:rPr sz="3600" spc="185" dirty="0">
                <a:solidFill>
                  <a:srgbClr val="FFFFFF"/>
                </a:solidFill>
                <a:latin typeface="Cambria"/>
                <a:cs typeface="Cambria"/>
              </a:rPr>
              <a:t>analysis </a:t>
            </a:r>
            <a:r>
              <a:rPr sz="3600" spc="26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36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90" dirty="0">
                <a:solidFill>
                  <a:srgbClr val="FFFFFF"/>
                </a:solidFill>
                <a:latin typeface="Cambria"/>
                <a:cs typeface="Cambria"/>
              </a:rPr>
              <a:t>visualization, </a:t>
            </a:r>
            <a:r>
              <a:rPr sz="3600" spc="100" dirty="0">
                <a:solidFill>
                  <a:srgbClr val="FFFFFF"/>
                </a:solidFill>
                <a:latin typeface="Cambria"/>
                <a:cs typeface="Cambria"/>
              </a:rPr>
              <a:t>it </a:t>
            </a:r>
            <a:r>
              <a:rPr sz="3600" spc="110" dirty="0">
                <a:solidFill>
                  <a:srgbClr val="FFFFFF"/>
                </a:solidFill>
                <a:latin typeface="Cambria"/>
                <a:cs typeface="Cambria"/>
              </a:rPr>
              <a:t>is </a:t>
            </a:r>
            <a:r>
              <a:rPr sz="3600" spc="190" dirty="0">
                <a:solidFill>
                  <a:srgbClr val="FFFFFF"/>
                </a:solidFill>
                <a:latin typeface="Cambria"/>
                <a:cs typeface="Cambria"/>
              </a:rPr>
              <a:t>evident </a:t>
            </a:r>
            <a:r>
              <a:rPr sz="3600" spc="165" dirty="0">
                <a:solidFill>
                  <a:srgbClr val="FFFFFF"/>
                </a:solidFill>
                <a:latin typeface="Cambria"/>
                <a:cs typeface="Cambria"/>
              </a:rPr>
              <a:t>that </a:t>
            </a:r>
            <a:r>
              <a:rPr sz="3600" spc="17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6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50" dirty="0">
                <a:solidFill>
                  <a:srgbClr val="FFFFFF"/>
                </a:solidFill>
                <a:latin typeface="Cambria"/>
                <a:cs typeface="Cambria"/>
              </a:rPr>
              <a:t>Hardware </a:t>
            </a:r>
            <a:r>
              <a:rPr sz="3600" spc="204" dirty="0">
                <a:solidFill>
                  <a:srgbClr val="FFFFFF"/>
                </a:solidFill>
                <a:latin typeface="Cambria"/>
                <a:cs typeface="Cambria"/>
              </a:rPr>
              <a:t>Department </a:t>
            </a:r>
            <a:r>
              <a:rPr sz="3600" spc="215" dirty="0">
                <a:solidFill>
                  <a:srgbClr val="FFFFFF"/>
                </a:solidFill>
                <a:latin typeface="Cambria"/>
                <a:cs typeface="Cambria"/>
              </a:rPr>
              <a:t>has </a:t>
            </a:r>
            <a:r>
              <a:rPr sz="3600" spc="17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6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50" dirty="0">
                <a:solidFill>
                  <a:srgbClr val="FFFFFF"/>
                </a:solidFill>
                <a:latin typeface="Cambria"/>
                <a:cs typeface="Cambria"/>
              </a:rPr>
              <a:t>lowest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55" dirty="0">
                <a:solidFill>
                  <a:srgbClr val="FFFFFF"/>
                </a:solidFill>
                <a:latin typeface="Cambria"/>
                <a:cs typeface="Cambria"/>
              </a:rPr>
              <a:t>attrition</a:t>
            </a:r>
            <a:r>
              <a:rPr sz="36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Cambria"/>
                <a:cs typeface="Cambria"/>
              </a:rPr>
              <a:t>rate</a:t>
            </a:r>
            <a:r>
              <a:rPr sz="36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Cambria"/>
                <a:cs typeface="Cambria"/>
              </a:rPr>
              <a:t>49.44%,</a:t>
            </a:r>
            <a:r>
              <a:rPr sz="36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Cambria"/>
                <a:cs typeface="Cambria"/>
              </a:rPr>
              <a:t>with </a:t>
            </a:r>
            <a:r>
              <a:rPr sz="3600" spc="-7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90" dirty="0">
                <a:solidFill>
                  <a:srgbClr val="FFFFFF"/>
                </a:solidFill>
                <a:latin typeface="Cambria"/>
                <a:cs typeface="Cambria"/>
              </a:rPr>
              <a:t>an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15" dirty="0">
                <a:solidFill>
                  <a:srgbClr val="FFFFFF"/>
                </a:solidFill>
                <a:latin typeface="Cambria"/>
                <a:cs typeface="Cambria"/>
              </a:rPr>
              <a:t>average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25" dirty="0">
                <a:solidFill>
                  <a:srgbClr val="FFFFFF"/>
                </a:solidFill>
                <a:latin typeface="Cambria"/>
                <a:cs typeface="Cambria"/>
              </a:rPr>
              <a:t>monthly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29" dirty="0">
                <a:solidFill>
                  <a:srgbClr val="FFFFFF"/>
                </a:solidFill>
                <a:latin typeface="Cambria"/>
                <a:cs typeface="Cambria"/>
              </a:rPr>
              <a:t>income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60" dirty="0">
                <a:solidFill>
                  <a:srgbClr val="FFFFFF"/>
                </a:solidFill>
                <a:latin typeface="Cambria"/>
                <a:cs typeface="Cambria"/>
              </a:rPr>
              <a:t>Rs.</a:t>
            </a:r>
            <a:endParaRPr sz="3600">
              <a:latin typeface="Cambria"/>
              <a:cs typeface="Cambria"/>
            </a:endParaRPr>
          </a:p>
          <a:p>
            <a:pPr marL="789305">
              <a:lnSpc>
                <a:spcPct val="100000"/>
              </a:lnSpc>
              <a:spcBef>
                <a:spcPts val="254"/>
              </a:spcBef>
            </a:pPr>
            <a:r>
              <a:rPr sz="3600" spc="85" dirty="0">
                <a:solidFill>
                  <a:srgbClr val="FFFFFF"/>
                </a:solidFill>
                <a:latin typeface="Cambria"/>
                <a:cs typeface="Cambria"/>
              </a:rPr>
              <a:t>26,091.20.</a:t>
            </a:r>
            <a:endParaRPr sz="3600">
              <a:latin typeface="Cambria"/>
              <a:cs typeface="Cambria"/>
            </a:endParaRPr>
          </a:p>
          <a:p>
            <a:pPr marL="789305" marR="4052570">
              <a:lnSpc>
                <a:spcPct val="105900"/>
              </a:lnSpc>
              <a:spcBef>
                <a:spcPts val="5"/>
              </a:spcBef>
            </a:pPr>
            <a:r>
              <a:rPr sz="3600" spc="315" dirty="0">
                <a:solidFill>
                  <a:srgbClr val="FFFFFF"/>
                </a:solidFill>
                <a:latin typeface="Cambria"/>
                <a:cs typeface="Cambria"/>
              </a:rPr>
              <a:t>On </a:t>
            </a:r>
            <a:r>
              <a:rPr sz="3600" spc="17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600" spc="175" dirty="0">
                <a:solidFill>
                  <a:srgbClr val="FFFFFF"/>
                </a:solidFill>
                <a:latin typeface="Cambria"/>
                <a:cs typeface="Cambria"/>
              </a:rPr>
              <a:t>other </a:t>
            </a:r>
            <a:r>
              <a:rPr sz="3600" spc="250" dirty="0">
                <a:solidFill>
                  <a:srgbClr val="FFFFFF"/>
                </a:solidFill>
                <a:latin typeface="Cambria"/>
                <a:cs typeface="Cambria"/>
              </a:rPr>
              <a:t>hand, </a:t>
            </a:r>
            <a:r>
              <a:rPr sz="3600" spc="17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600" spc="185" dirty="0">
                <a:solidFill>
                  <a:srgbClr val="FFFFFF"/>
                </a:solidFill>
                <a:latin typeface="Cambria"/>
                <a:cs typeface="Cambria"/>
              </a:rPr>
              <a:t>Research </a:t>
            </a:r>
            <a:r>
              <a:rPr sz="36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6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3600" spc="204" dirty="0">
                <a:solidFill>
                  <a:srgbClr val="FFFFFF"/>
                </a:solidFill>
                <a:latin typeface="Cambria"/>
                <a:cs typeface="Cambria"/>
              </a:rPr>
              <a:t>Development Department </a:t>
            </a:r>
            <a:r>
              <a:rPr sz="3600" spc="215" dirty="0">
                <a:solidFill>
                  <a:srgbClr val="FFFFFF"/>
                </a:solidFill>
                <a:latin typeface="Cambria"/>
                <a:cs typeface="Cambria"/>
              </a:rPr>
              <a:t>has </a:t>
            </a:r>
            <a:r>
              <a:rPr sz="36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Cambria"/>
                <a:cs typeface="Cambria"/>
              </a:rPr>
              <a:t>the highest </a:t>
            </a:r>
            <a:r>
              <a:rPr sz="3600" spc="155" dirty="0">
                <a:solidFill>
                  <a:srgbClr val="FFFFFF"/>
                </a:solidFill>
                <a:latin typeface="Cambria"/>
                <a:cs typeface="Cambria"/>
              </a:rPr>
              <a:t>attrition </a:t>
            </a:r>
            <a:r>
              <a:rPr sz="3600" spc="170" dirty="0">
                <a:solidFill>
                  <a:srgbClr val="FFFFFF"/>
                </a:solidFill>
                <a:latin typeface="Cambria"/>
                <a:cs typeface="Cambria"/>
              </a:rPr>
              <a:t>rate </a:t>
            </a:r>
            <a:r>
              <a:rPr sz="3600" spc="20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3600" spc="75" dirty="0">
                <a:solidFill>
                  <a:srgbClr val="FFFFFF"/>
                </a:solidFill>
                <a:latin typeface="Cambria"/>
                <a:cs typeface="Cambria"/>
              </a:rPr>
              <a:t>51.21%, </a:t>
            </a:r>
            <a:r>
              <a:rPr sz="3600" spc="-7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36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90" dirty="0">
                <a:solidFill>
                  <a:srgbClr val="FFFFFF"/>
                </a:solidFill>
                <a:latin typeface="Cambria"/>
                <a:cs typeface="Cambria"/>
              </a:rPr>
              <a:t>an</a:t>
            </a:r>
            <a:r>
              <a:rPr sz="36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15" dirty="0">
                <a:solidFill>
                  <a:srgbClr val="FFFFFF"/>
                </a:solidFill>
                <a:latin typeface="Cambria"/>
                <a:cs typeface="Cambria"/>
              </a:rPr>
              <a:t>average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25" dirty="0">
                <a:solidFill>
                  <a:srgbClr val="FFFFFF"/>
                </a:solidFill>
                <a:latin typeface="Cambria"/>
                <a:cs typeface="Cambria"/>
              </a:rPr>
              <a:t>monthly</a:t>
            </a:r>
            <a:r>
              <a:rPr sz="36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29" dirty="0">
                <a:solidFill>
                  <a:srgbClr val="FFFFFF"/>
                </a:solidFill>
                <a:latin typeface="Cambria"/>
                <a:cs typeface="Cambria"/>
              </a:rPr>
              <a:t>income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3600" spc="-7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60" dirty="0">
                <a:solidFill>
                  <a:srgbClr val="FFFFFF"/>
                </a:solidFill>
                <a:latin typeface="Cambria"/>
                <a:cs typeface="Cambria"/>
              </a:rPr>
              <a:t>Rs.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Cambria"/>
                <a:cs typeface="Cambria"/>
              </a:rPr>
              <a:t>26,007.08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0" y="3936601"/>
            <a:ext cx="8848724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C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0788" y="3228838"/>
              <a:ext cx="4781549" cy="31432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574" y="264956"/>
            <a:ext cx="13239115" cy="141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810"/>
              </a:lnSpc>
              <a:spcBef>
                <a:spcPts val="100"/>
              </a:spcBef>
            </a:pPr>
            <a:r>
              <a:rPr spc="215" dirty="0"/>
              <a:t>KPI</a:t>
            </a:r>
            <a:r>
              <a:rPr spc="170" dirty="0"/>
              <a:t> </a:t>
            </a:r>
            <a:r>
              <a:rPr spc="-140" dirty="0"/>
              <a:t>-</a:t>
            </a:r>
            <a:r>
              <a:rPr spc="175" dirty="0"/>
              <a:t> </a:t>
            </a:r>
            <a:r>
              <a:rPr spc="-170" dirty="0"/>
              <a:t>4</a:t>
            </a:r>
          </a:p>
          <a:p>
            <a:pPr algn="ctr">
              <a:lnSpc>
                <a:spcPts val="5150"/>
              </a:lnSpc>
            </a:pPr>
            <a:r>
              <a:rPr sz="4550" spc="275" dirty="0"/>
              <a:t>Average</a:t>
            </a:r>
            <a:r>
              <a:rPr sz="4550" spc="180" dirty="0"/>
              <a:t> </a:t>
            </a:r>
            <a:r>
              <a:rPr sz="4550" spc="254" dirty="0"/>
              <a:t>Working</a:t>
            </a:r>
            <a:r>
              <a:rPr sz="4550" spc="185" dirty="0"/>
              <a:t> </a:t>
            </a:r>
            <a:r>
              <a:rPr sz="4550" spc="254" dirty="0"/>
              <a:t>Years</a:t>
            </a:r>
            <a:r>
              <a:rPr sz="4550" spc="180" dirty="0"/>
              <a:t> </a:t>
            </a:r>
            <a:r>
              <a:rPr sz="4550" spc="280" dirty="0"/>
              <a:t>for</a:t>
            </a:r>
            <a:r>
              <a:rPr sz="4550" spc="185" dirty="0"/>
              <a:t> </a:t>
            </a:r>
            <a:r>
              <a:rPr sz="4550" spc="265" dirty="0"/>
              <a:t>each</a:t>
            </a:r>
            <a:r>
              <a:rPr sz="4550" spc="180" dirty="0"/>
              <a:t> </a:t>
            </a:r>
            <a:r>
              <a:rPr sz="4550" spc="250" dirty="0"/>
              <a:t>Department</a:t>
            </a:r>
            <a:endParaRPr sz="4550"/>
          </a:p>
        </p:txBody>
      </p:sp>
      <p:grpSp>
        <p:nvGrpSpPr>
          <p:cNvPr id="7" name="object 7"/>
          <p:cNvGrpSpPr/>
          <p:nvPr/>
        </p:nvGrpSpPr>
        <p:grpSpPr>
          <a:xfrm>
            <a:off x="753892" y="3993637"/>
            <a:ext cx="142875" cy="3409950"/>
            <a:chOff x="753892" y="3993637"/>
            <a:chExt cx="142875" cy="34099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3892" y="3993637"/>
              <a:ext cx="142875" cy="142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3892" y="7260711"/>
              <a:ext cx="142875" cy="1428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36392" y="2774500"/>
            <a:ext cx="8298180" cy="620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165" dirty="0">
                <a:solidFill>
                  <a:srgbClr val="FFFFFF"/>
                </a:solidFill>
                <a:latin typeface="Cambria"/>
                <a:cs typeface="Cambria"/>
              </a:rPr>
              <a:t>Insights</a:t>
            </a:r>
            <a:r>
              <a:rPr sz="3800" b="1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00" b="1" spc="26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3800" b="1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00" b="1" spc="155" dirty="0">
                <a:solidFill>
                  <a:srgbClr val="FFFFFF"/>
                </a:solidFill>
                <a:latin typeface="Cambria"/>
                <a:cs typeface="Cambria"/>
              </a:rPr>
              <a:t>KPI</a:t>
            </a:r>
            <a:r>
              <a:rPr sz="3800" b="1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800" b="1" spc="-20" dirty="0">
                <a:solidFill>
                  <a:srgbClr val="FFFFFF"/>
                </a:solidFill>
                <a:latin typeface="Cambria"/>
                <a:cs typeface="Cambria"/>
              </a:rPr>
              <a:t>4:</a:t>
            </a:r>
            <a:endParaRPr sz="3800">
              <a:latin typeface="Cambria"/>
              <a:cs typeface="Cambria"/>
            </a:endParaRPr>
          </a:p>
          <a:p>
            <a:pPr marL="663575" marR="46990">
              <a:lnSpc>
                <a:spcPts val="3679"/>
              </a:lnSpc>
              <a:spcBef>
                <a:spcPts val="3645"/>
              </a:spcBef>
            </a:pPr>
            <a:r>
              <a:rPr sz="3600" spc="240" dirty="0">
                <a:solidFill>
                  <a:srgbClr val="FFFFFF"/>
                </a:solidFill>
                <a:latin typeface="Cambria"/>
                <a:cs typeface="Cambria"/>
              </a:rPr>
              <a:t>From </a:t>
            </a:r>
            <a:r>
              <a:rPr sz="3600" spc="140" dirty="0">
                <a:solidFill>
                  <a:srgbClr val="FFFFFF"/>
                </a:solidFill>
                <a:latin typeface="Cambria"/>
                <a:cs typeface="Cambria"/>
              </a:rPr>
              <a:t>this </a:t>
            </a:r>
            <a:r>
              <a:rPr sz="3600" spc="240" dirty="0">
                <a:solidFill>
                  <a:srgbClr val="FFFFFF"/>
                </a:solidFill>
                <a:latin typeface="Cambria"/>
                <a:cs typeface="Cambria"/>
              </a:rPr>
              <a:t>we </a:t>
            </a:r>
            <a:r>
              <a:rPr sz="3600" spc="254" dirty="0">
                <a:solidFill>
                  <a:srgbClr val="FFFFFF"/>
                </a:solidFill>
                <a:latin typeface="Cambria"/>
                <a:cs typeface="Cambria"/>
              </a:rPr>
              <a:t>can 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see </a:t>
            </a:r>
            <a:r>
              <a:rPr sz="3600" spc="17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600" spc="215" dirty="0">
                <a:solidFill>
                  <a:srgbClr val="FFFFFF"/>
                </a:solidFill>
                <a:latin typeface="Cambria"/>
                <a:cs typeface="Cambria"/>
              </a:rPr>
              <a:t>average </a:t>
            </a:r>
            <a:r>
              <a:rPr sz="36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15" dirty="0">
                <a:solidFill>
                  <a:srgbClr val="FFFFFF"/>
                </a:solidFill>
                <a:latin typeface="Cambria"/>
                <a:cs typeface="Cambria"/>
              </a:rPr>
              <a:t>working </a:t>
            </a:r>
            <a:r>
              <a:rPr sz="3600" spc="185" dirty="0">
                <a:solidFill>
                  <a:srgbClr val="FFFFFF"/>
                </a:solidFill>
                <a:latin typeface="Cambria"/>
                <a:cs typeface="Cambria"/>
              </a:rPr>
              <a:t>years </a:t>
            </a:r>
            <a:r>
              <a:rPr sz="3600" spc="229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3600" spc="185" dirty="0">
                <a:solidFill>
                  <a:srgbClr val="FFFFFF"/>
                </a:solidFill>
                <a:latin typeface="Cambria"/>
                <a:cs typeface="Cambria"/>
              </a:rPr>
              <a:t>software </a:t>
            </a:r>
            <a:r>
              <a:rPr sz="36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04" dirty="0">
                <a:solidFill>
                  <a:srgbClr val="FFFFFF"/>
                </a:solidFill>
                <a:latin typeface="Cambria"/>
                <a:cs typeface="Cambria"/>
              </a:rPr>
              <a:t>department</a:t>
            </a:r>
            <a:r>
              <a:rPr sz="36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36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25" dirty="0">
                <a:solidFill>
                  <a:srgbClr val="FFFFFF"/>
                </a:solidFill>
                <a:latin typeface="Cambria"/>
                <a:cs typeface="Cambria"/>
              </a:rPr>
              <a:t>high</a:t>
            </a:r>
            <a:r>
              <a:rPr sz="36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25" dirty="0">
                <a:solidFill>
                  <a:srgbClr val="FFFFFF"/>
                </a:solidFill>
                <a:latin typeface="Cambria"/>
                <a:cs typeface="Cambria"/>
              </a:rPr>
              <a:t>compared</a:t>
            </a:r>
            <a:r>
              <a:rPr sz="36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3600" spc="-7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600" spc="125" dirty="0">
                <a:solidFill>
                  <a:srgbClr val="FFFFFF"/>
                </a:solidFill>
                <a:latin typeface="Cambria"/>
                <a:cs typeface="Cambria"/>
              </a:rPr>
              <a:t>rest </a:t>
            </a:r>
            <a:r>
              <a:rPr sz="3600" spc="20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3600" spc="17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600" spc="190" dirty="0">
                <a:solidFill>
                  <a:srgbClr val="FFFFFF"/>
                </a:solidFill>
                <a:latin typeface="Cambria"/>
                <a:cs typeface="Cambria"/>
              </a:rPr>
              <a:t>departments </a:t>
            </a:r>
            <a:r>
              <a:rPr sz="3600" spc="26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36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50" dirty="0">
                <a:solidFill>
                  <a:srgbClr val="FFFFFF"/>
                </a:solidFill>
                <a:latin typeface="Cambria"/>
                <a:cs typeface="Cambria"/>
              </a:rPr>
              <a:t>lowest </a:t>
            </a:r>
            <a:r>
              <a:rPr sz="3600" spc="110" dirty="0">
                <a:solidFill>
                  <a:srgbClr val="FFFFFF"/>
                </a:solidFill>
                <a:latin typeface="Cambria"/>
                <a:cs typeface="Cambria"/>
              </a:rPr>
              <a:t>is </a:t>
            </a:r>
            <a:r>
              <a:rPr sz="3600" spc="200" dirty="0">
                <a:solidFill>
                  <a:srgbClr val="FFFFFF"/>
                </a:solidFill>
                <a:latin typeface="Cambria"/>
                <a:cs typeface="Cambria"/>
              </a:rPr>
              <a:t>for </a:t>
            </a:r>
            <a:r>
              <a:rPr sz="3600" spc="185" dirty="0">
                <a:solidFill>
                  <a:srgbClr val="FFFFFF"/>
                </a:solidFill>
                <a:latin typeface="Cambria"/>
                <a:cs typeface="Cambria"/>
              </a:rPr>
              <a:t>Research </a:t>
            </a:r>
            <a:r>
              <a:rPr sz="3600" spc="195" dirty="0">
                <a:solidFill>
                  <a:srgbClr val="FFFFFF"/>
                </a:solidFill>
                <a:latin typeface="Cambria"/>
                <a:cs typeface="Cambria"/>
              </a:rPr>
              <a:t>&amp; </a:t>
            </a:r>
            <a:r>
              <a:rPr sz="3600" spc="2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04" dirty="0">
                <a:solidFill>
                  <a:srgbClr val="FFFFFF"/>
                </a:solidFill>
                <a:latin typeface="Cambria"/>
                <a:cs typeface="Cambria"/>
              </a:rPr>
              <a:t>Development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15" dirty="0">
                <a:solidFill>
                  <a:srgbClr val="FFFFFF"/>
                </a:solidFill>
                <a:latin typeface="Cambria"/>
                <a:cs typeface="Cambria"/>
              </a:rPr>
              <a:t>Department.</a:t>
            </a:r>
            <a:endParaRPr sz="3600">
              <a:latin typeface="Cambria"/>
              <a:cs typeface="Cambria"/>
            </a:endParaRPr>
          </a:p>
          <a:p>
            <a:pPr marL="663575" marR="5080">
              <a:lnSpc>
                <a:spcPts val="3679"/>
              </a:lnSpc>
              <a:spcBef>
                <a:spcPts val="3645"/>
              </a:spcBef>
            </a:pPr>
            <a:r>
              <a:rPr sz="3600" spc="24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6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85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r>
              <a:rPr sz="3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4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36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54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36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04" dirty="0">
                <a:solidFill>
                  <a:srgbClr val="FFFFFF"/>
                </a:solidFill>
                <a:latin typeface="Cambria"/>
                <a:cs typeface="Cambria"/>
              </a:rPr>
              <a:t>conclude </a:t>
            </a:r>
            <a:r>
              <a:rPr sz="3600" spc="-7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165" dirty="0">
                <a:solidFill>
                  <a:srgbClr val="FFFFFF"/>
                </a:solidFill>
                <a:latin typeface="Cambria"/>
                <a:cs typeface="Cambria"/>
              </a:rPr>
              <a:t>that </a:t>
            </a:r>
            <a:r>
              <a:rPr sz="3600" spc="215" dirty="0">
                <a:solidFill>
                  <a:srgbClr val="FFFFFF"/>
                </a:solidFill>
                <a:latin typeface="Cambria"/>
                <a:cs typeface="Cambria"/>
              </a:rPr>
              <a:t>average working </a:t>
            </a:r>
            <a:r>
              <a:rPr sz="3600" spc="185" dirty="0">
                <a:solidFill>
                  <a:srgbClr val="FFFFFF"/>
                </a:solidFill>
                <a:latin typeface="Cambria"/>
                <a:cs typeface="Cambria"/>
              </a:rPr>
              <a:t>years </a:t>
            </a:r>
            <a:r>
              <a:rPr sz="3600" spc="110" dirty="0">
                <a:solidFill>
                  <a:srgbClr val="FFFFFF"/>
                </a:solidFill>
                <a:latin typeface="Cambria"/>
                <a:cs typeface="Cambria"/>
              </a:rPr>
              <a:t>is </a:t>
            </a:r>
            <a:r>
              <a:rPr sz="36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15" dirty="0">
                <a:solidFill>
                  <a:srgbClr val="FFFFFF"/>
                </a:solidFill>
                <a:latin typeface="Cambria"/>
                <a:cs typeface="Cambria"/>
              </a:rPr>
              <a:t>approximately </a:t>
            </a:r>
            <a:r>
              <a:rPr sz="3600" spc="15" dirty="0">
                <a:solidFill>
                  <a:srgbClr val="FFFFFF"/>
                </a:solidFill>
                <a:latin typeface="Cambria"/>
                <a:cs typeface="Cambria"/>
              </a:rPr>
              <a:t>20 </a:t>
            </a:r>
            <a:r>
              <a:rPr sz="3600" spc="200" dirty="0">
                <a:solidFill>
                  <a:srgbClr val="FFFFFF"/>
                </a:solidFill>
                <a:latin typeface="Cambria"/>
                <a:cs typeface="Cambria"/>
              </a:rPr>
              <a:t>for </a:t>
            </a:r>
            <a:r>
              <a:rPr sz="3600" spc="180" dirty="0">
                <a:solidFill>
                  <a:srgbClr val="FFFFFF"/>
                </a:solidFill>
                <a:latin typeface="Cambria"/>
                <a:cs typeface="Cambria"/>
              </a:rPr>
              <a:t>all </a:t>
            </a:r>
            <a:r>
              <a:rPr sz="3600" spc="17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3600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Cambria"/>
                <a:cs typeface="Cambria"/>
              </a:rPr>
              <a:t>departments.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20149" y="4063631"/>
            <a:ext cx="8982073" cy="4619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904</Words>
  <Application>Microsoft Office PowerPoint</Application>
  <PresentationFormat>Custom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Calibri</vt:lpstr>
      <vt:lpstr>Cambria</vt:lpstr>
      <vt:lpstr>Georgia</vt:lpstr>
      <vt:lpstr>Palatino Linotype</vt:lpstr>
      <vt:lpstr>Trebuchet MS</vt:lpstr>
      <vt:lpstr>Office Theme</vt:lpstr>
      <vt:lpstr>PowerPoint Presentation</vt:lpstr>
      <vt:lpstr>Agenda</vt:lpstr>
      <vt:lpstr>Introduction</vt:lpstr>
      <vt:lpstr>Problem Statement</vt:lpstr>
      <vt:lpstr>Business Objective</vt:lpstr>
      <vt:lpstr>KPI - 1 Average attrition rate for all Department</vt:lpstr>
      <vt:lpstr>KPI - 2 Average Hourly rate of Male Research  Scientist</vt:lpstr>
      <vt:lpstr>KPI - 3</vt:lpstr>
      <vt:lpstr>KPI - 4 Average Working Years for each Department</vt:lpstr>
      <vt:lpstr>KPI - 5</vt:lpstr>
      <vt:lpstr>KPI - 6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project.pptx</dc:title>
  <dc:creator>Shashank Pattar</dc:creator>
  <cp:keywords>DAGCLn61KQ0,BAEwdhABV40</cp:keywords>
  <cp:lastModifiedBy>Lakshmi vijay</cp:lastModifiedBy>
  <cp:revision>1</cp:revision>
  <dcterms:created xsi:type="dcterms:W3CDTF">2024-04-15T06:02:21Z</dcterms:created>
  <dcterms:modified xsi:type="dcterms:W3CDTF">2024-04-15T06:04:45Z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2024-04-15T00:00:00Z</vt:filetime>
  </property>
</Properties>
</file>