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ormorant Garamond Bold Italics" panose="020B0604020202020204" charset="0"/>
      <p:regular r:id="rId14"/>
    </p:embeddedFont>
    <p:embeddedFont>
      <p:font typeface="Times New Roman Bold" panose="02020803070505020304" pitchFamily="18" charset="0"/>
      <p:regular r:id="rId15"/>
      <p:bold r:id="rId16"/>
    </p:embeddedFont>
    <p:embeddedFont>
      <p:font typeface="Times New Roman Bold Italics" panose="020B0604020202020204" charset="0"/>
      <p:regular r:id="rId17"/>
    </p:embeddedFont>
    <p:embeddedFont>
      <p:font typeface="Times New Roman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264"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9.svg"/><Relationship Id="rId7"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sp>
      <p:sp>
        <p:nvSpPr>
          <p:cNvPr id="3" name="Freeform 3"/>
          <p:cNvSpPr/>
          <p:nvPr/>
        </p:nvSpPr>
        <p:spPr>
          <a:xfrm>
            <a:off x="2608093" y="1028700"/>
            <a:ext cx="1042670" cy="1042670"/>
          </a:xfrm>
          <a:custGeom>
            <a:avLst/>
            <a:gdLst/>
            <a:ahLst/>
            <a:cxnLst/>
            <a:rect l="l" t="t" r="r" b="b"/>
            <a:pathLst>
              <a:path w="1042670" h="1042670">
                <a:moveTo>
                  <a:pt x="0" y="0"/>
                </a:moveTo>
                <a:lnTo>
                  <a:pt x="1042670" y="0"/>
                </a:lnTo>
                <a:lnTo>
                  <a:pt x="1042670" y="1042670"/>
                </a:lnTo>
                <a:lnTo>
                  <a:pt x="0" y="104267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13809790" y="0"/>
            <a:ext cx="4478210" cy="3525572"/>
          </a:xfrm>
          <a:custGeom>
            <a:avLst/>
            <a:gdLst/>
            <a:ahLst/>
            <a:cxnLst/>
            <a:rect l="l" t="t" r="r" b="b"/>
            <a:pathLst>
              <a:path w="4478210" h="3525572">
                <a:moveTo>
                  <a:pt x="4478210" y="0"/>
                </a:moveTo>
                <a:lnTo>
                  <a:pt x="0" y="0"/>
                </a:lnTo>
                <a:lnTo>
                  <a:pt x="0" y="3525572"/>
                </a:lnTo>
                <a:lnTo>
                  <a:pt x="4478210" y="3525572"/>
                </a:lnTo>
                <a:lnTo>
                  <a:pt x="447821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flipH="1">
            <a:off x="13809790" y="5826116"/>
            <a:ext cx="4478210" cy="4478210"/>
          </a:xfrm>
          <a:custGeom>
            <a:avLst/>
            <a:gdLst/>
            <a:ahLst/>
            <a:cxnLst/>
            <a:rect l="l" t="t" r="r" b="b"/>
            <a:pathLst>
              <a:path w="4478210" h="4478210">
                <a:moveTo>
                  <a:pt x="4478210" y="0"/>
                </a:moveTo>
                <a:lnTo>
                  <a:pt x="0" y="0"/>
                </a:lnTo>
                <a:lnTo>
                  <a:pt x="0" y="4478210"/>
                </a:lnTo>
                <a:lnTo>
                  <a:pt x="4478210" y="4478210"/>
                </a:lnTo>
                <a:lnTo>
                  <a:pt x="447821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458037" y="2598420"/>
            <a:ext cx="10368096" cy="4325620"/>
          </a:xfrm>
          <a:prstGeom prst="rect">
            <a:avLst/>
          </a:prstGeom>
        </p:spPr>
        <p:txBody>
          <a:bodyPr lIns="0" tIns="0" rIns="0" bIns="0" rtlCol="0" anchor="t">
            <a:spAutoFit/>
          </a:bodyPr>
          <a:lstStyle/>
          <a:p>
            <a:pPr algn="l">
              <a:lnSpc>
                <a:spcPts val="6399"/>
              </a:lnSpc>
            </a:pPr>
            <a:r>
              <a:rPr lang="en-US" sz="6399" i="1">
                <a:solidFill>
                  <a:srgbClr val="2D3880"/>
                </a:solidFill>
                <a:latin typeface="Times New Roman Italics"/>
                <a:ea typeface="Times New Roman Italics"/>
                <a:cs typeface="Times New Roman Italics"/>
                <a:sym typeface="Times New Roman Italics"/>
              </a:rPr>
              <a:t>Alzheimer’s Disease Prediction using Traditional ML Algorithms on Cross – Sectional MRI Images</a:t>
            </a:r>
          </a:p>
          <a:p>
            <a:pPr marL="0" lvl="0" indent="0" algn="l">
              <a:lnSpc>
                <a:spcPts val="7200"/>
              </a:lnSpc>
            </a:pPr>
            <a:endParaRPr lang="en-US" sz="6399" i="1">
              <a:solidFill>
                <a:srgbClr val="2D3880"/>
              </a:solidFill>
              <a:latin typeface="Times New Roman Italics"/>
              <a:ea typeface="Times New Roman Italics"/>
              <a:cs typeface="Times New Roman Italics"/>
              <a:sym typeface="Times New Roman Italics"/>
            </a:endParaRPr>
          </a:p>
        </p:txBody>
      </p:sp>
      <p:sp>
        <p:nvSpPr>
          <p:cNvPr id="7" name="TextBox 7"/>
          <p:cNvSpPr txBox="1"/>
          <p:nvPr/>
        </p:nvSpPr>
        <p:spPr>
          <a:xfrm>
            <a:off x="5680799" y="7247890"/>
            <a:ext cx="10368096" cy="3039110"/>
          </a:xfrm>
          <a:prstGeom prst="rect">
            <a:avLst/>
          </a:prstGeom>
        </p:spPr>
        <p:txBody>
          <a:bodyPr lIns="0" tIns="0" rIns="0" bIns="0" rtlCol="0" anchor="t">
            <a:spAutoFit/>
          </a:bodyPr>
          <a:lstStyle/>
          <a:p>
            <a:pPr algn="ctr">
              <a:lnSpc>
                <a:spcPts val="3359"/>
              </a:lnSpc>
            </a:pPr>
            <a:r>
              <a:rPr lang="en-US" sz="2400" dirty="0">
                <a:solidFill>
                  <a:srgbClr val="2D3880"/>
                </a:solidFill>
                <a:latin typeface="Times New Roman"/>
                <a:ea typeface="Times New Roman"/>
                <a:cs typeface="Times New Roman"/>
                <a:sym typeface="Times New Roman"/>
              </a:rPr>
              <a:t>Presented By</a:t>
            </a:r>
          </a:p>
          <a:p>
            <a:pPr algn="ctr">
              <a:lnSpc>
                <a:spcPts val="3359"/>
              </a:lnSpc>
            </a:pPr>
            <a:r>
              <a:rPr lang="en-US" sz="2400" b="1" dirty="0">
                <a:solidFill>
                  <a:srgbClr val="2D3880"/>
                </a:solidFill>
                <a:latin typeface="Times New Roman Bold"/>
                <a:ea typeface="Times New Roman Bold"/>
                <a:cs typeface="Times New Roman Bold"/>
                <a:sym typeface="Times New Roman Bold"/>
              </a:rPr>
              <a:t>V. Lakshmi Devi</a:t>
            </a:r>
          </a:p>
          <a:p>
            <a:pPr algn="ctr">
              <a:lnSpc>
                <a:spcPts val="3359"/>
              </a:lnSpc>
            </a:pPr>
            <a:r>
              <a:rPr lang="en-US" sz="2400" dirty="0">
                <a:solidFill>
                  <a:srgbClr val="2D3880"/>
                </a:solidFill>
                <a:latin typeface="Times New Roman"/>
                <a:ea typeface="Times New Roman"/>
                <a:cs typeface="Times New Roman"/>
                <a:sym typeface="Times New Roman"/>
              </a:rPr>
              <a:t>PG Scholar</a:t>
            </a:r>
          </a:p>
          <a:p>
            <a:pPr algn="ctr">
              <a:lnSpc>
                <a:spcPts val="3359"/>
              </a:lnSpc>
            </a:pPr>
            <a:r>
              <a:rPr lang="en-US" sz="2400" dirty="0">
                <a:solidFill>
                  <a:srgbClr val="2D3880"/>
                </a:solidFill>
                <a:latin typeface="Times New Roman"/>
                <a:ea typeface="Times New Roman"/>
                <a:cs typeface="Times New Roman"/>
                <a:sym typeface="Times New Roman"/>
              </a:rPr>
              <a:t>Department of Data Science</a:t>
            </a:r>
          </a:p>
          <a:p>
            <a:pPr algn="ctr">
              <a:lnSpc>
                <a:spcPts val="3359"/>
              </a:lnSpc>
            </a:pPr>
            <a:r>
              <a:rPr lang="en-US" sz="2400" dirty="0">
                <a:solidFill>
                  <a:srgbClr val="2D3880"/>
                </a:solidFill>
                <a:latin typeface="Times New Roman"/>
                <a:ea typeface="Times New Roman"/>
                <a:cs typeface="Times New Roman"/>
                <a:sym typeface="Times New Roman"/>
              </a:rPr>
              <a:t>St. Xavier’s College (Autonomous)</a:t>
            </a:r>
          </a:p>
          <a:p>
            <a:pPr algn="ctr">
              <a:lnSpc>
                <a:spcPts val="3359"/>
              </a:lnSpc>
            </a:pPr>
            <a:r>
              <a:rPr lang="en-US" sz="2400" dirty="0" err="1">
                <a:solidFill>
                  <a:srgbClr val="2D3880"/>
                </a:solidFill>
                <a:latin typeface="Times New Roman"/>
                <a:ea typeface="Times New Roman"/>
                <a:cs typeface="Times New Roman"/>
                <a:sym typeface="Times New Roman"/>
              </a:rPr>
              <a:t>Palayamkottai</a:t>
            </a:r>
            <a:endParaRPr lang="en-US" sz="2400" dirty="0">
              <a:solidFill>
                <a:srgbClr val="2D3880"/>
              </a:solidFill>
              <a:latin typeface="Times New Roman"/>
              <a:ea typeface="Times New Roman"/>
              <a:cs typeface="Times New Roman"/>
              <a:sym typeface="Times New Roman"/>
            </a:endParaRPr>
          </a:p>
          <a:p>
            <a:pPr marL="0" lvl="0" indent="0" algn="ctr">
              <a:lnSpc>
                <a:spcPts val="3919"/>
              </a:lnSpc>
            </a:pPr>
            <a:endParaRPr lang="en-US" sz="2400" dirty="0">
              <a:solidFill>
                <a:srgbClr val="2D3880"/>
              </a:solidFill>
              <a:latin typeface="Times New Roman"/>
              <a:ea typeface="Times New Roman"/>
              <a:cs typeface="Times New Roman"/>
              <a:sym typeface="Times New Roman"/>
            </a:endParaRPr>
          </a:p>
        </p:txBody>
      </p:sp>
      <p:sp>
        <p:nvSpPr>
          <p:cNvPr id="8" name="AutoShape 8"/>
          <p:cNvSpPr/>
          <p:nvPr/>
        </p:nvSpPr>
        <p:spPr>
          <a:xfrm flipH="1">
            <a:off x="1962637" y="1080597"/>
            <a:ext cx="0" cy="5843443"/>
          </a:xfrm>
          <a:prstGeom prst="line">
            <a:avLst/>
          </a:prstGeom>
          <a:ln w="57150" cap="flat">
            <a:solidFill>
              <a:srgbClr val="2D388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34884" y="-1052954"/>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04221" y="1152652"/>
            <a:ext cx="15426139" cy="9134348"/>
          </a:xfrm>
          <a:prstGeom prst="rect">
            <a:avLst/>
          </a:prstGeom>
        </p:spPr>
        <p:txBody>
          <a:bodyPr lIns="0" tIns="0" rIns="0" bIns="0" rtlCol="0" anchor="t">
            <a:spAutoFit/>
          </a:bodyPr>
          <a:lstStyle/>
          <a:p>
            <a:pPr algn="l">
              <a:lnSpc>
                <a:spcPts val="4928"/>
              </a:lnSpc>
            </a:pPr>
            <a:r>
              <a:rPr lang="en-US" sz="3200" b="1">
                <a:solidFill>
                  <a:srgbClr val="2D3880"/>
                </a:solidFill>
                <a:latin typeface="Times New Roman Bold"/>
                <a:ea typeface="Times New Roman Bold"/>
                <a:cs typeface="Times New Roman Bold"/>
                <a:sym typeface="Times New Roman Bold"/>
              </a:rPr>
              <a:t>Observations:</a:t>
            </a:r>
          </a:p>
          <a:p>
            <a:pPr marL="1381761" lvl="2" indent="-460587" algn="l">
              <a:lnSpc>
                <a:spcPts val="4928"/>
              </a:lnSpc>
              <a:buFont typeface="Arial"/>
              <a:buChar char="⚬"/>
            </a:pPr>
            <a:r>
              <a:rPr lang="en-US" sz="3200" b="1">
                <a:solidFill>
                  <a:srgbClr val="2D3880"/>
                </a:solidFill>
                <a:latin typeface="Times New Roman Bold"/>
                <a:ea typeface="Times New Roman Bold"/>
                <a:cs typeface="Times New Roman Bold"/>
                <a:sym typeface="Times New Roman Bold"/>
              </a:rPr>
              <a:t>XGBoost:</a:t>
            </a:r>
            <a:r>
              <a:rPr lang="en-US" sz="3200">
                <a:solidFill>
                  <a:srgbClr val="2D3880"/>
                </a:solidFill>
                <a:latin typeface="Times New Roman"/>
                <a:ea typeface="Times New Roman"/>
                <a:cs typeface="Times New Roman"/>
                <a:sym typeface="Times New Roman"/>
              </a:rPr>
              <a:t> Achieved perfect accuracy, indicating its capability to handle both tabular clinical data and high-dimensional MRI features effectively. Its robustness in managing feature interactions makes it the most suitable model for AD prediction.</a:t>
            </a:r>
          </a:p>
          <a:p>
            <a:pPr marL="1381761" lvl="2" indent="-460587" algn="l">
              <a:lnSpc>
                <a:spcPts val="4928"/>
              </a:lnSpc>
              <a:buFont typeface="Arial"/>
              <a:buChar char="⚬"/>
            </a:pPr>
            <a:r>
              <a:rPr lang="en-US" sz="3200" b="1">
                <a:solidFill>
                  <a:srgbClr val="2D3880"/>
                </a:solidFill>
                <a:latin typeface="Times New Roman Bold"/>
                <a:ea typeface="Times New Roman Bold"/>
                <a:cs typeface="Times New Roman Bold"/>
                <a:sym typeface="Times New Roman Bold"/>
              </a:rPr>
              <a:t>SVM: </a:t>
            </a:r>
            <a:r>
              <a:rPr lang="en-US" sz="3200">
                <a:solidFill>
                  <a:srgbClr val="2D3880"/>
                </a:solidFill>
                <a:latin typeface="Times New Roman"/>
                <a:ea typeface="Times New Roman"/>
                <a:cs typeface="Times New Roman"/>
                <a:sym typeface="Times New Roman"/>
              </a:rPr>
              <a:t>Performed with near-perfect accuracy, confirming the strength of ensemble techniques for early-stage detection. It handled overfitting well, even with the mixed data types.</a:t>
            </a:r>
          </a:p>
          <a:p>
            <a:pPr marL="1381761" lvl="2" indent="-460587" algn="l">
              <a:lnSpc>
                <a:spcPts val="4928"/>
              </a:lnSpc>
              <a:buFont typeface="Arial"/>
              <a:buChar char="⚬"/>
            </a:pPr>
            <a:r>
              <a:rPr lang="en-US" sz="3200" b="1">
                <a:solidFill>
                  <a:srgbClr val="2D3880"/>
                </a:solidFill>
                <a:latin typeface="Times New Roman Bold"/>
                <a:ea typeface="Times New Roman Bold"/>
                <a:cs typeface="Times New Roman Bold"/>
                <a:sym typeface="Times New Roman Bold"/>
              </a:rPr>
              <a:t>Random Forest: </a:t>
            </a:r>
            <a:r>
              <a:rPr lang="en-US" sz="3200">
                <a:solidFill>
                  <a:srgbClr val="2D3880"/>
                </a:solidFill>
                <a:latin typeface="Times New Roman"/>
                <a:ea typeface="Times New Roman"/>
                <a:cs typeface="Times New Roman"/>
                <a:sym typeface="Times New Roman"/>
              </a:rPr>
              <a:t>Though accurate, it struggled compared to ensemble models, suggesting it might not capture complex feature patterns as effectively. However, it remains a reliable option for smaller datasets.</a:t>
            </a:r>
          </a:p>
          <a:p>
            <a:pPr marL="1381761" lvl="2" indent="-460587" algn="l">
              <a:lnSpc>
                <a:spcPts val="4928"/>
              </a:lnSpc>
              <a:buFont typeface="Arial"/>
              <a:buChar char="⚬"/>
            </a:pPr>
            <a:r>
              <a:rPr lang="en-US" sz="3200" b="1">
                <a:solidFill>
                  <a:srgbClr val="2D3880"/>
                </a:solidFill>
                <a:latin typeface="Times New Roman Bold"/>
                <a:ea typeface="Times New Roman Bold"/>
                <a:cs typeface="Times New Roman Bold"/>
                <a:sym typeface="Times New Roman Bold"/>
              </a:rPr>
              <a:t>CNN:</a:t>
            </a:r>
            <a:r>
              <a:rPr lang="en-US" sz="3200">
                <a:solidFill>
                  <a:srgbClr val="2D3880"/>
                </a:solidFill>
                <a:latin typeface="Times New Roman"/>
                <a:ea typeface="Times New Roman"/>
                <a:cs typeface="Times New Roman"/>
                <a:sym typeface="Times New Roman"/>
              </a:rPr>
              <a:t> Demonstrated lower accuracy, revealing that deep learning architectures may require more refined image processing techniques or a larger dataset to reach optimal performance.</a:t>
            </a:r>
          </a:p>
          <a:p>
            <a:pPr algn="l">
              <a:lnSpc>
                <a:spcPts val="3234"/>
              </a:lnSpc>
            </a:pPr>
            <a:endParaRPr lang="en-US" sz="3200">
              <a:solidFill>
                <a:srgbClr val="2D388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0405" y="-1240523"/>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04221" y="886587"/>
            <a:ext cx="15426139" cy="9671685"/>
          </a:xfrm>
          <a:prstGeom prst="rect">
            <a:avLst/>
          </a:prstGeom>
        </p:spPr>
        <p:txBody>
          <a:bodyPr lIns="0" tIns="0" rIns="0" bIns="0" rtlCol="0" anchor="t">
            <a:spAutoFit/>
          </a:bodyPr>
          <a:lstStyle/>
          <a:p>
            <a:pPr algn="l">
              <a:lnSpc>
                <a:spcPts val="7344"/>
              </a:lnSpc>
            </a:pPr>
            <a:r>
              <a:rPr lang="en-US" sz="4800" b="1">
                <a:solidFill>
                  <a:srgbClr val="2D3880"/>
                </a:solidFill>
                <a:latin typeface="Times New Roman Bold"/>
                <a:ea typeface="Times New Roman Bold"/>
                <a:cs typeface="Times New Roman Bold"/>
                <a:sym typeface="Times New Roman Bold"/>
              </a:rPr>
              <a:t>CONCLUSION</a:t>
            </a:r>
          </a:p>
          <a:p>
            <a:pPr algn="l">
              <a:lnSpc>
                <a:spcPts val="4896"/>
              </a:lnSpc>
            </a:pPr>
            <a:r>
              <a:rPr lang="en-US" sz="3200">
                <a:solidFill>
                  <a:srgbClr val="2D3880"/>
                </a:solidFill>
                <a:latin typeface="Times New Roman"/>
                <a:ea typeface="Times New Roman"/>
                <a:cs typeface="Times New Roman"/>
                <a:sym typeface="Times New Roman"/>
              </a:rPr>
              <a:t>As we conclude our exploration of early detection in Alzheimer's disease, we recognize the significance of our findings and their potential to drive future research. By effectively utilizing the OASIS-1 dataset, we established a crucial connection between MRI cross-sectional images and clinical data, which is vital for identifying early indicators of AD. The encouraging results obtained through our initial analyses demonstrate the promise of machine learning in this vital area.</a:t>
            </a:r>
          </a:p>
          <a:p>
            <a:pPr algn="l">
              <a:lnSpc>
                <a:spcPts val="4896"/>
              </a:lnSpc>
            </a:pPr>
            <a:endParaRPr lang="en-US" sz="3200">
              <a:solidFill>
                <a:srgbClr val="2D3880"/>
              </a:solidFill>
              <a:latin typeface="Times New Roman"/>
              <a:ea typeface="Times New Roman"/>
              <a:cs typeface="Times New Roman"/>
              <a:sym typeface="Times New Roman"/>
            </a:endParaRPr>
          </a:p>
          <a:p>
            <a:pPr algn="l">
              <a:lnSpc>
                <a:spcPts val="4896"/>
              </a:lnSpc>
            </a:pPr>
            <a:r>
              <a:rPr lang="en-US" sz="3200">
                <a:solidFill>
                  <a:srgbClr val="2D3880"/>
                </a:solidFill>
                <a:latin typeface="Times New Roman"/>
                <a:ea typeface="Times New Roman"/>
                <a:cs typeface="Times New Roman"/>
                <a:sym typeface="Times New Roman"/>
              </a:rPr>
              <a:t>Looking ahead, we are particularly excited about the incorporation of PET scans into our research. This advanced imaging technique will provide a deeper understanding of the biological mechanisms underlying Alzheimer's disease and enhance our diagnostic capabilities. Our commitment to improving early detection remains steadfast, and we are hopeful that our work will contribute to a future where Alzheimer's disease can be diagnosed sooner and managed more effectively, ultimately benefiting those at risk.</a:t>
            </a:r>
          </a:p>
          <a:p>
            <a:pPr algn="l">
              <a:lnSpc>
                <a:spcPts val="4896"/>
              </a:lnSpc>
            </a:pPr>
            <a:endParaRPr lang="en-US" sz="3200">
              <a:solidFill>
                <a:srgbClr val="2D388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3066628" cy="10287000"/>
          </a:xfrm>
          <a:custGeom>
            <a:avLst/>
            <a:gdLst/>
            <a:ahLst/>
            <a:cxnLst/>
            <a:rect l="l" t="t" r="r" b="b"/>
            <a:pathLst>
              <a:path w="13066628" h="10287000">
                <a:moveTo>
                  <a:pt x="0" y="0"/>
                </a:moveTo>
                <a:lnTo>
                  <a:pt x="13066628" y="0"/>
                </a:lnTo>
                <a:lnTo>
                  <a:pt x="13066628"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144000" y="5419727"/>
            <a:ext cx="8115300" cy="2066729"/>
          </a:xfrm>
          <a:prstGeom prst="rect">
            <a:avLst/>
          </a:prstGeom>
        </p:spPr>
        <p:txBody>
          <a:bodyPr lIns="0" tIns="0" rIns="0" bIns="0" rtlCol="0" anchor="t">
            <a:spAutoFit/>
          </a:bodyPr>
          <a:lstStyle/>
          <a:p>
            <a:pPr marL="0" lvl="0" indent="0" algn="l">
              <a:lnSpc>
                <a:spcPts val="16810"/>
              </a:lnSpc>
            </a:pPr>
            <a:r>
              <a:rPr lang="en-US" sz="12007" b="1" i="1">
                <a:solidFill>
                  <a:srgbClr val="2D3880"/>
                </a:solidFill>
                <a:latin typeface="Cormorant Garamond Bold Italics"/>
                <a:ea typeface="Cormorant Garamond Bold Italics"/>
                <a:cs typeface="Cormorant Garamond Bold Italics"/>
                <a:sym typeface="Cormorant Garamond Bold Italics"/>
              </a:rPr>
              <a:t>Thank You</a:t>
            </a:r>
          </a:p>
        </p:txBody>
      </p:sp>
      <p:sp>
        <p:nvSpPr>
          <p:cNvPr id="5" name="Freeform 5"/>
          <p:cNvSpPr/>
          <p:nvPr/>
        </p:nvSpPr>
        <p:spPr>
          <a:xfrm>
            <a:off x="9144000" y="4622165"/>
            <a:ext cx="1042670" cy="1042670"/>
          </a:xfrm>
          <a:custGeom>
            <a:avLst/>
            <a:gdLst/>
            <a:ahLst/>
            <a:cxnLst/>
            <a:rect l="l" t="t" r="r" b="b"/>
            <a:pathLst>
              <a:path w="1042670" h="1042670">
                <a:moveTo>
                  <a:pt x="0" y="0"/>
                </a:moveTo>
                <a:lnTo>
                  <a:pt x="1042670" y="0"/>
                </a:lnTo>
                <a:lnTo>
                  <a:pt x="1042670" y="1042670"/>
                </a:lnTo>
                <a:lnTo>
                  <a:pt x="0" y="10426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08174" y="-1029990"/>
            <a:ext cx="4478210" cy="3525572"/>
          </a:xfrm>
          <a:custGeom>
            <a:avLst/>
            <a:gdLst/>
            <a:ahLst/>
            <a:cxnLst/>
            <a:rect l="l" t="t" r="r" b="b"/>
            <a:pathLst>
              <a:path w="4478210" h="3525572">
                <a:moveTo>
                  <a:pt x="0" y="0"/>
                </a:moveTo>
                <a:lnTo>
                  <a:pt x="4478209" y="0"/>
                </a:lnTo>
                <a:lnTo>
                  <a:pt x="4478209" y="3525573"/>
                </a:lnTo>
                <a:lnTo>
                  <a:pt x="0" y="3525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430931" y="1325880"/>
            <a:ext cx="15426139" cy="8569071"/>
          </a:xfrm>
          <a:prstGeom prst="rect">
            <a:avLst/>
          </a:prstGeom>
        </p:spPr>
        <p:txBody>
          <a:bodyPr lIns="0" tIns="0" rIns="0" bIns="0" rtlCol="0" anchor="t">
            <a:spAutoFit/>
          </a:bodyPr>
          <a:lstStyle/>
          <a:p>
            <a:pPr algn="l">
              <a:lnSpc>
                <a:spcPts val="6719"/>
              </a:lnSpc>
            </a:pPr>
            <a:r>
              <a:rPr lang="en-US" sz="4800">
                <a:solidFill>
                  <a:srgbClr val="2D3880"/>
                </a:solidFill>
                <a:latin typeface="Times New Roman"/>
                <a:ea typeface="Times New Roman"/>
                <a:cs typeface="Times New Roman"/>
                <a:sym typeface="Times New Roman"/>
              </a:rPr>
              <a:t>  </a:t>
            </a:r>
            <a:r>
              <a:rPr lang="en-US" sz="4800" b="1">
                <a:solidFill>
                  <a:srgbClr val="2D3880"/>
                </a:solidFill>
                <a:latin typeface="Times New Roman Bold"/>
                <a:ea typeface="Times New Roman Bold"/>
                <a:cs typeface="Times New Roman Bold"/>
                <a:sym typeface="Times New Roman Bold"/>
              </a:rPr>
              <a:t>ABSTRACT</a:t>
            </a:r>
          </a:p>
          <a:p>
            <a:pPr marL="604519" lvl="1" indent="-302260" algn="l">
              <a:lnSpc>
                <a:spcPts val="4703"/>
              </a:lnSpc>
              <a:buFont typeface="Arial"/>
              <a:buChar char="•"/>
            </a:pPr>
            <a:r>
              <a:rPr lang="en-US" sz="2799">
                <a:solidFill>
                  <a:srgbClr val="2D3880"/>
                </a:solidFill>
                <a:latin typeface="Times New Roman"/>
                <a:ea typeface="Times New Roman"/>
                <a:cs typeface="Times New Roman"/>
                <a:sym typeface="Times New Roman"/>
              </a:rPr>
              <a:t>Alzheimer's Disease (AD) is a leading cause of dementia among older adults, marked by progressive memory loss and cognitive decline, with no cure. </a:t>
            </a:r>
          </a:p>
          <a:p>
            <a:pPr marL="604519" lvl="1" indent="-302260" algn="l">
              <a:lnSpc>
                <a:spcPts val="4703"/>
              </a:lnSpc>
              <a:buFont typeface="Arial"/>
              <a:buChar char="•"/>
            </a:pPr>
            <a:r>
              <a:rPr lang="en-US" sz="2799">
                <a:solidFill>
                  <a:srgbClr val="2D3880"/>
                </a:solidFill>
                <a:latin typeface="Times New Roman"/>
                <a:ea typeface="Times New Roman"/>
                <a:cs typeface="Times New Roman"/>
                <a:sym typeface="Times New Roman"/>
              </a:rPr>
              <a:t>Early detection is crucial for effective intervention, as treatment can slow symptom progression if administered at initial stages. </a:t>
            </a:r>
          </a:p>
          <a:p>
            <a:pPr marL="604519" lvl="1" indent="-302260" algn="l">
              <a:lnSpc>
                <a:spcPts val="4703"/>
              </a:lnSpc>
              <a:buFont typeface="Arial"/>
              <a:buChar char="•"/>
            </a:pPr>
            <a:r>
              <a:rPr lang="en-US" sz="2799">
                <a:solidFill>
                  <a:srgbClr val="2D3880"/>
                </a:solidFill>
                <a:latin typeface="Times New Roman"/>
                <a:ea typeface="Times New Roman"/>
                <a:cs typeface="Times New Roman"/>
                <a:sym typeface="Times New Roman"/>
              </a:rPr>
              <a:t>This study aims to improve early AD diagnosis using machine learning (ML) on MRI cross-sectional images and clinical data from the OASIS-1 dataset, which includes 390 MRI scans linked to clinical information. </a:t>
            </a:r>
          </a:p>
          <a:p>
            <a:pPr marL="604519" lvl="1" indent="-302260" algn="l">
              <a:lnSpc>
                <a:spcPts val="4703"/>
              </a:lnSpc>
              <a:buFont typeface="Arial"/>
              <a:buChar char="•"/>
            </a:pPr>
            <a:r>
              <a:rPr lang="en-US" sz="2799">
                <a:solidFill>
                  <a:srgbClr val="2D3880"/>
                </a:solidFill>
                <a:latin typeface="Times New Roman"/>
                <a:ea typeface="Times New Roman"/>
                <a:cs typeface="Times New Roman"/>
                <a:sym typeface="Times New Roman"/>
              </a:rPr>
              <a:t>Various ML models, including Random Forest, SVM, CNN, and XGBoost, were applied to analyze both image and clinical features for dementia classification. </a:t>
            </a:r>
          </a:p>
          <a:p>
            <a:pPr marL="604519" lvl="1" indent="-302260" algn="l">
              <a:lnSpc>
                <a:spcPts val="4703"/>
              </a:lnSpc>
              <a:buFont typeface="Arial"/>
              <a:buChar char="•"/>
            </a:pPr>
            <a:r>
              <a:rPr lang="en-US" sz="2799">
                <a:solidFill>
                  <a:srgbClr val="2D3880"/>
                </a:solidFill>
                <a:latin typeface="Times New Roman"/>
                <a:ea typeface="Times New Roman"/>
                <a:cs typeface="Times New Roman"/>
                <a:sym typeface="Times New Roman"/>
              </a:rPr>
              <a:t>Model performances were evaluated by accuracy, precision, recall, and F1-score, with XGBoost achieving 100% accuracy and SVM achieving 91%, demonstrating the potential of ML models to enable early AD diagnosis and improved patient outcomes.</a:t>
            </a:r>
          </a:p>
          <a:p>
            <a:pPr algn="l">
              <a:lnSpc>
                <a:spcPts val="4703"/>
              </a:lnSpc>
            </a:pPr>
            <a:endParaRPr lang="en-US" sz="2799">
              <a:solidFill>
                <a:srgbClr val="2D388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7259" y="-734086"/>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430931" y="1526858"/>
            <a:ext cx="15426139" cy="7880985"/>
          </a:xfrm>
          <a:prstGeom prst="rect">
            <a:avLst/>
          </a:prstGeom>
        </p:spPr>
        <p:txBody>
          <a:bodyPr lIns="0" tIns="0" rIns="0" bIns="0" rtlCol="0" anchor="t">
            <a:spAutoFit/>
          </a:bodyPr>
          <a:lstStyle/>
          <a:p>
            <a:pPr algn="l">
              <a:lnSpc>
                <a:spcPts val="6719"/>
              </a:lnSpc>
            </a:pPr>
            <a:r>
              <a:rPr lang="en-US" sz="4800">
                <a:solidFill>
                  <a:srgbClr val="2D3880"/>
                </a:solidFill>
                <a:latin typeface="Times New Roman"/>
                <a:ea typeface="Times New Roman"/>
                <a:cs typeface="Times New Roman"/>
                <a:sym typeface="Times New Roman"/>
              </a:rPr>
              <a:t> </a:t>
            </a:r>
            <a:r>
              <a:rPr lang="en-US" sz="4800" b="1">
                <a:solidFill>
                  <a:srgbClr val="2D3880"/>
                </a:solidFill>
                <a:latin typeface="Times New Roman Bold"/>
                <a:ea typeface="Times New Roman Bold"/>
                <a:cs typeface="Times New Roman Bold"/>
                <a:sym typeface="Times New Roman Bold"/>
              </a:rPr>
              <a:t>BRIEF ABOUT KEYWORDS</a:t>
            </a:r>
          </a:p>
          <a:p>
            <a:pPr algn="l">
              <a:lnSpc>
                <a:spcPts val="3359"/>
              </a:lnSpc>
            </a:pPr>
            <a:endParaRPr lang="en-US" sz="4800" b="1">
              <a:solidFill>
                <a:srgbClr val="2D3880"/>
              </a:solidFill>
              <a:latin typeface="Times New Roman Bold"/>
              <a:ea typeface="Times New Roman Bold"/>
              <a:cs typeface="Times New Roman Bold"/>
              <a:sym typeface="Times New Roman Bold"/>
            </a:endParaRPr>
          </a:p>
          <a:p>
            <a:pPr marL="690881" lvl="1" indent="-345440" algn="l">
              <a:lnSpc>
                <a:spcPts val="6048"/>
              </a:lnSpc>
              <a:buFont typeface="Arial"/>
              <a:buChar char="•"/>
            </a:pPr>
            <a:r>
              <a:rPr lang="en-US" sz="3200" b="1">
                <a:solidFill>
                  <a:srgbClr val="2D3880"/>
                </a:solidFill>
                <a:latin typeface="Times New Roman Bold"/>
                <a:ea typeface="Times New Roman Bold"/>
                <a:cs typeface="Times New Roman Bold"/>
                <a:sym typeface="Times New Roman Bold"/>
              </a:rPr>
              <a:t>MRI Imaging: </a:t>
            </a:r>
            <a:r>
              <a:rPr lang="en-US" sz="3200">
                <a:solidFill>
                  <a:srgbClr val="2D3880"/>
                </a:solidFill>
                <a:latin typeface="Times New Roman"/>
                <a:ea typeface="Times New Roman"/>
                <a:cs typeface="Times New Roman"/>
                <a:sym typeface="Times New Roman"/>
              </a:rPr>
              <a:t>Magnetic Resonance Imaging provides detailed brain scans, crucial for detecting structural changes associated with AD.</a:t>
            </a:r>
          </a:p>
          <a:p>
            <a:pPr marL="690881" lvl="1" indent="-345440" algn="l">
              <a:lnSpc>
                <a:spcPts val="6048"/>
              </a:lnSpc>
              <a:buFont typeface="Arial"/>
              <a:buChar char="•"/>
            </a:pPr>
            <a:r>
              <a:rPr lang="en-US" sz="3200" b="1">
                <a:solidFill>
                  <a:srgbClr val="2D3880"/>
                </a:solidFill>
                <a:latin typeface="Times New Roman Bold"/>
                <a:ea typeface="Times New Roman Bold"/>
                <a:cs typeface="Times New Roman Bold"/>
                <a:sym typeface="Times New Roman Bold"/>
              </a:rPr>
              <a:t>Random Forest:</a:t>
            </a:r>
            <a:r>
              <a:rPr lang="en-US" sz="3200">
                <a:solidFill>
                  <a:srgbClr val="2D3880"/>
                </a:solidFill>
                <a:latin typeface="Times New Roman"/>
                <a:ea typeface="Times New Roman"/>
                <a:cs typeface="Times New Roman"/>
                <a:sym typeface="Times New Roman"/>
              </a:rPr>
              <a:t> An ensemble learning method that uses multiple decision trees to improve prediction accuracy and handle complex data.</a:t>
            </a:r>
          </a:p>
          <a:p>
            <a:pPr marL="690881" lvl="1" indent="-345440" algn="l">
              <a:lnSpc>
                <a:spcPts val="6048"/>
              </a:lnSpc>
              <a:buFont typeface="Arial"/>
              <a:buChar char="•"/>
            </a:pPr>
            <a:r>
              <a:rPr lang="en-US" sz="3200" b="1">
                <a:solidFill>
                  <a:srgbClr val="2D3880"/>
                </a:solidFill>
                <a:latin typeface="Times New Roman Bold"/>
                <a:ea typeface="Times New Roman Bold"/>
                <a:cs typeface="Times New Roman Bold"/>
                <a:sym typeface="Times New Roman Bold"/>
              </a:rPr>
              <a:t>XGBoost: </a:t>
            </a:r>
            <a:r>
              <a:rPr lang="en-US" sz="3200">
                <a:solidFill>
                  <a:srgbClr val="2D3880"/>
                </a:solidFill>
                <a:latin typeface="Times New Roman"/>
                <a:ea typeface="Times New Roman"/>
                <a:cs typeface="Times New Roman"/>
                <a:sym typeface="Times New Roman"/>
              </a:rPr>
              <a:t>A high-performance ML model utilizing gradient boosting, known for its efficiency and accuracy in predictive modeling.</a:t>
            </a:r>
          </a:p>
          <a:p>
            <a:pPr marL="690881" lvl="1" indent="-345440" algn="l">
              <a:lnSpc>
                <a:spcPts val="6048"/>
              </a:lnSpc>
              <a:buFont typeface="Arial"/>
              <a:buChar char="•"/>
            </a:pPr>
            <a:r>
              <a:rPr lang="en-US" sz="3200" b="1">
                <a:solidFill>
                  <a:srgbClr val="2D3880"/>
                </a:solidFill>
                <a:latin typeface="Times New Roman Bold"/>
                <a:ea typeface="Times New Roman Bold"/>
                <a:cs typeface="Times New Roman Bold"/>
                <a:sym typeface="Times New Roman Bold"/>
              </a:rPr>
              <a:t>Convolutional Neural Networks (CNN):</a:t>
            </a:r>
            <a:r>
              <a:rPr lang="en-US" sz="3200">
                <a:solidFill>
                  <a:srgbClr val="2D3880"/>
                </a:solidFill>
                <a:latin typeface="Times New Roman"/>
                <a:ea typeface="Times New Roman"/>
                <a:cs typeface="Times New Roman"/>
                <a:sym typeface="Times New Roman"/>
              </a:rPr>
              <a:t> A deep learning model ideal for image analysis, extracting features from MRI data for AD prediction.</a:t>
            </a:r>
          </a:p>
          <a:p>
            <a:pPr algn="l">
              <a:lnSpc>
                <a:spcPts val="3359"/>
              </a:lnSpc>
            </a:pPr>
            <a:endParaRPr lang="en-US" sz="3200">
              <a:solidFill>
                <a:srgbClr val="2D388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7259" y="-734086"/>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430931" y="1633171"/>
            <a:ext cx="15426139" cy="5707126"/>
          </a:xfrm>
          <a:prstGeom prst="rect">
            <a:avLst/>
          </a:prstGeom>
        </p:spPr>
        <p:txBody>
          <a:bodyPr lIns="0" tIns="0" rIns="0" bIns="0" rtlCol="0" anchor="t">
            <a:spAutoFit/>
          </a:bodyPr>
          <a:lstStyle/>
          <a:p>
            <a:pPr marL="690881" lvl="1" indent="-345440" algn="l">
              <a:lnSpc>
                <a:spcPts val="6624"/>
              </a:lnSpc>
              <a:buFont typeface="Arial"/>
              <a:buChar char="•"/>
            </a:pPr>
            <a:r>
              <a:rPr lang="en-US" sz="3200" b="1">
                <a:solidFill>
                  <a:srgbClr val="2D3880"/>
                </a:solidFill>
                <a:latin typeface="Times New Roman Bold"/>
                <a:ea typeface="Times New Roman Bold"/>
                <a:cs typeface="Times New Roman Bold"/>
                <a:sym typeface="Times New Roman Bold"/>
              </a:rPr>
              <a:t>Support Vector Machine (SVM):</a:t>
            </a:r>
            <a:r>
              <a:rPr lang="en-US" sz="3200">
                <a:solidFill>
                  <a:srgbClr val="2D3880"/>
                </a:solidFill>
                <a:latin typeface="Times New Roman"/>
                <a:ea typeface="Times New Roman"/>
                <a:cs typeface="Times New Roman"/>
                <a:sym typeface="Times New Roman"/>
              </a:rPr>
              <a:t> A supervised learning model that identifies the optimal boundary between classes, useful for classification tasks.</a:t>
            </a:r>
          </a:p>
          <a:p>
            <a:pPr marL="690881" lvl="1" indent="-345440" algn="l">
              <a:lnSpc>
                <a:spcPts val="6624"/>
              </a:lnSpc>
              <a:buFont typeface="Arial"/>
              <a:buChar char="•"/>
            </a:pPr>
            <a:r>
              <a:rPr lang="en-US" sz="3200" b="1">
                <a:solidFill>
                  <a:srgbClr val="2D3880"/>
                </a:solidFill>
                <a:latin typeface="Times New Roman Bold"/>
                <a:ea typeface="Times New Roman Bold"/>
                <a:cs typeface="Times New Roman Bold"/>
                <a:sym typeface="Times New Roman Bold"/>
              </a:rPr>
              <a:t>OASIS-1 Dataset: </a:t>
            </a:r>
            <a:r>
              <a:rPr lang="en-US" sz="3200">
                <a:solidFill>
                  <a:srgbClr val="2D3880"/>
                </a:solidFill>
                <a:latin typeface="Times New Roman"/>
                <a:ea typeface="Times New Roman"/>
                <a:cs typeface="Times New Roman"/>
                <a:sym typeface="Times New Roman"/>
              </a:rPr>
              <a:t>A dataset containing MRI scans and clinical data for studying AD, used in this study for predictive modeling.</a:t>
            </a:r>
          </a:p>
          <a:p>
            <a:pPr marL="690881" lvl="1" indent="-345440" algn="l">
              <a:lnSpc>
                <a:spcPts val="6624"/>
              </a:lnSpc>
              <a:buFont typeface="Arial"/>
              <a:buChar char="•"/>
            </a:pPr>
            <a:r>
              <a:rPr lang="en-US" sz="3200" b="1">
                <a:solidFill>
                  <a:srgbClr val="2D3880"/>
                </a:solidFill>
                <a:latin typeface="Times New Roman Bold"/>
                <a:ea typeface="Times New Roman Bold"/>
                <a:cs typeface="Times New Roman Bold"/>
                <a:sym typeface="Times New Roman Bold"/>
              </a:rPr>
              <a:t>Dementia and Cognitive Decline: </a:t>
            </a:r>
            <a:r>
              <a:rPr lang="en-US" sz="3200">
                <a:solidFill>
                  <a:srgbClr val="2D3880"/>
                </a:solidFill>
                <a:latin typeface="Times New Roman"/>
                <a:ea typeface="Times New Roman"/>
                <a:cs typeface="Times New Roman"/>
                <a:sym typeface="Times New Roman"/>
              </a:rPr>
              <a:t>Conditions characterized by a decline in mental ability, memory, and reasoning, commonly associated with AD.</a:t>
            </a:r>
          </a:p>
          <a:p>
            <a:pPr algn="l">
              <a:lnSpc>
                <a:spcPts val="4480"/>
              </a:lnSpc>
            </a:pPr>
            <a:endParaRPr lang="en-US" sz="3200">
              <a:solidFill>
                <a:srgbClr val="2D388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5381" y="-1029990"/>
            <a:ext cx="4478210" cy="3525572"/>
          </a:xfrm>
          <a:custGeom>
            <a:avLst/>
            <a:gdLst/>
            <a:ahLst/>
            <a:cxnLst/>
            <a:rect l="l" t="t" r="r" b="b"/>
            <a:pathLst>
              <a:path w="4478210" h="3525572">
                <a:moveTo>
                  <a:pt x="0" y="0"/>
                </a:moveTo>
                <a:lnTo>
                  <a:pt x="4478210" y="0"/>
                </a:lnTo>
                <a:lnTo>
                  <a:pt x="4478210" y="3525573"/>
                </a:lnTo>
                <a:lnTo>
                  <a:pt x="0" y="3525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541846" y="1119554"/>
            <a:ext cx="15426139" cy="7118350"/>
          </a:xfrm>
          <a:prstGeom prst="rect">
            <a:avLst/>
          </a:prstGeom>
        </p:spPr>
        <p:txBody>
          <a:bodyPr lIns="0" tIns="0" rIns="0" bIns="0" rtlCol="0" anchor="t">
            <a:spAutoFit/>
          </a:bodyPr>
          <a:lstStyle/>
          <a:p>
            <a:pPr algn="l">
              <a:lnSpc>
                <a:spcPts val="6719"/>
              </a:lnSpc>
            </a:pPr>
            <a:r>
              <a:rPr lang="en-US" sz="4800" b="1">
                <a:solidFill>
                  <a:srgbClr val="2D3880"/>
                </a:solidFill>
                <a:latin typeface="Times New Roman Bold"/>
                <a:ea typeface="Times New Roman Bold"/>
                <a:cs typeface="Times New Roman Bold"/>
                <a:sym typeface="Times New Roman Bold"/>
              </a:rPr>
              <a:t>PROPOSED WORK</a:t>
            </a:r>
          </a:p>
          <a:p>
            <a:pPr algn="l">
              <a:lnSpc>
                <a:spcPts val="4480"/>
              </a:lnSpc>
            </a:pPr>
            <a:r>
              <a:rPr lang="en-US" sz="3200" b="1">
                <a:solidFill>
                  <a:srgbClr val="2D3880"/>
                </a:solidFill>
                <a:latin typeface="Times New Roman Bold"/>
                <a:ea typeface="Times New Roman Bold"/>
                <a:cs typeface="Times New Roman Bold"/>
                <a:sym typeface="Times New Roman Bold"/>
              </a:rPr>
              <a:t>Objective:</a:t>
            </a:r>
          </a:p>
          <a:p>
            <a:pPr marL="690881" lvl="1" indent="-345440" algn="l">
              <a:lnSpc>
                <a:spcPts val="4480"/>
              </a:lnSpc>
              <a:buFont typeface="Arial"/>
              <a:buChar char="•"/>
            </a:pPr>
            <a:r>
              <a:rPr lang="en-US" sz="3200">
                <a:solidFill>
                  <a:srgbClr val="2D3880"/>
                </a:solidFill>
                <a:latin typeface="Times New Roman"/>
                <a:ea typeface="Times New Roman"/>
                <a:cs typeface="Times New Roman"/>
                <a:sym typeface="Times New Roman"/>
              </a:rPr>
              <a:t>Developed a method for early detection of Alzheimer’s Disease (AD) using machine learning on clinical data and MRI images from the OASIS-1 dataset.</a:t>
            </a:r>
          </a:p>
          <a:p>
            <a:pPr algn="l">
              <a:lnSpc>
                <a:spcPts val="4480"/>
              </a:lnSpc>
            </a:pPr>
            <a:endParaRPr lang="en-US" sz="3200">
              <a:solidFill>
                <a:srgbClr val="2D3880"/>
              </a:solidFill>
              <a:latin typeface="Times New Roman"/>
              <a:ea typeface="Times New Roman"/>
              <a:cs typeface="Times New Roman"/>
              <a:sym typeface="Times New Roman"/>
            </a:endParaRPr>
          </a:p>
          <a:p>
            <a:pPr algn="l">
              <a:lnSpc>
                <a:spcPts val="4480"/>
              </a:lnSpc>
            </a:pPr>
            <a:r>
              <a:rPr lang="en-US" sz="3200" b="1">
                <a:solidFill>
                  <a:srgbClr val="2D3880"/>
                </a:solidFill>
                <a:latin typeface="Times New Roman Bold"/>
                <a:ea typeface="Times New Roman Bold"/>
                <a:cs typeface="Times New Roman Bold"/>
                <a:sym typeface="Times New Roman Bold"/>
              </a:rPr>
              <a:t>Dataset:</a:t>
            </a:r>
          </a:p>
          <a:p>
            <a:pPr marL="1381761" lvl="2" indent="-460587" algn="l">
              <a:lnSpc>
                <a:spcPts val="4480"/>
              </a:lnSpc>
              <a:buFont typeface="Arial"/>
              <a:buChar char="⚬"/>
            </a:pPr>
            <a:r>
              <a:rPr lang="en-US" sz="3200">
                <a:solidFill>
                  <a:srgbClr val="2D3880"/>
                </a:solidFill>
                <a:latin typeface="Times New Roman"/>
                <a:ea typeface="Times New Roman"/>
                <a:cs typeface="Times New Roman"/>
                <a:sym typeface="Times New Roman"/>
              </a:rPr>
              <a:t>390 MRI images (SUBJ_111 and T88_111)</a:t>
            </a:r>
          </a:p>
          <a:p>
            <a:pPr marL="1381761" lvl="2" indent="-460587" algn="l">
              <a:lnSpc>
                <a:spcPts val="4480"/>
              </a:lnSpc>
              <a:buFont typeface="Arial"/>
              <a:buChar char="⚬"/>
            </a:pPr>
            <a:r>
              <a:rPr lang="en-US" sz="3200">
                <a:solidFill>
                  <a:srgbClr val="2D3880"/>
                </a:solidFill>
                <a:latin typeface="Times New Roman"/>
                <a:ea typeface="Times New Roman"/>
                <a:cs typeface="Times New Roman"/>
                <a:sym typeface="Times New Roman"/>
              </a:rPr>
              <a:t>Clinical features: Age, Education, SES, MMSE, CDR, eTIV, nWBV</a:t>
            </a:r>
          </a:p>
          <a:p>
            <a:pPr algn="l">
              <a:lnSpc>
                <a:spcPts val="4480"/>
              </a:lnSpc>
            </a:pPr>
            <a:endParaRPr lang="en-US" sz="3200">
              <a:solidFill>
                <a:srgbClr val="2D3880"/>
              </a:solidFill>
              <a:latin typeface="Times New Roman"/>
              <a:ea typeface="Times New Roman"/>
              <a:cs typeface="Times New Roman"/>
              <a:sym typeface="Times New Roman"/>
            </a:endParaRPr>
          </a:p>
          <a:p>
            <a:pPr algn="l">
              <a:lnSpc>
                <a:spcPts val="4480"/>
              </a:lnSpc>
            </a:pPr>
            <a:endParaRPr lang="en-US" sz="3200">
              <a:solidFill>
                <a:srgbClr val="2D3880"/>
              </a:solidFill>
              <a:latin typeface="Times New Roman"/>
              <a:ea typeface="Times New Roman"/>
              <a:cs typeface="Times New Roman"/>
              <a:sym typeface="Times New Roman"/>
            </a:endParaRPr>
          </a:p>
          <a:p>
            <a:pPr algn="l">
              <a:lnSpc>
                <a:spcPts val="4480"/>
              </a:lnSpc>
            </a:pPr>
            <a:endParaRPr lang="en-US" sz="3200">
              <a:solidFill>
                <a:srgbClr val="2D3880"/>
              </a:solidFill>
              <a:latin typeface="Times New Roman"/>
              <a:ea typeface="Times New Roman"/>
              <a:cs typeface="Times New Roman"/>
              <a:sym typeface="Times New Roman"/>
            </a:endParaRPr>
          </a:p>
          <a:p>
            <a:pPr algn="l">
              <a:lnSpc>
                <a:spcPts val="4480"/>
              </a:lnSpc>
            </a:pPr>
            <a:endParaRPr lang="en-US" sz="3200">
              <a:solidFill>
                <a:srgbClr val="2D3880"/>
              </a:solidFill>
              <a:latin typeface="Times New Roman"/>
              <a:ea typeface="Times New Roman"/>
              <a:cs typeface="Times New Roman"/>
              <a:sym typeface="Times New Roman"/>
            </a:endParaRPr>
          </a:p>
        </p:txBody>
      </p:sp>
      <p:sp>
        <p:nvSpPr>
          <p:cNvPr id="5" name="Freeform 5"/>
          <p:cNvSpPr/>
          <p:nvPr/>
        </p:nvSpPr>
        <p:spPr>
          <a:xfrm>
            <a:off x="2802549" y="6524180"/>
            <a:ext cx="12904731" cy="2839041"/>
          </a:xfrm>
          <a:custGeom>
            <a:avLst/>
            <a:gdLst/>
            <a:ahLst/>
            <a:cxnLst/>
            <a:rect l="l" t="t" r="r" b="b"/>
            <a:pathLst>
              <a:path w="12904731" h="2839041">
                <a:moveTo>
                  <a:pt x="0" y="0"/>
                </a:moveTo>
                <a:lnTo>
                  <a:pt x="12904732" y="0"/>
                </a:lnTo>
                <a:lnTo>
                  <a:pt x="12904732" y="2839041"/>
                </a:lnTo>
                <a:lnTo>
                  <a:pt x="0" y="2839041"/>
                </a:lnTo>
                <a:lnTo>
                  <a:pt x="0" y="0"/>
                </a:lnTo>
                <a:close/>
              </a:path>
            </a:pathLst>
          </a:custGeom>
          <a:blipFill>
            <a:blip r:embed="rId6"/>
            <a:stretch>
              <a:fillRect/>
            </a:stretch>
          </a:blipFill>
          <a:ln w="19050" cap="sq">
            <a:solidFill>
              <a:srgbClr val="000000"/>
            </a:solid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45381" y="-1029990"/>
            <a:ext cx="4478210" cy="3525572"/>
          </a:xfrm>
          <a:custGeom>
            <a:avLst/>
            <a:gdLst/>
            <a:ahLst/>
            <a:cxnLst/>
            <a:rect l="l" t="t" r="r" b="b"/>
            <a:pathLst>
              <a:path w="4478210" h="3525572">
                <a:moveTo>
                  <a:pt x="0" y="0"/>
                </a:moveTo>
                <a:lnTo>
                  <a:pt x="4478210" y="0"/>
                </a:lnTo>
                <a:lnTo>
                  <a:pt x="4478210" y="3525573"/>
                </a:lnTo>
                <a:lnTo>
                  <a:pt x="0" y="35255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430931" y="1084403"/>
            <a:ext cx="15426139" cy="8632825"/>
          </a:xfrm>
          <a:prstGeom prst="rect">
            <a:avLst/>
          </a:prstGeom>
        </p:spPr>
        <p:txBody>
          <a:bodyPr lIns="0" tIns="0" rIns="0" bIns="0" rtlCol="0" anchor="t">
            <a:spAutoFit/>
          </a:bodyPr>
          <a:lstStyle/>
          <a:p>
            <a:pPr algn="l">
              <a:lnSpc>
                <a:spcPts val="6272"/>
              </a:lnSpc>
            </a:pPr>
            <a:r>
              <a:rPr lang="en-US" sz="3200" b="1">
                <a:solidFill>
                  <a:srgbClr val="2D3880"/>
                </a:solidFill>
                <a:latin typeface="Times New Roman Bold"/>
                <a:ea typeface="Times New Roman Bold"/>
                <a:cs typeface="Times New Roman Bold"/>
                <a:sym typeface="Times New Roman Bold"/>
              </a:rPr>
              <a:t>Preprocessing:</a:t>
            </a:r>
          </a:p>
          <a:p>
            <a:pPr marL="1381761" lvl="2" indent="-460587" algn="l">
              <a:lnSpc>
                <a:spcPts val="6272"/>
              </a:lnSpc>
              <a:buFont typeface="Arial"/>
              <a:buChar char="⚬"/>
            </a:pPr>
            <a:r>
              <a:rPr lang="en-US" sz="3200">
                <a:solidFill>
                  <a:srgbClr val="2D3880"/>
                </a:solidFill>
                <a:latin typeface="Times New Roman"/>
                <a:ea typeface="Times New Roman"/>
                <a:cs typeface="Times New Roman"/>
                <a:sym typeface="Times New Roman"/>
              </a:rPr>
              <a:t>Handle missing values with mean/mode imputation</a:t>
            </a:r>
          </a:p>
          <a:p>
            <a:pPr marL="1381761" lvl="2" indent="-460587" algn="l">
              <a:lnSpc>
                <a:spcPts val="6272"/>
              </a:lnSpc>
              <a:buFont typeface="Arial"/>
              <a:buChar char="⚬"/>
            </a:pPr>
            <a:r>
              <a:rPr lang="en-US" sz="3200">
                <a:solidFill>
                  <a:srgbClr val="2D3880"/>
                </a:solidFill>
                <a:latin typeface="Times New Roman"/>
                <a:ea typeface="Times New Roman"/>
                <a:cs typeface="Times New Roman"/>
                <a:sym typeface="Times New Roman"/>
              </a:rPr>
              <a:t>Encode categorical data and scale numerical features</a:t>
            </a:r>
          </a:p>
          <a:p>
            <a:pPr algn="l">
              <a:lnSpc>
                <a:spcPts val="6272"/>
              </a:lnSpc>
            </a:pPr>
            <a:r>
              <a:rPr lang="en-US" sz="3200" b="1">
                <a:solidFill>
                  <a:srgbClr val="2D3880"/>
                </a:solidFill>
                <a:latin typeface="Times New Roman Bold"/>
                <a:ea typeface="Times New Roman Bold"/>
                <a:cs typeface="Times New Roman Bold"/>
                <a:sym typeface="Times New Roman Bold"/>
              </a:rPr>
              <a:t>Feature Extraction:</a:t>
            </a:r>
          </a:p>
          <a:p>
            <a:pPr marL="1381761" lvl="2" indent="-460587" algn="l">
              <a:lnSpc>
                <a:spcPts val="6272"/>
              </a:lnSpc>
              <a:buFont typeface="Arial"/>
              <a:buChar char="⚬"/>
            </a:pPr>
            <a:r>
              <a:rPr lang="en-US" sz="3200">
                <a:solidFill>
                  <a:srgbClr val="2D3880"/>
                </a:solidFill>
                <a:latin typeface="Times New Roman"/>
                <a:ea typeface="Times New Roman"/>
                <a:cs typeface="Times New Roman"/>
                <a:sym typeface="Times New Roman"/>
              </a:rPr>
              <a:t>Extract features from MRI images using ResNet50</a:t>
            </a:r>
          </a:p>
          <a:p>
            <a:pPr marL="1381761" lvl="2" indent="-460587" algn="l">
              <a:lnSpc>
                <a:spcPts val="6272"/>
              </a:lnSpc>
              <a:buFont typeface="Arial"/>
              <a:buChar char="⚬"/>
            </a:pPr>
            <a:r>
              <a:rPr lang="en-US" sz="3200">
                <a:solidFill>
                  <a:srgbClr val="2D3880"/>
                </a:solidFill>
                <a:latin typeface="Times New Roman"/>
                <a:ea typeface="Times New Roman"/>
                <a:cs typeface="Times New Roman"/>
                <a:sym typeface="Times New Roman"/>
              </a:rPr>
              <a:t>Combine clinical and MRI features for holistic input</a:t>
            </a:r>
          </a:p>
          <a:p>
            <a:pPr algn="l">
              <a:lnSpc>
                <a:spcPts val="6272"/>
              </a:lnSpc>
            </a:pPr>
            <a:r>
              <a:rPr lang="en-US" sz="3200" b="1">
                <a:solidFill>
                  <a:srgbClr val="2D3880"/>
                </a:solidFill>
                <a:latin typeface="Times New Roman Bold"/>
                <a:ea typeface="Times New Roman Bold"/>
                <a:cs typeface="Times New Roman Bold"/>
                <a:sym typeface="Times New Roman Bold"/>
              </a:rPr>
              <a:t>Goal:</a:t>
            </a:r>
          </a:p>
          <a:p>
            <a:pPr marL="1381761" lvl="2" indent="-460587" algn="l">
              <a:lnSpc>
                <a:spcPts val="6272"/>
              </a:lnSpc>
              <a:buFont typeface="Arial"/>
              <a:buChar char="⚬"/>
            </a:pPr>
            <a:r>
              <a:rPr lang="en-US" sz="3200">
                <a:solidFill>
                  <a:srgbClr val="2D3880"/>
                </a:solidFill>
                <a:latin typeface="Times New Roman"/>
                <a:ea typeface="Times New Roman"/>
                <a:cs typeface="Times New Roman"/>
                <a:sym typeface="Times New Roman"/>
              </a:rPr>
              <a:t>Classify subjects:</a:t>
            </a:r>
          </a:p>
          <a:p>
            <a:pPr marL="2072642" lvl="3" indent="-518160" algn="l">
              <a:lnSpc>
                <a:spcPts val="6272"/>
              </a:lnSpc>
              <a:buFont typeface="Arial"/>
              <a:buChar char="￭"/>
            </a:pPr>
            <a:r>
              <a:rPr lang="en-US" sz="3200">
                <a:solidFill>
                  <a:srgbClr val="2D3880"/>
                </a:solidFill>
                <a:latin typeface="Times New Roman"/>
                <a:ea typeface="Times New Roman"/>
                <a:cs typeface="Times New Roman"/>
                <a:sym typeface="Times New Roman"/>
              </a:rPr>
              <a:t>Dementia (CDR ≥ 0.5)</a:t>
            </a:r>
          </a:p>
          <a:p>
            <a:pPr marL="2072642" lvl="3" indent="-518160" algn="l">
              <a:lnSpc>
                <a:spcPts val="6272"/>
              </a:lnSpc>
              <a:buFont typeface="Arial"/>
              <a:buChar char="￭"/>
            </a:pPr>
            <a:r>
              <a:rPr lang="en-US" sz="3200">
                <a:solidFill>
                  <a:srgbClr val="2D3880"/>
                </a:solidFill>
                <a:latin typeface="Times New Roman"/>
                <a:ea typeface="Times New Roman"/>
                <a:cs typeface="Times New Roman"/>
                <a:sym typeface="Times New Roman"/>
              </a:rPr>
              <a:t>No Dementia (CDR &lt; 0.5)</a:t>
            </a:r>
          </a:p>
          <a:p>
            <a:pPr algn="l">
              <a:lnSpc>
                <a:spcPts val="5408"/>
              </a:lnSpc>
            </a:pPr>
            <a:endParaRPr lang="en-US" sz="3200">
              <a:solidFill>
                <a:srgbClr val="2D3880"/>
              </a:solidFill>
              <a:latin typeface="Times New Roman"/>
              <a:ea typeface="Times New Roman"/>
              <a:cs typeface="Times New Roman"/>
              <a:sym typeface="Times New Roman"/>
            </a:endParaRPr>
          </a:p>
        </p:txBody>
      </p:sp>
      <p:sp>
        <p:nvSpPr>
          <p:cNvPr id="5" name="Freeform 5"/>
          <p:cNvSpPr/>
          <p:nvPr/>
        </p:nvSpPr>
        <p:spPr>
          <a:xfrm>
            <a:off x="13168779" y="1379678"/>
            <a:ext cx="3120202" cy="3120202"/>
          </a:xfrm>
          <a:custGeom>
            <a:avLst/>
            <a:gdLst/>
            <a:ahLst/>
            <a:cxnLst/>
            <a:rect l="l" t="t" r="r" b="b"/>
            <a:pathLst>
              <a:path w="3120202" h="3120202">
                <a:moveTo>
                  <a:pt x="0" y="0"/>
                </a:moveTo>
                <a:lnTo>
                  <a:pt x="3120202" y="0"/>
                </a:lnTo>
                <a:lnTo>
                  <a:pt x="3120202" y="3120202"/>
                </a:lnTo>
                <a:lnTo>
                  <a:pt x="0" y="3120202"/>
                </a:lnTo>
                <a:lnTo>
                  <a:pt x="0" y="0"/>
                </a:lnTo>
                <a:close/>
              </a:path>
            </a:pathLst>
          </a:custGeom>
          <a:blipFill>
            <a:blip r:embed="rId6"/>
            <a:stretch>
              <a:fillRect/>
            </a:stretch>
          </a:blipFill>
        </p:spPr>
      </p:sp>
      <p:sp>
        <p:nvSpPr>
          <p:cNvPr id="6" name="Freeform 6"/>
          <p:cNvSpPr/>
          <p:nvPr/>
        </p:nvSpPr>
        <p:spPr>
          <a:xfrm>
            <a:off x="13057414" y="5304640"/>
            <a:ext cx="3342932" cy="3953660"/>
          </a:xfrm>
          <a:custGeom>
            <a:avLst/>
            <a:gdLst/>
            <a:ahLst/>
            <a:cxnLst/>
            <a:rect l="l" t="t" r="r" b="b"/>
            <a:pathLst>
              <a:path w="3342932" h="3953660">
                <a:moveTo>
                  <a:pt x="0" y="0"/>
                </a:moveTo>
                <a:lnTo>
                  <a:pt x="3342931" y="0"/>
                </a:lnTo>
                <a:lnTo>
                  <a:pt x="3342931" y="3953660"/>
                </a:lnTo>
                <a:lnTo>
                  <a:pt x="0" y="3953660"/>
                </a:lnTo>
                <a:lnTo>
                  <a:pt x="0" y="0"/>
                </a:lnTo>
                <a:close/>
              </a:path>
            </a:pathLst>
          </a:custGeom>
          <a:blipFill>
            <a:blip r:embed="rId7"/>
            <a:stretch>
              <a:fillRect/>
            </a:stretch>
          </a:blipFill>
        </p:spPr>
      </p:sp>
      <p:sp>
        <p:nvSpPr>
          <p:cNvPr id="7" name="TextBox 7"/>
          <p:cNvSpPr txBox="1"/>
          <p:nvPr/>
        </p:nvSpPr>
        <p:spPr>
          <a:xfrm>
            <a:off x="13505050" y="725805"/>
            <a:ext cx="2420750" cy="548933"/>
          </a:xfrm>
          <a:prstGeom prst="rect">
            <a:avLst/>
          </a:prstGeom>
        </p:spPr>
        <p:txBody>
          <a:bodyPr wrap="square" lIns="0" tIns="0" rIns="0" bIns="0" rtlCol="0" anchor="t">
            <a:spAutoFit/>
          </a:bodyPr>
          <a:lstStyle/>
          <a:p>
            <a:pPr algn="ctr">
              <a:lnSpc>
                <a:spcPts val="4480"/>
              </a:lnSpc>
              <a:spcBef>
                <a:spcPct val="0"/>
              </a:spcBef>
            </a:pPr>
            <a:r>
              <a:rPr lang="en-US" sz="3200" b="1" i="1" dirty="0">
                <a:solidFill>
                  <a:srgbClr val="2D3880"/>
                </a:solidFill>
                <a:latin typeface="Times New Roman Bold Italics"/>
                <a:ea typeface="Times New Roman Bold Italics"/>
                <a:cs typeface="Times New Roman Bold Italics"/>
                <a:sym typeface="Times New Roman Bold Italics"/>
              </a:rPr>
              <a:t>SUBJ_111</a:t>
            </a:r>
          </a:p>
        </p:txBody>
      </p:sp>
      <p:sp>
        <p:nvSpPr>
          <p:cNvPr id="8" name="TextBox 8"/>
          <p:cNvSpPr txBox="1"/>
          <p:nvPr/>
        </p:nvSpPr>
        <p:spPr>
          <a:xfrm>
            <a:off x="13682850" y="4661535"/>
            <a:ext cx="2014350" cy="548933"/>
          </a:xfrm>
          <a:prstGeom prst="rect">
            <a:avLst/>
          </a:prstGeom>
        </p:spPr>
        <p:txBody>
          <a:bodyPr wrap="square" lIns="0" tIns="0" rIns="0" bIns="0" rtlCol="0" anchor="t">
            <a:spAutoFit/>
          </a:bodyPr>
          <a:lstStyle/>
          <a:p>
            <a:pPr algn="ctr">
              <a:lnSpc>
                <a:spcPts val="4480"/>
              </a:lnSpc>
              <a:spcBef>
                <a:spcPct val="0"/>
              </a:spcBef>
            </a:pPr>
            <a:r>
              <a:rPr lang="en-US" sz="3200" b="1" i="1" dirty="0">
                <a:solidFill>
                  <a:srgbClr val="2D3880"/>
                </a:solidFill>
                <a:latin typeface="Times New Roman Bold Italics"/>
                <a:ea typeface="Times New Roman Bold Italics"/>
                <a:cs typeface="Times New Roman Bold Italics"/>
                <a:sym typeface="Times New Roman Bold Italics"/>
              </a:rPr>
              <a:t>T88_111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7259" y="-734086"/>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833161" y="1288366"/>
            <a:ext cx="15426139" cy="9507220"/>
          </a:xfrm>
          <a:prstGeom prst="rect">
            <a:avLst/>
          </a:prstGeom>
        </p:spPr>
        <p:txBody>
          <a:bodyPr lIns="0" tIns="0" rIns="0" bIns="0" rtlCol="0" anchor="t">
            <a:spAutoFit/>
          </a:bodyPr>
          <a:lstStyle/>
          <a:p>
            <a:pPr algn="l">
              <a:lnSpc>
                <a:spcPts val="6719"/>
              </a:lnSpc>
            </a:pPr>
            <a:r>
              <a:rPr lang="en-US" sz="4800" b="1">
                <a:solidFill>
                  <a:srgbClr val="2D3880"/>
                </a:solidFill>
                <a:latin typeface="Times New Roman Bold"/>
                <a:ea typeface="Times New Roman Bold"/>
                <a:cs typeface="Times New Roman Bold"/>
                <a:sym typeface="Times New Roman Bold"/>
              </a:rPr>
              <a:t>METHODS APPLIED</a:t>
            </a:r>
          </a:p>
          <a:p>
            <a:pPr algn="l">
              <a:lnSpc>
                <a:spcPts val="5536"/>
              </a:lnSpc>
            </a:pPr>
            <a:r>
              <a:rPr lang="en-US" sz="3200">
                <a:solidFill>
                  <a:srgbClr val="2D3880"/>
                </a:solidFill>
                <a:latin typeface="Times New Roman"/>
                <a:ea typeface="Times New Roman"/>
                <a:cs typeface="Times New Roman"/>
                <a:sym typeface="Times New Roman"/>
              </a:rPr>
              <a:t>1. </a:t>
            </a:r>
            <a:r>
              <a:rPr lang="en-US" sz="3200" b="1">
                <a:solidFill>
                  <a:srgbClr val="2D3880"/>
                </a:solidFill>
                <a:latin typeface="Times New Roman Bold"/>
                <a:ea typeface="Times New Roman Bold"/>
                <a:cs typeface="Times New Roman Bold"/>
                <a:sym typeface="Times New Roman Bold"/>
              </a:rPr>
              <a:t>Data Preprocessing:</a:t>
            </a:r>
          </a:p>
          <a:p>
            <a:pPr marL="690881" lvl="1" indent="-345440" algn="l">
              <a:lnSpc>
                <a:spcPts val="5536"/>
              </a:lnSpc>
              <a:buFont typeface="Arial"/>
              <a:buChar char="•"/>
            </a:pPr>
            <a:r>
              <a:rPr lang="en-US" sz="3200">
                <a:solidFill>
                  <a:srgbClr val="2D3880"/>
                </a:solidFill>
                <a:latin typeface="Times New Roman"/>
                <a:ea typeface="Times New Roman"/>
                <a:cs typeface="Times New Roman"/>
                <a:sym typeface="Times New Roman"/>
              </a:rPr>
              <a:t>Handling Missing Values:</a:t>
            </a:r>
          </a:p>
          <a:p>
            <a:pPr marL="1381761" lvl="2" indent="-460587" algn="l">
              <a:lnSpc>
                <a:spcPts val="5536"/>
              </a:lnSpc>
              <a:buFont typeface="Arial"/>
              <a:buChar char="⚬"/>
            </a:pPr>
            <a:r>
              <a:rPr lang="en-US" sz="3200">
                <a:solidFill>
                  <a:srgbClr val="2D3880"/>
                </a:solidFill>
                <a:latin typeface="Times New Roman"/>
                <a:ea typeface="Times New Roman"/>
                <a:cs typeface="Times New Roman"/>
                <a:sym typeface="Times New Roman"/>
              </a:rPr>
              <a:t>Mean imputation for SES, MMSE, and Delay</a:t>
            </a:r>
          </a:p>
          <a:p>
            <a:pPr marL="1381761" lvl="2" indent="-460587" algn="l">
              <a:lnSpc>
                <a:spcPts val="5536"/>
              </a:lnSpc>
              <a:buFont typeface="Arial"/>
              <a:buChar char="⚬"/>
            </a:pPr>
            <a:r>
              <a:rPr lang="en-US" sz="3200">
                <a:solidFill>
                  <a:srgbClr val="2D3880"/>
                </a:solidFill>
                <a:latin typeface="Times New Roman"/>
                <a:ea typeface="Times New Roman"/>
                <a:cs typeface="Times New Roman"/>
                <a:sym typeface="Times New Roman"/>
              </a:rPr>
              <a:t>Mode imputation for Education</a:t>
            </a:r>
          </a:p>
          <a:p>
            <a:pPr marL="690881" lvl="1" indent="-345440" algn="l">
              <a:lnSpc>
                <a:spcPts val="5536"/>
              </a:lnSpc>
              <a:buFont typeface="Arial"/>
              <a:buChar char="•"/>
            </a:pPr>
            <a:r>
              <a:rPr lang="en-US" sz="3200">
                <a:solidFill>
                  <a:srgbClr val="2D3880"/>
                </a:solidFill>
                <a:latin typeface="Times New Roman"/>
                <a:ea typeface="Times New Roman"/>
                <a:cs typeface="Times New Roman"/>
                <a:sym typeface="Times New Roman"/>
              </a:rPr>
              <a:t>Encoding: Gender transformed (M = 0, F = 1)</a:t>
            </a:r>
          </a:p>
          <a:p>
            <a:pPr marL="690881" lvl="1" indent="-345440" algn="l">
              <a:lnSpc>
                <a:spcPts val="5536"/>
              </a:lnSpc>
              <a:buFont typeface="Arial"/>
              <a:buChar char="•"/>
            </a:pPr>
            <a:r>
              <a:rPr lang="en-US" sz="3200">
                <a:solidFill>
                  <a:srgbClr val="2D3880"/>
                </a:solidFill>
                <a:latin typeface="Times New Roman"/>
                <a:ea typeface="Times New Roman"/>
                <a:cs typeface="Times New Roman"/>
                <a:sym typeface="Times New Roman"/>
              </a:rPr>
              <a:t>Feature Scaling: Standardized numerical features using StandardScaler</a:t>
            </a:r>
          </a:p>
          <a:p>
            <a:pPr algn="l">
              <a:lnSpc>
                <a:spcPts val="5536"/>
              </a:lnSpc>
            </a:pPr>
            <a:r>
              <a:rPr lang="en-US" sz="3200">
                <a:solidFill>
                  <a:srgbClr val="2D3880"/>
                </a:solidFill>
                <a:latin typeface="Times New Roman"/>
                <a:ea typeface="Times New Roman"/>
                <a:cs typeface="Times New Roman"/>
                <a:sym typeface="Times New Roman"/>
              </a:rPr>
              <a:t>2. </a:t>
            </a:r>
            <a:r>
              <a:rPr lang="en-US" sz="3200" b="1">
                <a:solidFill>
                  <a:srgbClr val="2D3880"/>
                </a:solidFill>
                <a:latin typeface="Times New Roman Bold"/>
                <a:ea typeface="Times New Roman Bold"/>
                <a:cs typeface="Times New Roman Bold"/>
                <a:sym typeface="Times New Roman Bold"/>
              </a:rPr>
              <a:t>Feature Extraction:</a:t>
            </a:r>
          </a:p>
          <a:p>
            <a:pPr marL="690881" lvl="1" indent="-345440" algn="l">
              <a:lnSpc>
                <a:spcPts val="5536"/>
              </a:lnSpc>
              <a:buFont typeface="Arial"/>
              <a:buChar char="•"/>
            </a:pPr>
            <a:r>
              <a:rPr lang="en-US" sz="3200">
                <a:solidFill>
                  <a:srgbClr val="2D3880"/>
                </a:solidFill>
                <a:latin typeface="Times New Roman"/>
                <a:ea typeface="Times New Roman"/>
                <a:cs typeface="Times New Roman"/>
                <a:sym typeface="Times New Roman"/>
              </a:rPr>
              <a:t>Clinical Data: Selected key features like Age, MMSE, CDR, and nWBV</a:t>
            </a:r>
          </a:p>
          <a:p>
            <a:pPr marL="690881" lvl="1" indent="-345440" algn="l">
              <a:lnSpc>
                <a:spcPts val="5536"/>
              </a:lnSpc>
              <a:buFont typeface="Arial"/>
              <a:buChar char="•"/>
            </a:pPr>
            <a:r>
              <a:rPr lang="en-US" sz="3200">
                <a:solidFill>
                  <a:srgbClr val="2D3880"/>
                </a:solidFill>
                <a:latin typeface="Times New Roman"/>
                <a:ea typeface="Times New Roman"/>
                <a:cs typeface="Times New Roman"/>
                <a:sym typeface="Times New Roman"/>
              </a:rPr>
              <a:t>MRI Data: Extracted 2048-dimensional features using ResNet50</a:t>
            </a:r>
          </a:p>
          <a:p>
            <a:pPr marL="690881" lvl="1" indent="-345440" algn="l">
              <a:lnSpc>
                <a:spcPts val="5536"/>
              </a:lnSpc>
              <a:buFont typeface="Arial"/>
              <a:buChar char="•"/>
            </a:pPr>
            <a:r>
              <a:rPr lang="en-US" sz="3200">
                <a:solidFill>
                  <a:srgbClr val="2D3880"/>
                </a:solidFill>
                <a:latin typeface="Times New Roman"/>
                <a:ea typeface="Times New Roman"/>
                <a:cs typeface="Times New Roman"/>
                <a:sym typeface="Times New Roman"/>
              </a:rPr>
              <a:t>Feature Integration: Combined MRI and clinical features for comprehensive modeling</a:t>
            </a:r>
          </a:p>
          <a:p>
            <a:pPr algn="l">
              <a:lnSpc>
                <a:spcPts val="3633"/>
              </a:lnSpc>
            </a:pPr>
            <a:endParaRPr lang="en-US" sz="3200">
              <a:solidFill>
                <a:srgbClr val="2D3880"/>
              </a:solidFill>
              <a:latin typeface="Times New Roman"/>
              <a:ea typeface="Times New Roman"/>
              <a:cs typeface="Times New Roman"/>
              <a:sym typeface="Times New Roman"/>
            </a:endParaRPr>
          </a:p>
          <a:p>
            <a:pPr algn="l">
              <a:lnSpc>
                <a:spcPts val="3640"/>
              </a:lnSpc>
            </a:pPr>
            <a:endParaRPr lang="en-US" sz="3200">
              <a:solidFill>
                <a:srgbClr val="2D388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97259" y="-734086"/>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691901" y="1162783"/>
            <a:ext cx="15426139" cy="8603234"/>
          </a:xfrm>
          <a:prstGeom prst="rect">
            <a:avLst/>
          </a:prstGeom>
        </p:spPr>
        <p:txBody>
          <a:bodyPr lIns="0" tIns="0" rIns="0" bIns="0" rtlCol="0" anchor="t">
            <a:spAutoFit/>
          </a:bodyPr>
          <a:lstStyle/>
          <a:p>
            <a:pPr algn="l">
              <a:lnSpc>
                <a:spcPts val="7648"/>
              </a:lnSpc>
            </a:pPr>
            <a:r>
              <a:rPr lang="en-US" sz="3200">
                <a:solidFill>
                  <a:srgbClr val="2D3880"/>
                </a:solidFill>
                <a:latin typeface="Times New Roman"/>
                <a:ea typeface="Times New Roman"/>
                <a:cs typeface="Times New Roman"/>
                <a:sym typeface="Times New Roman"/>
              </a:rPr>
              <a:t>3. </a:t>
            </a:r>
            <a:r>
              <a:rPr lang="en-US" sz="3200" b="1">
                <a:solidFill>
                  <a:srgbClr val="2D3880"/>
                </a:solidFill>
                <a:latin typeface="Times New Roman Bold"/>
                <a:ea typeface="Times New Roman Bold"/>
                <a:cs typeface="Times New Roman Bold"/>
                <a:sym typeface="Times New Roman Bold"/>
              </a:rPr>
              <a:t>Machine Learning Models Implemented:</a:t>
            </a:r>
          </a:p>
          <a:p>
            <a:pPr marL="690881" lvl="1" indent="-345440" algn="l">
              <a:lnSpc>
                <a:spcPts val="7648"/>
              </a:lnSpc>
              <a:buFont typeface="Arial"/>
              <a:buChar char="•"/>
            </a:pPr>
            <a:r>
              <a:rPr lang="en-US" sz="3200" b="1">
                <a:solidFill>
                  <a:srgbClr val="2D3880"/>
                </a:solidFill>
                <a:latin typeface="Times New Roman Bold"/>
                <a:ea typeface="Times New Roman Bold"/>
                <a:cs typeface="Times New Roman Bold"/>
                <a:sym typeface="Times New Roman Bold"/>
              </a:rPr>
              <a:t>Random Forest (RF): </a:t>
            </a:r>
            <a:r>
              <a:rPr lang="en-US" sz="3200">
                <a:solidFill>
                  <a:srgbClr val="2D3880"/>
                </a:solidFill>
                <a:latin typeface="Times New Roman"/>
                <a:ea typeface="Times New Roman"/>
                <a:cs typeface="Times New Roman"/>
                <a:sym typeface="Times New Roman"/>
              </a:rPr>
              <a:t>Ensemble learning to reduce overfitting</a:t>
            </a:r>
          </a:p>
          <a:p>
            <a:pPr marL="690881" lvl="1" indent="-345440" algn="l">
              <a:lnSpc>
                <a:spcPts val="7648"/>
              </a:lnSpc>
              <a:buFont typeface="Arial"/>
              <a:buChar char="•"/>
            </a:pPr>
            <a:r>
              <a:rPr lang="en-US" sz="3200" b="1">
                <a:solidFill>
                  <a:srgbClr val="2D3880"/>
                </a:solidFill>
                <a:latin typeface="Times New Roman Bold"/>
                <a:ea typeface="Times New Roman Bold"/>
                <a:cs typeface="Times New Roman Bold"/>
                <a:sym typeface="Times New Roman Bold"/>
              </a:rPr>
              <a:t>Support Vector Machine (SVM): </a:t>
            </a:r>
            <a:r>
              <a:rPr lang="en-US" sz="3200">
                <a:solidFill>
                  <a:srgbClr val="2D3880"/>
                </a:solidFill>
                <a:latin typeface="Times New Roman"/>
                <a:ea typeface="Times New Roman"/>
                <a:cs typeface="Times New Roman"/>
                <a:sym typeface="Times New Roman"/>
              </a:rPr>
              <a:t>Linear kernel for high-dimensional separation</a:t>
            </a:r>
          </a:p>
          <a:p>
            <a:pPr marL="690881" lvl="1" indent="-345440" algn="l">
              <a:lnSpc>
                <a:spcPts val="7648"/>
              </a:lnSpc>
              <a:buFont typeface="Arial"/>
              <a:buChar char="•"/>
            </a:pPr>
            <a:r>
              <a:rPr lang="en-US" sz="3200" b="1">
                <a:solidFill>
                  <a:srgbClr val="2D3880"/>
                </a:solidFill>
                <a:latin typeface="Times New Roman Bold"/>
                <a:ea typeface="Times New Roman Bold"/>
                <a:cs typeface="Times New Roman Bold"/>
                <a:sym typeface="Times New Roman Bold"/>
              </a:rPr>
              <a:t>Convolutional Neural Network (CNN): </a:t>
            </a:r>
            <a:r>
              <a:rPr lang="en-US" sz="3200">
                <a:solidFill>
                  <a:srgbClr val="2D3880"/>
                </a:solidFill>
                <a:latin typeface="Times New Roman"/>
                <a:ea typeface="Times New Roman"/>
                <a:cs typeface="Times New Roman"/>
                <a:sym typeface="Times New Roman"/>
              </a:rPr>
              <a:t>Specialized deep learning for image analysis</a:t>
            </a:r>
          </a:p>
          <a:p>
            <a:pPr marL="690881" lvl="1" indent="-345440" algn="l">
              <a:lnSpc>
                <a:spcPts val="7648"/>
              </a:lnSpc>
              <a:buFont typeface="Arial"/>
              <a:buChar char="•"/>
            </a:pPr>
            <a:r>
              <a:rPr lang="en-US" sz="3200" b="1">
                <a:solidFill>
                  <a:srgbClr val="2D3880"/>
                </a:solidFill>
                <a:latin typeface="Times New Roman Bold"/>
                <a:ea typeface="Times New Roman Bold"/>
                <a:cs typeface="Times New Roman Bold"/>
                <a:sym typeface="Times New Roman Bold"/>
              </a:rPr>
              <a:t>XGBoost:</a:t>
            </a:r>
            <a:r>
              <a:rPr lang="en-US" sz="3200">
                <a:solidFill>
                  <a:srgbClr val="2D3880"/>
                </a:solidFill>
                <a:latin typeface="Times New Roman"/>
                <a:ea typeface="Times New Roman"/>
                <a:cs typeface="Times New Roman"/>
                <a:sym typeface="Times New Roman"/>
              </a:rPr>
              <a:t> Gradient boosting for robust performance with complex interactions</a:t>
            </a:r>
          </a:p>
          <a:p>
            <a:pPr algn="l">
              <a:lnSpc>
                <a:spcPts val="7648"/>
              </a:lnSpc>
            </a:pPr>
            <a:r>
              <a:rPr lang="en-US" sz="3200">
                <a:solidFill>
                  <a:srgbClr val="2D3880"/>
                </a:solidFill>
                <a:latin typeface="Times New Roman"/>
                <a:ea typeface="Times New Roman"/>
                <a:cs typeface="Times New Roman"/>
                <a:sym typeface="Times New Roman"/>
              </a:rPr>
              <a:t>4.</a:t>
            </a:r>
            <a:r>
              <a:rPr lang="en-US" sz="3200" b="1">
                <a:solidFill>
                  <a:srgbClr val="2D3880"/>
                </a:solidFill>
                <a:latin typeface="Times New Roman Bold"/>
                <a:ea typeface="Times New Roman Bold"/>
                <a:cs typeface="Times New Roman Bold"/>
                <a:sym typeface="Times New Roman Bold"/>
              </a:rPr>
              <a:t> Evaluation Metrics:</a:t>
            </a:r>
          </a:p>
          <a:p>
            <a:pPr marL="690881" lvl="1" indent="-345440" algn="l">
              <a:lnSpc>
                <a:spcPts val="7648"/>
              </a:lnSpc>
              <a:buFont typeface="Arial"/>
              <a:buChar char="•"/>
            </a:pPr>
            <a:r>
              <a:rPr lang="en-US" sz="3200">
                <a:solidFill>
                  <a:srgbClr val="2D3880"/>
                </a:solidFill>
                <a:latin typeface="Times New Roman"/>
                <a:ea typeface="Times New Roman"/>
                <a:cs typeface="Times New Roman"/>
                <a:sym typeface="Times New Roman"/>
              </a:rPr>
              <a:t>Accuracy, Precision, Recall, F1-Score, and Confusion Matrix to assess model performance</a:t>
            </a:r>
          </a:p>
          <a:p>
            <a:pPr algn="l">
              <a:lnSpc>
                <a:spcPts val="7648"/>
              </a:lnSpc>
            </a:pPr>
            <a:endParaRPr lang="en-US" sz="3200">
              <a:solidFill>
                <a:srgbClr val="2D388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14728880" y="6806164"/>
            <a:ext cx="4478210" cy="4478210"/>
          </a:xfrm>
          <a:custGeom>
            <a:avLst/>
            <a:gdLst/>
            <a:ahLst/>
            <a:cxnLst/>
            <a:rect l="l" t="t" r="r" b="b"/>
            <a:pathLst>
              <a:path w="4478210" h="4478210">
                <a:moveTo>
                  <a:pt x="4478209" y="0"/>
                </a:moveTo>
                <a:lnTo>
                  <a:pt x="0" y="0"/>
                </a:lnTo>
                <a:lnTo>
                  <a:pt x="0" y="4478210"/>
                </a:lnTo>
                <a:lnTo>
                  <a:pt x="4478209" y="4478210"/>
                </a:lnTo>
                <a:lnTo>
                  <a:pt x="4478209"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10405" y="-1296794"/>
            <a:ext cx="4478210" cy="3525572"/>
          </a:xfrm>
          <a:custGeom>
            <a:avLst/>
            <a:gdLst/>
            <a:ahLst/>
            <a:cxnLst/>
            <a:rect l="l" t="t" r="r" b="b"/>
            <a:pathLst>
              <a:path w="4478210" h="3525572">
                <a:moveTo>
                  <a:pt x="0" y="0"/>
                </a:moveTo>
                <a:lnTo>
                  <a:pt x="4478210" y="0"/>
                </a:lnTo>
                <a:lnTo>
                  <a:pt x="4478210" y="3525572"/>
                </a:lnTo>
                <a:lnTo>
                  <a:pt x="0" y="35255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960564"/>
            <a:ext cx="15426139" cy="5426202"/>
          </a:xfrm>
          <a:prstGeom prst="rect">
            <a:avLst/>
          </a:prstGeom>
        </p:spPr>
        <p:txBody>
          <a:bodyPr lIns="0" tIns="0" rIns="0" bIns="0" rtlCol="0" anchor="t">
            <a:spAutoFit/>
          </a:bodyPr>
          <a:lstStyle/>
          <a:p>
            <a:pPr algn="l">
              <a:lnSpc>
                <a:spcPts val="8064"/>
              </a:lnSpc>
            </a:pPr>
            <a:r>
              <a:rPr lang="en-US" sz="4800" b="1" dirty="0">
                <a:solidFill>
                  <a:srgbClr val="2D3880"/>
                </a:solidFill>
                <a:latin typeface="Times New Roman Bold"/>
                <a:ea typeface="Times New Roman Bold"/>
                <a:cs typeface="Times New Roman Bold"/>
                <a:sym typeface="Times New Roman Bold"/>
              </a:rPr>
              <a:t>RESULTS</a:t>
            </a:r>
          </a:p>
          <a:p>
            <a:pPr marL="647700" lvl="1" indent="-323850" algn="l">
              <a:lnSpc>
                <a:spcPts val="4950"/>
              </a:lnSpc>
              <a:buFont typeface="Arial"/>
              <a:buChar char="•"/>
            </a:pPr>
            <a:r>
              <a:rPr lang="en-US" sz="3000" b="1" dirty="0">
                <a:solidFill>
                  <a:srgbClr val="2D3880"/>
                </a:solidFill>
                <a:latin typeface="Times New Roman Bold"/>
                <a:ea typeface="Times New Roman Bold"/>
                <a:cs typeface="Times New Roman Bold"/>
                <a:sym typeface="Times New Roman Bold"/>
              </a:rPr>
              <a:t>Model Performance:</a:t>
            </a:r>
          </a:p>
          <a:p>
            <a:pPr marL="1295400" lvl="2" indent="-431800" algn="l">
              <a:lnSpc>
                <a:spcPts val="4950"/>
              </a:lnSpc>
              <a:buFont typeface="Arial"/>
              <a:buChar char="⚬"/>
            </a:pPr>
            <a:r>
              <a:rPr lang="en-US" sz="3000" dirty="0" err="1">
                <a:solidFill>
                  <a:srgbClr val="2D3880"/>
                </a:solidFill>
                <a:latin typeface="Times New Roman"/>
                <a:ea typeface="Times New Roman"/>
                <a:cs typeface="Times New Roman"/>
                <a:sym typeface="Times New Roman"/>
              </a:rPr>
              <a:t>XGBoost</a:t>
            </a:r>
            <a:r>
              <a:rPr lang="en-US" sz="3000" dirty="0">
                <a:solidFill>
                  <a:srgbClr val="2D3880"/>
                </a:solidFill>
                <a:latin typeface="Times New Roman"/>
                <a:ea typeface="Times New Roman"/>
                <a:cs typeface="Times New Roman"/>
                <a:sym typeface="Times New Roman"/>
              </a:rPr>
              <a:t>: 100% Accuracy</a:t>
            </a:r>
          </a:p>
          <a:p>
            <a:pPr marL="1295400" lvl="2" indent="-431800" algn="l">
              <a:lnSpc>
                <a:spcPts val="4950"/>
              </a:lnSpc>
              <a:buFont typeface="Arial"/>
              <a:buChar char="⚬"/>
            </a:pPr>
            <a:r>
              <a:rPr lang="en-US" sz="3000" dirty="0">
                <a:solidFill>
                  <a:srgbClr val="2D3880"/>
                </a:solidFill>
                <a:latin typeface="Times New Roman"/>
                <a:ea typeface="Times New Roman"/>
                <a:cs typeface="Times New Roman"/>
                <a:sym typeface="Times New Roman"/>
              </a:rPr>
              <a:t>Random Forest: 90% Accuracy</a:t>
            </a:r>
          </a:p>
          <a:p>
            <a:pPr marL="1295400" lvl="2" indent="-431800" algn="l">
              <a:lnSpc>
                <a:spcPts val="4950"/>
              </a:lnSpc>
              <a:buFont typeface="Arial"/>
              <a:buChar char="⚬"/>
            </a:pPr>
            <a:r>
              <a:rPr lang="en-US" sz="3000" dirty="0">
                <a:solidFill>
                  <a:srgbClr val="2D3880"/>
                </a:solidFill>
                <a:latin typeface="Times New Roman"/>
                <a:ea typeface="Times New Roman"/>
                <a:cs typeface="Times New Roman"/>
                <a:sym typeface="Times New Roman"/>
              </a:rPr>
              <a:t>SVM: 91% Accuracy</a:t>
            </a:r>
          </a:p>
          <a:p>
            <a:pPr marL="1295400" lvl="2" indent="-431800" algn="l">
              <a:lnSpc>
                <a:spcPts val="4950"/>
              </a:lnSpc>
              <a:buFont typeface="Arial"/>
              <a:buChar char="⚬"/>
            </a:pPr>
            <a:r>
              <a:rPr lang="en-US" sz="3000" dirty="0">
                <a:solidFill>
                  <a:srgbClr val="2D3880"/>
                </a:solidFill>
                <a:latin typeface="Times New Roman"/>
                <a:ea typeface="Times New Roman"/>
                <a:cs typeface="Times New Roman"/>
                <a:sym typeface="Times New Roman"/>
              </a:rPr>
              <a:t>CNN</a:t>
            </a:r>
            <a:r>
              <a:rPr lang="en-US" sz="3000">
                <a:solidFill>
                  <a:srgbClr val="2D3880"/>
                </a:solidFill>
                <a:latin typeface="Times New Roman"/>
                <a:ea typeface="Times New Roman"/>
                <a:cs typeface="Times New Roman"/>
                <a:sym typeface="Times New Roman"/>
              </a:rPr>
              <a:t>: 81% </a:t>
            </a:r>
            <a:r>
              <a:rPr lang="en-US" sz="3000" dirty="0">
                <a:solidFill>
                  <a:srgbClr val="2D3880"/>
                </a:solidFill>
                <a:latin typeface="Times New Roman"/>
                <a:ea typeface="Times New Roman"/>
                <a:cs typeface="Times New Roman"/>
                <a:sym typeface="Times New Roman"/>
              </a:rPr>
              <a:t>Accuracy</a:t>
            </a:r>
          </a:p>
          <a:p>
            <a:pPr algn="l">
              <a:lnSpc>
                <a:spcPts val="4703"/>
              </a:lnSpc>
            </a:pPr>
            <a:endParaRPr lang="en-US" sz="3000" dirty="0">
              <a:solidFill>
                <a:srgbClr val="2D3880"/>
              </a:solidFill>
              <a:latin typeface="Times New Roman"/>
              <a:ea typeface="Times New Roman"/>
              <a:cs typeface="Times New Roman"/>
              <a:sym typeface="Times New Roman"/>
            </a:endParaRPr>
          </a:p>
          <a:p>
            <a:pPr algn="l">
              <a:lnSpc>
                <a:spcPts val="4703"/>
              </a:lnSpc>
            </a:pPr>
            <a:endParaRPr lang="en-US" sz="3000" dirty="0">
              <a:solidFill>
                <a:srgbClr val="2D3880"/>
              </a:solidFill>
              <a:latin typeface="Times New Roman"/>
              <a:ea typeface="Times New Roman"/>
              <a:cs typeface="Times New Roman"/>
              <a:sym typeface="Times New Roman"/>
            </a:endParaRPr>
          </a:p>
        </p:txBody>
      </p:sp>
      <p:pic>
        <p:nvPicPr>
          <p:cNvPr id="7" name="Picture 6">
            <a:extLst>
              <a:ext uri="{FF2B5EF4-FFF2-40B4-BE49-F238E27FC236}">
                <a16:creationId xmlns:a16="http://schemas.microsoft.com/office/drawing/2014/main" id="{21B8F6FD-4266-20BE-8A68-DC1FD031347D}"/>
              </a:ext>
            </a:extLst>
          </p:cNvPr>
          <p:cNvPicPr>
            <a:picLocks noChangeAspect="1"/>
          </p:cNvPicPr>
          <p:nvPr/>
        </p:nvPicPr>
        <p:blipFill>
          <a:blip r:embed="rId6"/>
          <a:stretch>
            <a:fillRect/>
          </a:stretch>
        </p:blipFill>
        <p:spPr>
          <a:xfrm>
            <a:off x="1094062" y="5697165"/>
            <a:ext cx="6991349" cy="4478209"/>
          </a:xfrm>
          <a:prstGeom prst="rect">
            <a:avLst/>
          </a:prstGeom>
        </p:spPr>
      </p:pic>
      <p:pic>
        <p:nvPicPr>
          <p:cNvPr id="9" name="Picture 8">
            <a:extLst>
              <a:ext uri="{FF2B5EF4-FFF2-40B4-BE49-F238E27FC236}">
                <a16:creationId xmlns:a16="http://schemas.microsoft.com/office/drawing/2014/main" id="{1C0F7233-4867-C6D6-418F-DEB9CB53DD78}"/>
              </a:ext>
            </a:extLst>
          </p:cNvPr>
          <p:cNvPicPr>
            <a:picLocks noChangeAspect="1"/>
          </p:cNvPicPr>
          <p:nvPr/>
        </p:nvPicPr>
        <p:blipFill>
          <a:blip r:embed="rId7"/>
          <a:stretch>
            <a:fillRect/>
          </a:stretch>
        </p:blipFill>
        <p:spPr>
          <a:xfrm>
            <a:off x="8161282" y="774741"/>
            <a:ext cx="6567598" cy="5245680"/>
          </a:xfrm>
          <a:prstGeom prst="rect">
            <a:avLst/>
          </a:prstGeom>
        </p:spPr>
      </p:pic>
      <p:pic>
        <p:nvPicPr>
          <p:cNvPr id="11" name="Picture 10">
            <a:extLst>
              <a:ext uri="{FF2B5EF4-FFF2-40B4-BE49-F238E27FC236}">
                <a16:creationId xmlns:a16="http://schemas.microsoft.com/office/drawing/2014/main" id="{D27E5DFE-7F00-259B-AA63-BE64CF80F325}"/>
              </a:ext>
            </a:extLst>
          </p:cNvPr>
          <p:cNvPicPr>
            <a:picLocks noChangeAspect="1"/>
          </p:cNvPicPr>
          <p:nvPr/>
        </p:nvPicPr>
        <p:blipFill>
          <a:blip r:embed="rId8"/>
          <a:stretch>
            <a:fillRect/>
          </a:stretch>
        </p:blipFill>
        <p:spPr>
          <a:xfrm>
            <a:off x="8394113" y="5751241"/>
            <a:ext cx="6541087" cy="43452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928</Words>
  <Application>Microsoft Office PowerPoint</Application>
  <PresentationFormat>Custom</PresentationFormat>
  <Paragraphs>77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 Italics</vt:lpstr>
      <vt:lpstr>Times New Roman Bold</vt:lpstr>
      <vt:lpstr>Times New Roman</vt:lpstr>
      <vt:lpstr>Cormorant Garamond Bold Italics</vt:lpstr>
      <vt:lpstr>Arial</vt:lpstr>
      <vt:lpstr>Calibri</vt:lpstr>
      <vt:lpstr>Times New Roman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Deck</dc:title>
  <cp:lastModifiedBy>Lakshmi Devi</cp:lastModifiedBy>
  <cp:revision>5</cp:revision>
  <dcterms:created xsi:type="dcterms:W3CDTF">2006-08-16T00:00:00Z</dcterms:created>
  <dcterms:modified xsi:type="dcterms:W3CDTF">2025-06-08T07:46:21Z</dcterms:modified>
  <dc:identifier>DAGUmZVV7cc</dc:identifier>
</cp:coreProperties>
</file>