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Indie Flower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iqew2FRV/Pvs2J4bOG9NxpLOJq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dieFlow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template can be used as a starter file for presenting training materials in a group setting.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Sections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/>
              <a:t>Right-click on a slide to add sections. Sections can help to organize your slides or facilitate collaboration between multiple authors.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Use the Notes section for delivery notes or to provide additional details for the audience. View these notes in Presentation View during your presentation.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Keep in mind the font size (important for accessibility, visibility, videotaping, and online production)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 sz="1200"/>
              <a:t>Coordinated colors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Pay particular attention to the graphs, charts, and text boxes.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 sz="1200"/>
              <a:t>Graphics, tables, and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Keep it simple: If possible, use consistent, non-distracting styles and colors.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Label all graphs and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Use a section header for each of the topics, so there is a clear transition to the audience.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a brief overview of the presentation. Describe the major focus of the presentation and why it is important.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each of the major topics.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a brief overview of the presentation. Describe the major focus of the presentation and why it is important.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each of the major topics.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This is another option for an Overview slides using transitions.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a brief overview of the presentation. Describe the major focus of the presentation and why it is important.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each of the major topics.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a brief overview of the presentation. Describe the major focus of the presentation and why it is important.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each of the major topics.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 txBox="1"/>
          <p:nvPr>
            <p:ph type="ctrTitle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400"/>
              <a:buFont typeface="Calibri"/>
              <a:buNone/>
              <a:defRPr b="1" cap="small">
                <a:solidFill>
                  <a:srgbClr val="0033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1" name="Google Shape;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1"/>
            <a:ext cx="37216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/>
          <p:nvPr>
            <p:ph idx="2" type="pic"/>
          </p:nvPr>
        </p:nvSpPr>
        <p:spPr>
          <a:xfrm>
            <a:off x="6858000" y="5105400"/>
            <a:ext cx="1828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8847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769937" y="266700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Only" showMasterSp="0">
  <p:cSld name="Background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8"/>
          <p:cNvSpPr txBox="1"/>
          <p:nvPr>
            <p:ph type="title"/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  <a:defRPr b="1" sz="4000" cap="small">
                <a:solidFill>
                  <a:srgbClr val="0033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8"/>
          <p:cNvSpPr/>
          <p:nvPr>
            <p:ph idx="2" type="pic"/>
          </p:nvPr>
        </p:nvSpPr>
        <p:spPr>
          <a:xfrm>
            <a:off x="6781800" y="5334000"/>
            <a:ext cx="2133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6858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8768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6858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6858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3" type="body"/>
          </p:nvPr>
        </p:nvSpPr>
        <p:spPr>
          <a:xfrm>
            <a:off x="48736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4" type="body"/>
          </p:nvPr>
        </p:nvSpPr>
        <p:spPr>
          <a:xfrm>
            <a:off x="48736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858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8036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6858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537618" y="-175418"/>
            <a:ext cx="4525963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 txBox="1"/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slow">
    <p:wipe dir="d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ws.amazon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2057400" y="2286000"/>
            <a:ext cx="671362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400"/>
              <a:buFont typeface="Calibri"/>
              <a:buNone/>
            </a:pPr>
            <a:r>
              <a:rPr lang="en-US"/>
              <a:t>Amazon Web Services ( aws )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Sunil Koppavarapu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Tue, 10 Aug 2021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3429000" y="838201"/>
            <a:ext cx="5257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lang="en-US" sz="3600"/>
              <a:t>Gartner Magic Quadrant</a:t>
            </a:r>
            <a:endParaRPr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2009775"/>
            <a:ext cx="451485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of Services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1) EC2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2) S3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3) IAM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4) ELB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5) AS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6) VPC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7) Route 53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8) RDS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9) Elastic Beanstalk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10) Cloud Trail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11) SES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12) SQS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13) SNS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14) Cloud Formation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15) Cloud Front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16) Cloud Watch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72" name="Google Shape;172;p11"/>
          <p:cNvSpPr txBox="1"/>
          <p:nvPr/>
        </p:nvSpPr>
        <p:spPr>
          <a:xfrm>
            <a:off x="4114800" y="17526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Duration: 25 Days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Session: 1 Hr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Timings: 11:00 AM to 12:00 Noon 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Session is recorded</a:t>
            </a:r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about certification ?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1600"/>
            <a:ext cx="83820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Q&amp;A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762000" y="1596413"/>
            <a:ext cx="8077200" cy="499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54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 a Missed Call to 080-35375141 ( Prefix 0 )</a:t>
            </a:r>
            <a:endParaRPr/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752600"/>
            <a:ext cx="556259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AWS?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Cloud Platform? Its Advantages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Course Contents.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Target audience</a:t>
            </a:r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0"/>
            <a:ext cx="7765662" cy="164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Amazon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American multibillion dollar company with headquarters in Seattle, Washington, USA.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Started in </a:t>
            </a:r>
            <a:r>
              <a:rPr b="1" lang="en-US">
                <a:solidFill>
                  <a:srgbClr val="C00000"/>
                </a:solidFill>
              </a:rPr>
              <a:t>1995</a:t>
            </a:r>
            <a:r>
              <a:rPr lang="en-US"/>
              <a:t> by </a:t>
            </a:r>
            <a:r>
              <a:rPr b="1" lang="en-US">
                <a:solidFill>
                  <a:srgbClr val="C00000"/>
                </a:solidFill>
              </a:rPr>
              <a:t>Jeff Bezos</a:t>
            </a:r>
            <a:r>
              <a:rPr lang="en-US"/>
              <a:t> as an online bookstore.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soon diversified, selling DVDs, VHSs, CDs, video and MP3 downloads/streaming, software, video games, electronics.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company also produces consumer electronics: Kindle    e-book reader </a:t>
            </a:r>
            <a:endParaRPr/>
          </a:p>
          <a:p>
            <a:pPr indent="-285750" lvl="1" marL="742950" rtl="0" algn="just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>
                <a:latin typeface="Indie Flower"/>
                <a:ea typeface="Indie Flower"/>
                <a:cs typeface="Indie Flower"/>
                <a:sym typeface="Indie Flower"/>
              </a:rPr>
              <a:t>In </a:t>
            </a:r>
            <a:r>
              <a:rPr b="1" lang="en-US" sz="2400">
                <a:solidFill>
                  <a:srgbClr val="C00000"/>
                </a:solidFill>
                <a:latin typeface="Indie Flower"/>
                <a:ea typeface="Indie Flower"/>
                <a:cs typeface="Indie Flower"/>
                <a:sym typeface="Indie Flower"/>
              </a:rPr>
              <a:t>2006</a:t>
            </a:r>
            <a:r>
              <a:rPr lang="en-US" sz="2400">
                <a:latin typeface="Indie Flower"/>
                <a:ea typeface="Indie Flower"/>
                <a:cs typeface="Indie Flower"/>
                <a:sym typeface="Indie Flower"/>
              </a:rPr>
              <a:t>, Amazon officially </a:t>
            </a:r>
            <a:r>
              <a:rPr b="1" lang="en-US" sz="2400">
                <a:solidFill>
                  <a:srgbClr val="C00000"/>
                </a:solidFill>
                <a:latin typeface="Indie Flower"/>
                <a:ea typeface="Indie Flower"/>
                <a:cs typeface="Indie Flower"/>
                <a:sym typeface="Indie Flower"/>
              </a:rPr>
              <a:t>launched</a:t>
            </a:r>
            <a:r>
              <a:rPr lang="en-US" sz="2400">
                <a:latin typeface="Indie Flower"/>
                <a:ea typeface="Indie Flower"/>
                <a:cs typeface="Indie Flower"/>
                <a:sym typeface="Indie Flower"/>
              </a:rPr>
              <a:t> the </a:t>
            </a:r>
            <a:r>
              <a:rPr b="1" lang="en-US" sz="2400">
                <a:solidFill>
                  <a:srgbClr val="C00000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Web Services (AWS)</a:t>
            </a:r>
            <a:r>
              <a:rPr lang="en-US" sz="2400">
                <a:solidFill>
                  <a:srgbClr val="C00000"/>
                </a:solidFill>
                <a:latin typeface="Indie Flower"/>
                <a:ea typeface="Indie Flower"/>
                <a:cs typeface="Indie Flower"/>
                <a:sym typeface="Indie Flower"/>
              </a:rPr>
              <a:t> to became a </a:t>
            </a:r>
            <a:r>
              <a:rPr b="1" lang="en-US" sz="2400">
                <a:solidFill>
                  <a:srgbClr val="C00000"/>
                </a:solidFill>
                <a:latin typeface="Indie Flower"/>
                <a:ea typeface="Indie Flower"/>
                <a:cs typeface="Indie Flower"/>
                <a:sym typeface="Indie Flower"/>
              </a:rPr>
              <a:t>major provider of cloud computing services</a:t>
            </a:r>
            <a:r>
              <a:rPr lang="en-US" sz="2400">
                <a:solidFill>
                  <a:srgbClr val="C00000"/>
                </a:solidFill>
                <a:latin typeface="Indie Flower"/>
                <a:ea typeface="Indie Flower"/>
                <a:cs typeface="Indie Flower"/>
                <a:sym typeface="Indie Flower"/>
              </a:rPr>
              <a:t>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AWS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100000"/>
              <a:buChar char="•"/>
            </a:pPr>
            <a:r>
              <a:rPr b="1" lang="en-US">
                <a:solidFill>
                  <a:srgbClr val="953734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Web Services (AWS) </a:t>
            </a: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is a collection of </a:t>
            </a:r>
            <a:r>
              <a:rPr b="1" lang="en-US">
                <a:solidFill>
                  <a:srgbClr val="953734"/>
                </a:solidFill>
                <a:latin typeface="Indie Flower"/>
                <a:ea typeface="Indie Flower"/>
                <a:cs typeface="Indie Flower"/>
                <a:sym typeface="Indie Flower"/>
              </a:rPr>
              <a:t>remote computing services (web services) </a:t>
            </a: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that together make up a </a:t>
            </a:r>
            <a:r>
              <a:rPr b="1" lang="en-US">
                <a:solidFill>
                  <a:srgbClr val="953734"/>
                </a:solidFill>
                <a:latin typeface="Indie Flower"/>
                <a:ea typeface="Indie Flower"/>
                <a:cs typeface="Indie Flower"/>
                <a:sym typeface="Indie Flower"/>
              </a:rPr>
              <a:t>cloud computing platform</a:t>
            </a: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, offered over the Internet by Amazon.com.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Website: 	</a:t>
            </a:r>
            <a:r>
              <a:rPr lang="en-US" u="sng">
                <a:solidFill>
                  <a:schemeClr val="hlink"/>
                </a:solidFill>
                <a:latin typeface="Indie Flower"/>
                <a:ea typeface="Indie Flower"/>
                <a:cs typeface="Indie Flower"/>
                <a:sym typeface="Indie Flower"/>
                <a:hlinkClick r:id="rId3"/>
              </a:rPr>
              <a:t>http://aws.amazon.com</a:t>
            </a:r>
            <a:endParaRPr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AWS is located in </a:t>
            </a:r>
            <a:r>
              <a:rPr b="1" lang="en-US">
                <a:solidFill>
                  <a:srgbClr val="953734"/>
                </a:solidFill>
                <a:latin typeface="Indie Flower"/>
                <a:ea typeface="Indie Flower"/>
                <a:cs typeface="Indie Flower"/>
                <a:sym typeface="Indie Flower"/>
              </a:rPr>
              <a:t>25 geographical 'Regions</a:t>
            </a: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‘. Each Region is </a:t>
            </a:r>
            <a:r>
              <a:rPr b="1" lang="en-US">
                <a:solidFill>
                  <a:srgbClr val="953734"/>
                </a:solidFill>
                <a:latin typeface="Indie Flower"/>
                <a:ea typeface="Indie Flower"/>
                <a:cs typeface="Indie Flower"/>
                <a:sym typeface="Indie Flower"/>
              </a:rPr>
              <a:t>wholly contained within a single country</a:t>
            </a:r>
            <a:endParaRPr/>
          </a:p>
          <a:p>
            <a:pPr indent="-342900" lvl="0" marL="3429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Indie Flower"/>
                <a:ea typeface="Indie Flower"/>
                <a:cs typeface="Indie Flower"/>
                <a:sym typeface="Indie Flower"/>
              </a:rPr>
              <a:t>Search for AWS global Infrastructure Map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AWS Offer?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Availability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Scalability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Pay-as-you-go 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1524000"/>
            <a:ext cx="4419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Availability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promises - 11 9's of availability 99.999999999</a:t>
            </a:r>
            <a:endParaRPr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850" y="1295400"/>
            <a:ext cx="39243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762000" y="1596413"/>
            <a:ext cx="51054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Ability to grow in size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Char char="•"/>
            </a:pPr>
            <a:r>
              <a:rPr b="1" lang="en-US">
                <a:solidFill>
                  <a:srgbClr val="953734"/>
                </a:solidFill>
                <a:latin typeface="Indie Flower"/>
                <a:ea typeface="Indie Flower"/>
                <a:cs typeface="Indie Flower"/>
                <a:sym typeface="Indie Flower"/>
              </a:rPr>
              <a:t>Instant Elasticity (scaling up and down)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Char char="•"/>
            </a:pPr>
            <a:r>
              <a:rPr b="1" lang="en-US">
                <a:solidFill>
                  <a:srgbClr val="953734"/>
                </a:solidFill>
                <a:latin typeface="Indie Flower"/>
                <a:ea typeface="Indie Flower"/>
                <a:cs typeface="Indie Flower"/>
                <a:sym typeface="Indie Flower"/>
              </a:rPr>
              <a:t> </a:t>
            </a: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Eliminate guessing on your infrastructure capacity needs.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524000"/>
            <a:ext cx="32480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Pay-as-you-go </a:t>
            </a:r>
            <a:br>
              <a:rPr lang="en-US"/>
            </a:b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Char char="•"/>
            </a:pPr>
            <a:r>
              <a:rPr b="1" lang="en-US">
                <a:solidFill>
                  <a:srgbClr val="953734"/>
                </a:solidFill>
                <a:latin typeface="Indie Flower"/>
                <a:ea typeface="Indie Flower"/>
                <a:cs typeface="Indie Flower"/>
                <a:sym typeface="Indie Flower"/>
              </a:rPr>
              <a:t>Low</a:t>
            </a:r>
            <a:r>
              <a:rPr lang="en-US">
                <a:solidFill>
                  <a:srgbClr val="953734"/>
                </a:solidFill>
                <a:latin typeface="Indie Flower"/>
                <a:ea typeface="Indie Flower"/>
                <a:cs typeface="Indie Flower"/>
                <a:sym typeface="Indie Flower"/>
              </a:rPr>
              <a:t> </a:t>
            </a:r>
            <a:r>
              <a:rPr b="1" lang="en-US">
                <a:solidFill>
                  <a:srgbClr val="953734"/>
                </a:solidFill>
                <a:latin typeface="Indie Flower"/>
                <a:ea typeface="Indie Flower"/>
                <a:cs typeface="Indie Flower"/>
                <a:sym typeface="Indie Flower"/>
              </a:rPr>
              <a:t>Ongoing Cost:, </a:t>
            </a:r>
            <a:r>
              <a:rPr b="1" lang="en-US">
                <a:solidFill>
                  <a:srgbClr val="366092"/>
                </a:solidFill>
                <a:latin typeface="Indie Flower"/>
                <a:ea typeface="Indie Flower"/>
                <a:cs typeface="Indie Flower"/>
                <a:sym typeface="Indie Flower"/>
              </a:rPr>
              <a:t>pay-as-you-go </a:t>
            </a: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pricing with </a:t>
            </a:r>
            <a:r>
              <a:rPr b="1" lang="en-US">
                <a:solidFill>
                  <a:srgbClr val="31859B"/>
                </a:solidFill>
                <a:latin typeface="Indie Flower"/>
                <a:ea typeface="Indie Flower"/>
                <a:cs typeface="Indie Flower"/>
                <a:sym typeface="Indie Flower"/>
              </a:rPr>
              <a:t>no up-front expenses </a:t>
            </a: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or long-term commitments.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1050" y="3667125"/>
            <a:ext cx="37147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xmlns:r="http://schemas.openxmlformats.org/officeDocument/2006/relationships" name="Training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2020-01-05T10:38:11Z</dcterms:created>
</cp:coreProperties>
</file>