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92" r:id="rId2"/>
    <p:sldId id="383" r:id="rId3"/>
    <p:sldId id="394" r:id="rId4"/>
    <p:sldId id="393" r:id="rId5"/>
    <p:sldId id="38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F4DB8"/>
    <a:srgbClr val="FE9900"/>
    <a:srgbClr val="306D75"/>
    <a:srgbClr val="CC435F"/>
    <a:srgbClr val="118DF0"/>
    <a:srgbClr val="FBB040"/>
    <a:srgbClr val="6733BA"/>
    <a:srgbClr val="9D1DB2"/>
    <a:srgbClr val="009788"/>
    <a:srgbClr val="288FB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3" autoAdjust="0"/>
    <p:restoredTop sz="94364" autoAdjust="0"/>
  </p:normalViewPr>
  <p:slideViewPr>
    <p:cSldViewPr snapToGrid="0" showGuides="1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D7752-82F0-4B76-BDBD-EF082127D795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AFB5F-D34E-442B-8523-3D4A5A76A4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39062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95377"/>
            <a:ext cx="1184958" cy="37987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00025" y="6476970"/>
            <a:ext cx="2194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tx1"/>
                </a:solidFill>
              </a:rPr>
              <a:t>Copyright © 2018 , All rights reserved.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FAC-CA9D-46AB-8D7E-606408AA5B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0225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EAA9-58C0-4E4C-A974-0CA4FE48D7C2}" type="datetime1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FAC-CA9D-46AB-8D7E-606408AA5B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8382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FD09-B415-48A3-8DC8-E0C09779CEF7}" type="datetime1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FAC-CA9D-46AB-8D7E-606408AA5B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2700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11589853" y="5818877"/>
            <a:ext cx="859322" cy="1039123"/>
            <a:chOff x="14637119" y="7265988"/>
            <a:chExt cx="1220915" cy="1476375"/>
          </a:xfrm>
        </p:grpSpPr>
        <p:sp>
          <p:nvSpPr>
            <p:cNvPr id="14" name="Right Triangle 13"/>
            <p:cNvSpPr/>
            <p:nvPr/>
          </p:nvSpPr>
          <p:spPr>
            <a:xfrm rot="10800000" flipV="1">
              <a:off x="14647143" y="7395877"/>
              <a:ext cx="897657" cy="1346486"/>
            </a:xfrm>
            <a:prstGeom prst="rtTriangle">
              <a:avLst/>
            </a:prstGeom>
            <a:solidFill>
              <a:srgbClr val="F8931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05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Parallelogram 14"/>
            <p:cNvSpPr/>
            <p:nvPr/>
          </p:nvSpPr>
          <p:spPr>
            <a:xfrm>
              <a:off x="14637119" y="7265988"/>
              <a:ext cx="1220915" cy="1142212"/>
            </a:xfrm>
            <a:prstGeom prst="parallelogram">
              <a:avLst>
                <a:gd name="adj" fmla="val 65741"/>
              </a:avLst>
            </a:prstGeom>
            <a:solidFill>
              <a:sysClr val="window" lastClr="FFFFFF">
                <a:alpha val="40784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05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/>
          <p:cNvGrpSpPr/>
          <p:nvPr userDrawn="1"/>
        </p:nvGrpSpPr>
        <p:grpSpPr>
          <a:xfrm flipH="1" flipV="1">
            <a:off x="-6379" y="-149117"/>
            <a:ext cx="885024" cy="1089249"/>
            <a:chOff x="14287368" y="7395877"/>
            <a:chExt cx="1257432" cy="1547592"/>
          </a:xfrm>
        </p:grpSpPr>
        <p:sp>
          <p:nvSpPr>
            <p:cNvPr id="17" name="Right Triangle 16"/>
            <p:cNvSpPr/>
            <p:nvPr/>
          </p:nvSpPr>
          <p:spPr>
            <a:xfrm rot="10800000" flipV="1">
              <a:off x="14647143" y="7395877"/>
              <a:ext cx="897657" cy="1346486"/>
            </a:xfrm>
            <a:prstGeom prst="rtTriangle">
              <a:avLst/>
            </a:prstGeom>
            <a:solidFill>
              <a:srgbClr val="F8931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05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Parallelogram 17"/>
            <p:cNvSpPr/>
            <p:nvPr/>
          </p:nvSpPr>
          <p:spPr>
            <a:xfrm>
              <a:off x="14287368" y="7801257"/>
              <a:ext cx="1220915" cy="1142212"/>
            </a:xfrm>
            <a:prstGeom prst="parallelogram">
              <a:avLst>
                <a:gd name="adj" fmla="val 65741"/>
              </a:avLst>
            </a:prstGeom>
            <a:solidFill>
              <a:sysClr val="window" lastClr="FFFFFF">
                <a:alpha val="40784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05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95377"/>
            <a:ext cx="1184958" cy="379873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200025" y="6476970"/>
            <a:ext cx="2194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tx1"/>
                </a:solidFill>
              </a:rPr>
              <a:t>Copyright © 2018 , All rights reserved.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39103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BD56E-E4E5-4569-A9B6-3636376B9128}" type="datetime1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FAC-CA9D-46AB-8D7E-606408AA5B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0470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861F-4662-4F2B-BD24-6D6771CED330}" type="datetime1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FAC-CA9D-46AB-8D7E-606408AA5B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7440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F9FD-5A3D-4C7A-A4F7-BA6091FA62C6}" type="datetime1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FAC-CA9D-46AB-8D7E-606408AA5B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8855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533F-47E8-4C1D-B014-ADF824AA4656}" type="datetime1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FAC-CA9D-46AB-8D7E-606408AA5B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99415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8A8A-38CD-4E55-B5C4-121DACB49CFB}" type="datetime1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FAC-CA9D-46AB-8D7E-606408AA5B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3130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BEB0-355F-417D-B0B5-17621375BB27}" type="datetime1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FAC-CA9D-46AB-8D7E-606408AA5B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4128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42206-7A74-408E-99DA-30D34C3253C5}" type="datetime1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FAC-CA9D-46AB-8D7E-606408AA5B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633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E9A3C-2133-4B12-9F47-447AC29FC5D3}" type="datetime1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A2FAC-CA9D-46AB-8D7E-606408AA5BE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6379" y="-149117"/>
            <a:ext cx="12455554" cy="7007117"/>
            <a:chOff x="-6379" y="-105558"/>
            <a:chExt cx="9329673" cy="5248591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8679630" y="4364691"/>
              <a:ext cx="643664" cy="778342"/>
              <a:chOff x="14637119" y="7265988"/>
              <a:chExt cx="1220915" cy="1476375"/>
            </a:xfrm>
          </p:grpSpPr>
          <p:sp>
            <p:nvSpPr>
              <p:cNvPr id="12" name="Right Triangle 11"/>
              <p:cNvSpPr/>
              <p:nvPr/>
            </p:nvSpPr>
            <p:spPr>
              <a:xfrm rot="10800000" flipV="1">
                <a:off x="14647143" y="7395877"/>
                <a:ext cx="897657" cy="1346486"/>
              </a:xfrm>
              <a:prstGeom prst="rtTriangle">
                <a:avLst/>
              </a:prstGeom>
              <a:solidFill>
                <a:srgbClr val="F8931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05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Parallelogram 12"/>
              <p:cNvSpPr/>
              <p:nvPr/>
            </p:nvSpPr>
            <p:spPr>
              <a:xfrm>
                <a:off x="14637119" y="7265988"/>
                <a:ext cx="1220915" cy="1142212"/>
              </a:xfrm>
              <a:prstGeom prst="parallelogram">
                <a:avLst>
                  <a:gd name="adj" fmla="val 65741"/>
                </a:avLst>
              </a:prstGeom>
              <a:solidFill>
                <a:sysClr val="window" lastClr="FFFFFF">
                  <a:alpha val="40784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05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/>
            <p:cNvGrpSpPr/>
            <p:nvPr userDrawn="1"/>
          </p:nvGrpSpPr>
          <p:grpSpPr>
            <a:xfrm flipH="1" flipV="1">
              <a:off x="-6379" y="-105558"/>
              <a:ext cx="662916" cy="815888"/>
              <a:chOff x="14287368" y="7395877"/>
              <a:chExt cx="1257432" cy="1547592"/>
            </a:xfrm>
          </p:grpSpPr>
          <p:sp>
            <p:nvSpPr>
              <p:cNvPr id="10" name="Right Triangle 9"/>
              <p:cNvSpPr/>
              <p:nvPr/>
            </p:nvSpPr>
            <p:spPr>
              <a:xfrm rot="10800000" flipV="1">
                <a:off x="14647143" y="7395877"/>
                <a:ext cx="897657" cy="1346486"/>
              </a:xfrm>
              <a:prstGeom prst="rtTriangle">
                <a:avLst/>
              </a:prstGeom>
              <a:solidFill>
                <a:srgbClr val="F8931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05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Parallelogram 10"/>
              <p:cNvSpPr/>
              <p:nvPr/>
            </p:nvSpPr>
            <p:spPr>
              <a:xfrm>
                <a:off x="14287368" y="7801257"/>
                <a:ext cx="1220915" cy="1142212"/>
              </a:xfrm>
              <a:prstGeom prst="parallelogram">
                <a:avLst>
                  <a:gd name="adj" fmla="val 65741"/>
                </a:avLst>
              </a:prstGeom>
              <a:solidFill>
                <a:sysClr val="window" lastClr="FFFFFF">
                  <a:alpha val="40784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05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55286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ebas Neue" panose="020B0606020202050201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ebas Neue" panose="020B0606020202050201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any.clearbit.com/v2/companies/find?domain=:domain" TargetMode="External"/><Relationship Id="rId2" Type="http://schemas.openxmlformats.org/officeDocument/2006/relationships/hyperlink" Target="https://clearbit.com/doc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9240" y="5193268"/>
            <a:ext cx="5547121" cy="734021"/>
            <a:chOff x="495192" y="600007"/>
            <a:chExt cx="5547121" cy="734021"/>
          </a:xfrm>
        </p:grpSpPr>
        <p:sp>
          <p:nvSpPr>
            <p:cNvPr id="3" name="TextBox 2"/>
            <p:cNvSpPr txBox="1"/>
            <p:nvPr/>
          </p:nvSpPr>
          <p:spPr>
            <a:xfrm>
              <a:off x="592428" y="674629"/>
              <a:ext cx="54498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50000"/>
                    </a:schemeClr>
                  </a:solidFill>
                </a:rPr>
                <a:t>Assignment for QA Roles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95192" y="600007"/>
              <a:ext cx="91440" cy="73402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427716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621055" y="416776"/>
            <a:ext cx="4038171" cy="584775"/>
            <a:chOff x="621055" y="416776"/>
            <a:chExt cx="4038171" cy="584775"/>
          </a:xfrm>
        </p:grpSpPr>
        <p:sp>
          <p:nvSpPr>
            <p:cNvPr id="36" name="TextBox 35"/>
            <p:cNvSpPr txBox="1"/>
            <p:nvPr/>
          </p:nvSpPr>
          <p:spPr>
            <a:xfrm>
              <a:off x="718291" y="416776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50000"/>
                    </a:schemeClr>
                  </a:solidFill>
                </a:rPr>
                <a:t>Scenarios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1055" y="416777"/>
              <a:ext cx="91440" cy="56191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21055" y="966651"/>
            <a:ext cx="1089112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Scenario </a:t>
            </a:r>
            <a:r>
              <a:rPr lang="en-US" b="1" dirty="0" smtClean="0"/>
              <a:t>1 </a:t>
            </a:r>
            <a:r>
              <a:rPr lang="en-US" b="1" dirty="0"/>
              <a:t>: </a:t>
            </a:r>
            <a:r>
              <a:rPr lang="en-US" dirty="0"/>
              <a:t>You will find a API named Company API under Enrichment API in the following link: </a:t>
            </a:r>
            <a:r>
              <a:rPr lang="en-US" dirty="0">
                <a:hlinkClick r:id="rId2"/>
              </a:rPr>
              <a:t>https://clearbit.com/docs#enrichment-api-company-api</a:t>
            </a:r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is the purpose of this API? What is your strategy to test it</a:t>
            </a:r>
            <a:r>
              <a:rPr lang="en-US" dirty="0" smtClean="0"/>
              <a:t>?</a:t>
            </a:r>
          </a:p>
          <a:p>
            <a:pPr marL="342900" indent="-3429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The purpose of the API is to fetch the company data like id,name,legalname,domain,domainaddress etc.</a:t>
            </a:r>
          </a:p>
          <a:p>
            <a:pPr marL="342900" indent="-3429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The type of test strategy can be applied for Company API are:</a:t>
            </a:r>
          </a:p>
          <a:p>
            <a:pPr marL="342900" indent="-3429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1) Coverage matrix : This matrix approach covers / verifies the functional requirements of Company API with business requirements. So it helps to not miss any functionality related to this API while testing.</a:t>
            </a:r>
          </a:p>
          <a:p>
            <a:pPr marL="342900" indent="-342900"/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2) Positive Testing: Positive testing helps to cover the scenarios like all the required/expected output is returned by API based on valid search keyword(Like domain name).</a:t>
            </a:r>
          </a:p>
          <a:p>
            <a:pPr marL="342900" indent="-3429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    3) Negative Testing :  In this phase , Tester can detect security related defects/ duplicated data etc.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Prepare </a:t>
            </a:r>
            <a:r>
              <a:rPr lang="en-US" dirty="0"/>
              <a:t>the sample input test dataset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For  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GET 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3"/>
              </a:rPr>
              <a:t>https://company.clearbit.com/v2/companies/find?domain=:domain</a:t>
            </a:r>
            <a:endParaRPr lang="en-I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/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 above endpoint , input data would be domain .</a:t>
            </a:r>
          </a:p>
          <a:p>
            <a:pPr marL="342900" indent="-3429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Ex:  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URL : 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https://company.clearbit.com/v2/companies/find?domain=uber.com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3BF7553-C3C5-42CB-A06B-06C1D35B4313}"/>
              </a:ext>
            </a:extLst>
          </p:cNvPr>
          <p:cNvSpPr txBox="1"/>
          <p:nvPr/>
        </p:nvSpPr>
        <p:spPr>
          <a:xfrm>
            <a:off x="667720" y="2879975"/>
            <a:ext cx="11524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79437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7829" y="1084216"/>
            <a:ext cx="11038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Header:</a:t>
            </a:r>
          </a:p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Auth_Key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: &lt;Authentication key&gt;</a:t>
            </a:r>
          </a:p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Content_Type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: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json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1154" y="1305342"/>
            <a:ext cx="971876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Scenario 2 : </a:t>
            </a:r>
            <a:r>
              <a:rPr lang="en-US" dirty="0" smtClean="0"/>
              <a:t>“</a:t>
            </a:r>
            <a:r>
              <a:rPr lang="en-US" b="1" dirty="0" smtClean="0"/>
              <a:t>Coding</a:t>
            </a:r>
            <a:r>
              <a:rPr lang="en-US" dirty="0" smtClean="0"/>
              <a:t>” on </a:t>
            </a:r>
            <a:r>
              <a:rPr lang="en-US" dirty="0" err="1" smtClean="0"/>
              <a:t>Flipkart’s</a:t>
            </a:r>
            <a:r>
              <a:rPr lang="en-US" dirty="0" smtClean="0"/>
              <a:t> ecommerce website - Setup a basic Selenium Automation Framework </a:t>
            </a:r>
          </a:p>
          <a:p>
            <a:r>
              <a:rPr lang="en-US" dirty="0" smtClean="0"/>
              <a:t>Steps to Automate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Launch Flipkart.com (No Login)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Search for “</a:t>
            </a:r>
            <a:r>
              <a:rPr lang="en-US" b="1" dirty="0" err="1" smtClean="0"/>
              <a:t>samsung</a:t>
            </a:r>
            <a:r>
              <a:rPr lang="en-US" b="1" dirty="0" smtClean="0"/>
              <a:t> mobiles</a:t>
            </a:r>
            <a:r>
              <a:rPr lang="en-US" dirty="0" smtClean="0"/>
              <a:t>“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Apply Filter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on price with range “</a:t>
            </a:r>
            <a:r>
              <a:rPr lang="en-US" b="1" dirty="0" smtClean="0"/>
              <a:t>Min</a:t>
            </a:r>
            <a:r>
              <a:rPr lang="en-US" dirty="0" smtClean="0"/>
              <a:t>” to “</a:t>
            </a:r>
            <a:r>
              <a:rPr lang="en-US" b="1" dirty="0" smtClean="0"/>
              <a:t>10000</a:t>
            </a:r>
            <a:r>
              <a:rPr lang="en-US" dirty="0" smtClean="0"/>
              <a:t>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RAM as </a:t>
            </a:r>
            <a:r>
              <a:rPr lang="en-US" b="1" dirty="0" smtClean="0"/>
              <a:t>2GB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PROCESSOR BRAND</a:t>
            </a:r>
            <a:r>
              <a:rPr lang="en-US" b="1" dirty="0" smtClean="0"/>
              <a:t> </a:t>
            </a:r>
            <a:r>
              <a:rPr lang="en-US" dirty="0" smtClean="0"/>
              <a:t>as</a:t>
            </a:r>
            <a:r>
              <a:rPr lang="en-US" b="1" dirty="0" smtClean="0"/>
              <a:t> Snapdragon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 smtClean="0"/>
              <a:t>store the listed </a:t>
            </a:r>
            <a:r>
              <a:rPr lang="en-US" b="1" dirty="0" smtClean="0"/>
              <a:t>Phone Name</a:t>
            </a:r>
            <a:r>
              <a:rPr lang="en-US" dirty="0" smtClean="0"/>
              <a:t> and respective </a:t>
            </a:r>
            <a:r>
              <a:rPr lang="en-US" b="1" dirty="0" smtClean="0"/>
              <a:t>Current Price</a:t>
            </a:r>
            <a:r>
              <a:rPr lang="en-US" dirty="0" smtClean="0"/>
              <a:t> in </a:t>
            </a:r>
            <a:r>
              <a:rPr lang="en-US" dirty="0" err="1" smtClean="0"/>
              <a:t>csv</a:t>
            </a:r>
            <a:r>
              <a:rPr lang="en-US" dirty="0" smtClean="0"/>
              <a:t>/</a:t>
            </a:r>
            <a:r>
              <a:rPr lang="en-US" dirty="0" err="1" smtClean="0"/>
              <a:t>Json</a:t>
            </a:r>
            <a:r>
              <a:rPr lang="en-US" dirty="0" smtClean="0"/>
              <a:t> file.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b="1" dirty="0" smtClean="0"/>
              <a:t>Note</a:t>
            </a:r>
            <a:r>
              <a:rPr lang="en-US" dirty="0" smtClean="0"/>
              <a:t>: Search criteria to be read from file(excel/</a:t>
            </a:r>
            <a:r>
              <a:rPr lang="en-US" dirty="0" err="1" smtClean="0"/>
              <a:t>json</a:t>
            </a:r>
            <a:r>
              <a:rPr lang="en-US" dirty="0" smtClean="0"/>
              <a:t>/</a:t>
            </a:r>
            <a:r>
              <a:rPr lang="en-US" dirty="0" err="1" smtClean="0"/>
              <a:t>csv</a:t>
            </a:r>
            <a:r>
              <a:rPr lang="en-US" dirty="0" smtClean="0"/>
              <a:t>/text), </a:t>
            </a:r>
          </a:p>
          <a:p>
            <a:pPr marL="0" lvl="1"/>
            <a:r>
              <a:rPr lang="en-US" dirty="0" smtClean="0"/>
              <a:t>	Maximum code reusability, easy to understand.</a:t>
            </a:r>
          </a:p>
          <a:p>
            <a:pPr marL="342900" lvl="1" indent="-3429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13847" y="4558943"/>
            <a:ext cx="4038171" cy="1415772"/>
            <a:chOff x="495192" y="600007"/>
            <a:chExt cx="4038171" cy="1415772"/>
          </a:xfrm>
        </p:grpSpPr>
        <p:sp>
          <p:nvSpPr>
            <p:cNvPr id="3" name="TextBox 2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THANK YOU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592428" y="1030894"/>
              <a:ext cx="3940935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+mj-lt"/>
                </a:rPr>
                <a:t>For a free consultation: </a:t>
              </a:r>
              <a:br>
                <a:rPr lang="en-US" sz="1600" b="1" dirty="0">
                  <a:latin typeface="+mj-lt"/>
                </a:rPr>
              </a:br>
              <a:r>
                <a:rPr lang="en-US" sz="1400" dirty="0">
                  <a:latin typeface="+mj-lt"/>
                </a:rPr>
                <a:t>Call us at:  +1 (408) 834 8842 </a:t>
              </a:r>
              <a:br>
                <a:rPr lang="en-US" sz="1400" dirty="0">
                  <a:latin typeface="+mj-lt"/>
                </a:rPr>
              </a:br>
              <a:r>
                <a:rPr lang="en-US" sz="1400" dirty="0">
                  <a:latin typeface="+mj-lt"/>
                </a:rPr>
                <a:t>OR </a:t>
              </a:r>
              <a:br>
                <a:rPr lang="en-US" sz="1400" dirty="0">
                  <a:latin typeface="+mj-lt"/>
                </a:rPr>
              </a:br>
              <a:r>
                <a:rPr lang="en-US" sz="1400" dirty="0">
                  <a:latin typeface="+mj-lt"/>
                </a:rPr>
                <a:t>Visit us at: www.smarteinc.com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95192" y="600007"/>
              <a:ext cx="91440" cy="73402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9DFD35B-B8EE-4768-9835-D88527545ACE}"/>
              </a:ext>
            </a:extLst>
          </p:cNvPr>
          <p:cNvSpPr txBox="1"/>
          <p:nvPr/>
        </p:nvSpPr>
        <p:spPr>
          <a:xfrm>
            <a:off x="718291" y="416776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Scenarios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7109094E-064A-429C-9F54-00314A7181E3}"/>
              </a:ext>
            </a:extLst>
          </p:cNvPr>
          <p:cNvGrpSpPr/>
          <p:nvPr/>
        </p:nvGrpSpPr>
        <p:grpSpPr>
          <a:xfrm>
            <a:off x="621055" y="416776"/>
            <a:ext cx="4038171" cy="584775"/>
            <a:chOff x="621055" y="416776"/>
            <a:chExt cx="4038171" cy="584775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53D41D7-7D41-4C10-9C3C-1881331ECBAE}"/>
                </a:ext>
              </a:extLst>
            </p:cNvPr>
            <p:cNvSpPr txBox="1"/>
            <p:nvPr/>
          </p:nvSpPr>
          <p:spPr>
            <a:xfrm>
              <a:off x="718291" y="416776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50000"/>
                    </a:schemeClr>
                  </a:solidFill>
                </a:rPr>
                <a:t>Scenarios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251BC45-7EE7-43B4-AB9F-0F980281D4B2}"/>
                </a:ext>
              </a:extLst>
            </p:cNvPr>
            <p:cNvSpPr/>
            <p:nvPr/>
          </p:nvSpPr>
          <p:spPr>
            <a:xfrm>
              <a:off x="621055" y="416777"/>
              <a:ext cx="91440" cy="56191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72C8CAA-2942-4605-B681-CB243EDA7866}"/>
              </a:ext>
            </a:extLst>
          </p:cNvPr>
          <p:cNvSpPr txBox="1"/>
          <p:nvPr/>
        </p:nvSpPr>
        <p:spPr>
          <a:xfrm>
            <a:off x="8325627" y="1696621"/>
            <a:ext cx="2769704" cy="286232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b="1" u="sng" dirty="0"/>
              <a:t>Brownie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Typing “Samsung” and selecting “Samsung mobiles”</a:t>
            </a:r>
            <a:r>
              <a:rPr lang="en-US" b="1" dirty="0"/>
              <a:t> </a:t>
            </a:r>
            <a:r>
              <a:rPr lang="en-US" dirty="0"/>
              <a:t>from Auto-suggest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Capturing Screenshot of search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hardcoding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POM/TestNG/Maven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Reporting</a:t>
            </a:r>
          </a:p>
        </p:txBody>
      </p:sp>
    </p:spTree>
    <p:extLst>
      <p:ext uri="{BB962C8B-B14F-4D97-AF65-F5344CB8AC3E}">
        <p14:creationId xmlns="" xmlns:p14="http://schemas.microsoft.com/office/powerpoint/2010/main" val="215939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right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3C600"/>
      </a:accent1>
      <a:accent2>
        <a:srgbClr val="00B490"/>
      </a:accent2>
      <a:accent3>
        <a:srgbClr val="00BBFB"/>
      </a:accent3>
      <a:accent4>
        <a:srgbClr val="FFC000"/>
      </a:accent4>
      <a:accent5>
        <a:srgbClr val="F52406"/>
      </a:accent5>
      <a:accent6>
        <a:srgbClr val="21283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lank_template" id="{E8CA8404-90B0-41D8-8A03-FBFBA174E0D0}" vid="{D4D441BB-DD70-4C4B-974B-94E358BCCA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SMARTe Template</Template>
  <TotalTime>68</TotalTime>
  <Words>259</Words>
  <Application>Microsoft Office PowerPoint</Application>
  <PresentationFormat>Custom</PresentationFormat>
  <Paragraphs>45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Vikramaditya Maram</dc:creator>
  <cp:lastModifiedBy>user</cp:lastModifiedBy>
  <cp:revision>19</cp:revision>
  <dcterms:created xsi:type="dcterms:W3CDTF">2020-05-14T07:37:42Z</dcterms:created>
  <dcterms:modified xsi:type="dcterms:W3CDTF">2020-09-03T13:11:20Z</dcterms:modified>
</cp:coreProperties>
</file>