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pen Sans"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384"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04e10055_16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04e10055_1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latin typeface="Open Sans"/>
                <a:ea typeface="Open Sans"/>
                <a:cs typeface="Open Sans"/>
                <a:sym typeface="Open Sans"/>
              </a:rPr>
              <a:t>Project </a:t>
            </a:r>
          </a:p>
          <a:p>
            <a:pPr marL="0" lvl="0" indent="0" algn="ctr" rtl="0">
              <a:spcBef>
                <a:spcPts val="0"/>
              </a:spcBef>
              <a:spcAft>
                <a:spcPts val="0"/>
              </a:spcAft>
              <a:buNone/>
            </a:pPr>
            <a:endParaRPr lang="en" sz="2000" dirty="0" smtClean="0">
              <a:latin typeface="Open Sans"/>
              <a:ea typeface="Open Sans"/>
              <a:cs typeface="Open Sans"/>
              <a:sym typeface="Open Sans"/>
            </a:endParaRPr>
          </a:p>
          <a:p>
            <a:pPr marL="0" lvl="0" indent="0" algn="ctr" rtl="0">
              <a:spcBef>
                <a:spcPts val="0"/>
              </a:spcBef>
              <a:spcAft>
                <a:spcPts val="0"/>
              </a:spcAft>
              <a:buNone/>
            </a:pPr>
            <a:endParaRPr lang="en" sz="2000" dirty="0" smtClean="0">
              <a:latin typeface="Open Sans"/>
              <a:ea typeface="Open Sans"/>
              <a:cs typeface="Open Sans"/>
              <a:sym typeface="Open Sans"/>
            </a:endParaRPr>
          </a:p>
          <a:p>
            <a:pPr marL="0" lvl="0" indent="0" algn="ctr" rtl="0">
              <a:spcBef>
                <a:spcPts val="0"/>
              </a:spcBef>
              <a:spcAft>
                <a:spcPts val="0"/>
              </a:spcAft>
              <a:buNone/>
            </a:pPr>
            <a:r>
              <a:rPr lang="en" sz="2000" dirty="0" smtClean="0">
                <a:latin typeface="Open Sans"/>
                <a:ea typeface="Open Sans"/>
                <a:cs typeface="Open Sans"/>
                <a:sym typeface="Open Sans"/>
              </a:rPr>
              <a:t>Analyze Survey Data</a:t>
            </a:r>
            <a:endParaRPr sz="2000">
              <a:latin typeface="Open Sans"/>
              <a:ea typeface="Open Sans"/>
              <a:cs typeface="Open Sans"/>
              <a:sym typeface="Open Sans"/>
            </a:endParaRPr>
          </a:p>
          <a:p>
            <a:pPr marL="0" lvl="0" indent="0" algn="ctr" rtl="0">
              <a:spcBef>
                <a:spcPts val="1600"/>
              </a:spcBef>
              <a:spcAft>
                <a:spcPts val="1600"/>
              </a:spcAft>
              <a:buNone/>
            </a:pP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1200150"/>
            <a:ext cx="3591300" cy="37338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Open Sans"/>
                <a:ea typeface="Open Sans"/>
                <a:cs typeface="Open Sans"/>
                <a:sym typeface="Open Sans"/>
              </a:rPr>
              <a:t>This is a histogram. Here, it is visible that the most common age group of the survey respondents falls around 27 years. We have the mean around 32 years, median at 31 years, mode at 29 years. We can conclude that mean and the median have been affected by outliers a little but not to a great extent.</a:t>
            </a:r>
          </a:p>
          <a:p>
            <a:pPr marL="0" lvl="0" indent="0" algn="l" rtl="0">
              <a:spcBef>
                <a:spcPts val="0"/>
              </a:spcBef>
              <a:spcAft>
                <a:spcPts val="1600"/>
              </a:spcAft>
              <a:buNone/>
            </a:pPr>
            <a:r>
              <a:rPr lang="en-US" dirty="0" smtClean="0">
                <a:latin typeface="Open Sans"/>
                <a:ea typeface="Open Sans"/>
                <a:cs typeface="Open Sans"/>
                <a:sym typeface="Open Sans"/>
              </a:rPr>
              <a:t>The standard deviation is 9.05 and the range of ages covered is 76 years, indicating a reasonable age group of the </a:t>
            </a:r>
            <a:r>
              <a:rPr lang="en-US" dirty="0" err="1" smtClean="0">
                <a:latin typeface="Open Sans"/>
                <a:ea typeface="Open Sans"/>
                <a:cs typeface="Open Sans"/>
                <a:sym typeface="Open Sans"/>
              </a:rPr>
              <a:t>Udacity</a:t>
            </a:r>
            <a:r>
              <a:rPr lang="en-US" dirty="0" smtClean="0">
                <a:latin typeface="Open Sans"/>
                <a:ea typeface="Open Sans"/>
                <a:cs typeface="Open Sans"/>
                <a:sym typeface="Open Sans"/>
              </a:rPr>
              <a:t> Survey Respondents</a:t>
            </a:r>
            <a:r>
              <a:rPr lang="en-US" dirty="0">
                <a:latin typeface="Open Sans"/>
                <a:ea typeface="Open Sans"/>
                <a:cs typeface="Open Sans"/>
                <a:sym typeface="Open Sans"/>
              </a:rPr>
              <a:t>.</a:t>
            </a:r>
            <a:endParaRPr lang="en-US" dirty="0" smtClean="0">
              <a:latin typeface="Open Sans"/>
              <a:ea typeface="Open Sans"/>
              <a:cs typeface="Open Sans"/>
              <a:sym typeface="Open Sans"/>
            </a:endParaRPr>
          </a:p>
        </p:txBody>
      </p:sp>
      <p:sp>
        <p:nvSpPr>
          <p:cNvPr id="60" name="Google Shape;60;p14"/>
          <p:cNvSpPr/>
          <p:nvPr/>
        </p:nvSpPr>
        <p:spPr>
          <a:xfrm>
            <a:off x="304800" y="12001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a:t>
            </a:r>
            <a:r>
              <a:rPr lang="en" dirty="0">
                <a:solidFill>
                  <a:schemeClr val="dk1"/>
                </a:solidFill>
              </a:rPr>
              <a:t>visualization or summary statistics used for finding</a:t>
            </a:r>
            <a:r>
              <a:rPr lang="en" dirty="0"/>
              <a:t>&gt;</a:t>
            </a:r>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rgbClr val="FFFFFF"/>
                </a:solidFill>
                <a:latin typeface="Open Sans"/>
                <a:ea typeface="Open Sans"/>
                <a:cs typeface="Open Sans"/>
                <a:sym typeface="Open Sans"/>
              </a:rPr>
              <a:t>				Age</a:t>
            </a:r>
            <a:endParaRPr>
              <a:solidFill>
                <a:srgbClr val="FFFFFF"/>
              </a:solidFill>
              <a:latin typeface="Open Sans"/>
              <a:ea typeface="Open Sans"/>
              <a:cs typeface="Open Sans"/>
              <a:sym typeface="Open Sans"/>
            </a:endParaRPr>
          </a:p>
        </p:txBody>
      </p:sp>
      <p:sp>
        <p:nvSpPr>
          <p:cNvPr id="8194" name="AutoShape 2" descr="data:image/png;base64,iVBORw0KGgoAAAANSUhEUgAAAlgAAAFzCAYAAADi5Xe0AAAgAElEQVR4Xu2dCfBU1ZX/DyCyySYYBRVR3IKIiEt03HA3RLMIxgURJRpNnMyaZDKZmr9JarJMkqqZqsREoxGJLBpATaLGBYzRqDGgQUGj4oKIoAKCoqwC/3xvzfulafrX23ndr997n1dlCfQ795z7uff2/fa5993XYdtfL+OCAAQgAAEIQAACEIiNQAcEVmwsKQgCEIAABCAAAQgEAggsOgIEIAABCEAAAhCImQACK2agFAcBCEAAAhCAAAQQWPQBCEAAAhCAAAQgEDMBBFbMQCkOAhCAAAQgAAEIILDoAxCAAAQgAAEIQCBmAgismIFSHAQgAAEIQAACEEBg0QcgAAEIQAACEIBAzAQQWDEDpTgIQAACEIAABCCAwKIPQAACEIAABCAAgZgJILBiBkpxEIAABCAAAQhAAIFFH4AABCAAAQhAAAIxE0BgxQyU4iAAAQhAAAIQgAACiz4AAQhAAAIQgAAEYiaAwIoZKMVBAAIQgAAEIAABBBZ9AAIQgAAEIAABCMRMAIEVM1CKgwAEIAABCEAAAggs+gAEIAABCEAAAhCImQACK2agFAcBCDSWwLZt22zhwoX25ptv2umnn95YZwWl33333TZo0CAbNmyYdejQoWl+cQQBCKSTAAIrne1G1BDILYH58+fb7bffbqeccoqdeOKJ1rFjx4azkKh74okn7J577rFzzz3XRowY0XCfOIAABNJNAIGV7vYjegg0jcB7771n119/vW3atMmuuuoq69evX9N8R46WL19uN9xwgx1xxBE2evTopmaSJLIksJ588km74oorbMCAAU2vPw4hAIH0EEBgpaetiBQCiRKQsPjlL39pEhpnn312yB4189qyZYvNmDHDXn/9dbvyyiutV69ezXQffK1evdp+9rOfBXE1btw469SpU9NjwCEEIJAOAgisdLQTUUIgUQISN7fccostWbIkiIq+ffvaxIkTrWvXrk2L69VXX7Wf//zndsYZZzRd3BVWUlmsxx57zD73uc/Zvvvu27T64wgCEEgXAQRWutqLaCGQCIFly5aFzM2hhx5q3bp1KyswlOF6+umn7d5777V33nnHOnfubEceeaTtvffeIQM2fvz4UE50bdy40e6///6w9LZu3Trr3r17WAKUkOrSpUvbfXfddZfNmzfPPv/5z9vAgQNDJm3WrFk2d+5c++xnPxtsomv9+vVhKVHLmlrOVLk33nijHXDAAbbPPvvY7Nmzg58vfvGLIRO2YcOGsPynuGWrmBWjliGLM2USmSrr6KOPDpk8LghAAAKlCCCw6BcQgEBFAhIfjz76aMhaSXxIYAwfPtzGjBmzwz4oiaCZM2fazjvvbEOGDAn/V/Zp7dq1pkxYocCSmJk8eXJY9hs6dGgQTs8++2z4+3777WcTJkwIWTIJJAkmZc8uv/zytszZyy+/bDfddJMddNBB2y3ZRSJo//33D//+xhtvhJjlX8JMZe66666h/J122inEsHjxYjvwwANt8ODB4c8vvvhi2Gem/VZ9+vRpYxTFon/QZxJqXBCAAASKCSCw6BMQgEBZApGg0NEEEhQSJJMmTbJVq1bZF77whe3ER7QRXkJGYuwjH/lIKDsSUq+88kqbwIo2jevpPAkdiTFd+ndlmPRflJnSkQzaYB8JpuJMlcRb4cb7hx9+2HSsQmQfCS49cXjJJZcE8RZdEnS/+MUv7LjjjrNzzjknCMYohgceeMA++clP2vHHH992vz6bMmWKqS7aC7bHHnvQgyAAAQjsQACBRaeAAATKEnjuuefC/qtTTz3VTjvttHBvsYApFisnnHDCDstnEkxaCowyWO+//75dd9111r9///BvhRvGI0F02GGHhSzZ888/H7JMhTFEPpVd+/3vf98mpjZv3mw333yzvf32222iKypPS4QXX3zxdlm3BQsWhPppSTKqn8pWORKXWqYs3mumesinRGQkDOlGEIAABAoJILDoDxCAQLsElImaOnVqyNZEe590c5RR0tN0l112WVg21FUsogoLLv4sEj3a/9TeJYGlJb72RJDsipcD9aSfhJsOBY2e9IvuiZYSC/2tWbMmLD8qI6fM1rHHHhv+36NHj3bjKldPuhMEIAABEUBg0Q8gAIF2CaxcuTKIFS31FQqp9oRXPQJLGSDt5yp16WlF7YkqJ7CUaSpcsly0aFHYA6ZMVbSZvpzAkl+JPGWltH9Mf9YyofaDaRN7qQwVAotBAwEIVCKAwKpEiM8hkGMCWgrU03vlrlGjRoWn7XTVI7BKZZWK/ZUTWLo3WrK88MIL7Zlnngmb2gv3h1USWJE/7a/SPjI9Tfjggw+GQ1W1Z+vggw/eLiQEVo4HBVWHQJUEEFhVguI2COSNQHTUgfYySQTpacDC68MPP7QXXnjBevbs2XbwZ7RhvJo9WFF2THucKh0cGj0tePLJJ2+3TyqKJ1qy3G233UxLfnoasPAJx/YE1tatW8Pyp7JW2p9VeCyEniLUvi9lwS644IIdBNbvfvc79mDlbVBQXwjUQACBVQMsboVAnghEB3tKrJQ6tTw6h0rnV2mTuo5ZKHyKUE8cRq/TKfUUYXQy+1NPPRU2r+vFzdF7BbW5/Ne//rUpO6an9Np7ijBqj+ggVG3I12b5KJ7o83IZLJ2lpaXB8847z0aOHNnWxNHmfp3hJbFWeGlf2ksvvcRThHkaENQVAjUSQGDVCIzbIZAHAqXEU6l6lxJhehmzDhRVxktZIV3KQOmpQV2F52DpIFKdY7VixYpwEKmyRdpsrmU+XdGRCu2dg1UYU/QqHz2VWJwRKyewFIM2uWtzvJYCP/rRj4ZzsBSDNu/rxHbFFl3KdkVnanEOVh5GA3WEQH0EEFj1ccMKApkmIJGjze277LJL2cM0ow3mOum98IT1Uie5S3DpaIPik9yjDebKZElISdRoSVJnUmmTe3QVn+Re3ABaylTMyqQVH4BaaQ+WxNV9991nf/nLX9pOctdrcBTD7rvvvp2r6FR7ZbY4yT3Tw4DKQcBFAIHlwocxBCBQLQE9pTdnzpyQlTrkkEOqNWu7r9K7CJXB0nJfqU3pNTsrY6AN9aoL7yKMkyplQSB7BBBY2WtTagSBxAhoaVFZqt69e9uIESPaDvTU3iy9y1DvHSw8cb2WQKM9W0uXLg1LgNpcH13Kgumw0Ojdg+XOsKrFZ/G9OjFeJ8rvtddeYc9W4eGonnKxhQAEskcAgZW9NqVGEEiMgESQzqDScp/2LemgUC2/aV+Wlv/OOuussHG93kt7tSRwDj/88HA0hPZP6Wk+bTiXHy3pFb7Wpl4/peyi1+c8/vjjYdlUh6xyQQACEGiPAAKLvgEBCMRKQEcfSFDprCjt5dKhnTqoVPuVtOldf/dcKvv2228PAkuZpJ///OfhJc56zY3EVfQkosdHsa3E1Z///Ge788477dxzzw3ZOS4IQAAC5QggsOgfEIBAqghI7CxcuDAc3aCjHZp16eXRev3OsGHD3CKxWTHjBwIQSI4AAis59niGAAQgAAEIQCCjBBBYGW1YqgUBCEAAAhCAQHIEEFjJscczBCAAAQhAAAIZJYDAymjDUi0IQAACEIAABJIjgMBKjj2eIQABCEAAAhDIKAEEVkYblmpBAAIQgAAEIJAcAQRWcuzxDAEIQAACEIBARgkgsDLasFQLAhCAAAQgAIHkCCCwkmOPZwhAAAIQgAAEMkoAgZXRhqVaEIAABCAAAQgkRwCBlRx7PEMAAhCAAARiJfD+hm1VlbdTpw7WtXNVt3JTnQQQWHWCwwwCEIAABCDQSgRu+cNmu/nhTVWF1PGv71y/4fJuNni3jlXd36ib3nnnHXv00Uft4x//uO20006NctNuuc8++6wpBr0o3vsi+mInmRBYW7ZsscWLF4dG2rhxo40fP966du0a6rp06VK79dZbbcWKFdajRw87++yz7fDDDw8g586dazNmzGhj0qdPH7v66qutd+/eTW9kHEIAAhCAAAQ8BP7fzA326Itbqi7iW2O72nEHdqr6/rhv3LBhQ5ifR40aZYMHD467+HbLmz17tr311ls2btw4k35QDEcccYQdfPDBscaQCYH10EMP2WuvvWb9+vWzJUuW2MSJE4PAWr9+vd1000121FFH2ZFHHmmvvvqqzZw50yZMmGB77LGHCbKu0047LVaoFAYBCEAAAhBoNoG0Cawnn3wyJEfOPffc2LNH5dgXCizdJ23w+9//Pgiuzp3jWzfNhMCKQC5YsMAeeeSRNoG1evVq+9Of/mQnnniidevWzaSWp02bFgTVoEGDgmodMmRIEGBcEIAABCAAgTQTaITAWrNmjU2dOjUkL7QKNGbMGDvkkENs27Zt9oc//MHuvffeIEoOOugg05yrBIf+fs8999jjjz9uO++8s5133nnBpvDavHlzKPeEE04I87CuF198Mawqvffee2GOluDRytK6detCcuS5556z7t27t61Evf766yFRctFFF4WkSqEGWLRokT3xxBPBv5YBlVRRcuW3v/2tPf3008GfsmaKV9ctt9wStMG+++4bWxfItMAqprRs2TK74447whJiz549bcqUKaHTrF27NjRa1HFio0tBEIAABCAAgSYRiFtgaflMImj33Xe3008/3Z566qkgmj73uc+FJbZZs2bZBRdcED7Xn7WXSYLlscces1deecUuvvhi07x7++23h3lX90WXhJvmYN0jEbVq1Sq7+eab7VOf+pTtt99+NmfOHHvzzTft/PPPD/a6NEfLr5Ij+nOnTp3KCizFdMkll9jee+8dhJv8jB49OthES4RRPLp31113tZNPPjm21sqNwNJy4eTJk23kyJF29NFHh3VXKVwJrQEDBtj8+fNNS42XX3659erVawfA6iTLly+PDTwFQQACEIBAvglo7hk4cGBsEOIWWMpSae7s0qVLEDNRNkuiSHuY33333SB0dEXZI30mAaSVI+1pUhkSUiNGjLBDDz20ra5Kbtx///1BYCn7pDlY/0mIyZfmaO2p1n+auyXklIXSddddd4X/Dx8+vKzAeuaZZ0IWTFehqColsPRvK1euDH7iunIhsNRQUqdKFZ5zzjmh8YovLR+qEZUijNKVcUGmHAhAAAIQgECjCcQtsBSvEhG/+tWvwoNiEkvRw2ASOcpIRXuYI4E1duxYu/HGG4MYK7zOOOOM7fY7S2AVLu+VEj2y131aHlTWLHoALbpXy4vllghrFVjFWS1ve2VeYKlDKNWo1GWUUhQ0qXJtjJeY0noxAsvblbCHAAQgAIEkCcQtsDRPTpo0Kaz6aPVHT+VHYqe9DJb2Q912220VkxXFGSwJNG16L5XB0v4oldu/f/+AtzCDVZgFK96DVavAIoNVpvcWb3KXuPrd734XFLjWYbXRPbqijnPMMceE1GWlJcIkBw2+00tg8cqt9s1ZG23Jqq1VVWJQv452zZguNrh/smfTVBUsN0EAAi1FIG6B9f7774cn8c866yzbf//9w/4rbWy/6qqrQtKivT1YDz74YNh7JVGkFSP9XfOslkSjq9IeLD2wpn1cF154od15553BrHgPlrb4SABqE/2ee+653T4wzfvtCSzpAolFLU9GZ1+xB6tCVy4WWFofvvbaa3dIVR522GFhXVaAp0+fHlKfffv2DY134IEHttSAIZh0E7js+vVVi6uophJZk67824+BdBMgeghAoFkE4hZYiltP4GmD+KZNm4JI0sqPRI8ETfQUoUTUAQccEFaCLr30Utu6davdfffdNm/evFD1Y489NmwuL9yeE8dThCpbe6cfeOCBcEipnmRU8kTCqZzA0uZ5LWMqI6ZN+YqXpwib1UvxA4GYCJz6nQ/qKmnO13vUZYcRBCCQXwKNEFjt0ZRAUhZLIuXDDz8MT/ppj5SEVLVXUudgFcfHOVjVthj3QaCFCCCwWqgxCAUCGSdw57zNdt2cTdal81/fg1Ph6vnXl5387/hu1r9n5XtLFaWzqX7zm9+0nSk1dOjQsApUuBWnUgzKeP3yl7+0k046yfbZZ59Ktzfk8+ghOD2RyEnuDUFMoRBoDAEEVmO4UioEIJANAsqC6RT1T3ziE+FJ/2ZfvIuw2cTxB4GYCCCwYgJJMRCAAARSRiBTxzSkjD3h5oAAAisHjUwVIQABCJQggMCiW0CggQQQWA2ES9EQgAAEWpgAAquFG4fQ0k8AgZX+NqQGEIAABOohgMCqhxo2EKiSAAKrSlDcBgEIQCBjBBBYGWtQqtNaBBBYrdUeRAMBCECgWQQQWM0ijZ9cEkBg5bLZqTQEIAABQ2DRCSDQQAIIrAbCpWgIQAACLUwAgdXCjUNo6SeAwEp/G1IDCEAAAvUQQGDVQw0bCFRJAIFVJShugwAEIJAxAgisjDUo1WktAgis1moPooEABCDQLAIIrGaRxk8uCSCwctnsVBoCEIAAm9zpAxBoJAEEViPpUjYEIACB1iVABqt124bIMkAAgZWBRqQKEIAABOoggMCqAxomEKiWAAKrWlLcBwEIQCBbBBBY2WpPatNiBBBYLdYghAMBCECgSQQQWE0CjZt8EkBg5bPdqTUEIAABBBZ9AAJlCCxeudW+OWujLVm1tSpOg/p1tGvGdLHB/TuG+xFYVWHjJghAAAKZI4DAylyTUqE4CVx2/fqqxVXkVyJr0pXdEFhxNgRlQQACEEgZAQRWyhqMcJtLwJuB8to3t7Z4gwAEIACBuAggsOIiSTmZJOAVSF77TEKlUhCAAARyQACBlYNGpor1E/AKJK99/ZFjCQEIQAACSRJAYCVJH98tT8ArkLz2LQ+IACEAAQhAoCQBBBYdAwJlCHgFkteexoEABCAAgXQSQGCls92IukkEvALJa9+kauIGAhCAAARiJoDAihkoxWWLgFcgee2zRZPaQAACEMgPAQRWftqamtZBwCuQvPZ1hIwJBCAAAQi0AAEEVgs0AiG0LgGvQPLaty4ZIoMABCAAgXIEEFj0DwiUIeAVSF57GgcCEIAABNJJAIGVznYj6iYR8Aokr32TqokbCEAAAhCImQACK2agFJctAl6B5LXPFk1qAwEIQCA/BBBY+WlraloHAa9A8trXETImEIAABCDQAgQQWC3QCITQugS8Aslr37pkiAwCEIAABMoRyITA2rJliy1evNgeffRR27hxo40fP966du0a6r1mzRqbOnWqLVmyxHr06GFjxoyxQw45JHz27LPP2qxZs+yDDz6wQYMG2bhx46xPnz70GAi0EfAKJK89TQEBCEAAAukkkAmB9dBDD9lrr71m/fr1C0Jq4sSJQWBt27YtCKiOHTvaOeecEz6788477dJLL7XOnTvbpEmT7OSTT7Zhw4bZAw88YG+99VYQWZ06dUpnaxJ17AS8AslrH3uFKBACEIAABJpCIBMCKyK1YMECe+SRR9oE1rp162zy5Mk2evRo22effWzTpk1BVB1//PFBgM2ePdsmTJgQ/rx06dIgxi677DLr1atXU+DjpPUJeAWS1771CREhBCAAAQiUIpBpgfXuu+/az3/+cxs7dmxYAtSl5cLhw4eHPxeKMd2rz5TB6t27N70FAoGAVyB57WkGCEAAAhBIJwEE1v8tJyKw0tmBGx21VyB57RtdP8qHAAQgAIHGEEBgVSmwli1bZsuXL29MK1BqyxL46n0H1xXb9898Pth57etyjhEEIJAKAgMGDLCBAwemIlaCrJ1ApgUWe7Bq7xBYbE/Am4Hy2tMeEIAABCCQTgKZFljRU4QffvhhOJ6h+CnCG2+80UaNGmUjRozgKcJ09t+GR+0VSF77hlcQBxCAAAQg0BACmRZYIvbee+/Z9OnT7ZVXXtnhHKwXX3zRZsyYEe7hHKyG9K/UF+oVSF771AOkAhCAAARySiBTAiunbUi1G0jAK5C89g2sGkVDAAIQgEADCSCwGgiXotNPwCuQvPbpJ0gNIAABCOSTAAIrn+1Orask4BVIXvsqw+Q2CEAAAhBoMQIIrBZrEMJpLQJegeS1by0aRAMBCEAAAtUSQGBVS4r7cknAK5C89rmETqUhAAEIZIAAAisDjUgVGkfAK5C89o2rGSVDAAIQgEAjCSCwGkmXslNPwCuQvPapB0gFIAABCOSUAAIrpw1Ptasj4BVIXvvqouQuCEAAAhBoNQIIrFZrEeJpKQJegeS1X7xyq31z1kZbsmprVVwG9eto14zpYoP7d6zqfm6CAAQgAIHGEEBgNYYrpWaEgFcgee0vu3591eIqQi6RNenKbhlpAaoBAQhAIJ0EEFjpbDeibhIBr0BK0p7sV5M6CW4gAAEIlCCAwKJbQKAMgSQFksLy+Cf7RdeGAAQgkBwBBFZy7PGcAgIegeMVSF57b+wpaB5ChAAEINCyBBBYLds0BNYKBLwiJUl7r+9W4E8MEIAABNJKAIGV1pYj7qYQ8IqUJO29vpsCGCcQgAAEMkoAgZXRhqVa8RDwipQk7b2+4yFIKRCAAATySQCBlc92p9ZVEvCKlCTtvb6rRMRtEIAABCBQggACi24BgTIEvCIlSXuvbzoGBCAAAQjUTwCBVT87LHNAwCtSkrT3+s5B81JFCEAAAg0jgMBqGFoKzgIBr0hJ0t7rOwvtRx0gAAEIJEUAgZUUefymgoBXpCRp7/WdigYiSAhAAAItSgCB1aINQ1itQcArUpK09/pujRYgCghAAALpJIDASme7EXWTCHhFSpL2Xt9NQowbCEAAApkkgMDKZLNSqbgIeEVKkvZe33ExpBwIQAACeSSAwMpjq1Pnqgl4RUqS9l7fVUPiRghAAAIQ2IEAAotOAYEyBLwiJUl7r286BgQgAAEI1E8AgVU/OyxzQMArUpK09/rOQfNSRQhAAAINI4DAahhaCs4CAa9ISdLe6zsL7UcdIAABCCRFAIGVFHn8poKAV6Qkae/1nYoGIkgIQAACLUoAgdWiDUNYrUHAK1KStPf6bo0WIAoIQAAC6SSAwEpnuxF1kwh4RUqS9l7fTUKMGwhAAAKZJIDAymSzUqm4CHhFSpL2Xt9xMaQcCEAAAnkkgMDKY6tT56oJeEVKkvZe31VD4kYIQAACENiBAAKLTgGBMgS8IiVJe69vOgYEIAABCNRPAIFVPzssc0DAK1KStPf6zkHzUkUIQAACDSOAwGoYWgrOAgGvSEnS3us7C+1HHSAAAQgkRQCBlRR5/KaCgFekJGnv9Z2KBiJICEAAAi1KINMCa8mSJXbjjTfahg0btsN/xhln2GmnnWZz5861GTNmtH3Wp08fu/rqq613794t2lyE1WwCXpGSpL3Xd7NZ4w8CEIBAlghkWmAVN9TmzZtt6tSpdtJJJ9m+++5rs2fPDrdIbHFBoBQBr0hJ0t7rmx4BAQhAAAL1E8iVwHruuefsscceswkTJljnzp3t1ltvtSFDhthRRx1VP0EsM03AK1KStPf6znTDUjkIQAACDSaQG4G1ZcsWmzZtmg0dOtSOOOII27Ztm02ZMsW0jLh27Vrr3r27jRkzxg455JAGI6f4NBHwipQk7b2+09ROxAoBCECg1QjkRmAtW7bM7rjjDhs/frz16tXLJLgWLVpkPXv2tAEDBtj8+fPtoYcesssvvzx8zgUBEfCKlCTtvb7pARCAAAQgUD+BXAgsZavuuece69Chg40ePbokLW2Enzx5ctiPpWXD4ksCbfny5fWTxjKVBL5638F1xf39M58Pdknae33XVXGMIACBqgnox/3AgQOrvp8b00UgFwJr1apVYXnwggsusN122y200Pr16+21114LYkr7sSoJrHQ1K9EWEli8cqt9c9ZGW7Jqa1VgBvXraNeM6WKD+3ckg1UVMW6CAAQgAIFiArkQWA8//LC9/fbbYY+VsliRwJo0aZIdc8wxNmLECJYIMzw2Lrt+fdXiKsIgkTXpym4IrAz3C6oGAQhAoJEEMi+wPvjgA/vFL35hZ511VjiaofBaunSpTZ8+3VasWGF9+/YNAuzAAw9sJG/KToCAZy+Sx1ZVTdLe6zuBpsIlBCAAgcwQyLzAykxLUZG6CXiEhscWgVV3k2EIAQhAIPUEEFipb0IqUImARyR5bBFYlVqGzyEAAQhklwACK7ttS83+j4BHJHlsEVh0QQhAAAL5JYDAym/b56bmHpHksUVg5aaLUVEIQAACOxBAYNEpMk/AI5I8tgiszHctKggBCECgXQIILDpH5gl4RJLHFoGV+a5FBSEAAQggsOgD+SXgEUkeWwRWfvscNYcABCBABos+kHkCHpHksUVgZb5rUUEIQAACZLDoA/kl4BFJHlsEVn77HDWHAAQgQAaLPpB5Ah6R5LFFYGW+a1FBCEAAAmSw6AP5JeARSR5bBFZ++xw1hwAEIEAGiz6QeQIekeSxRWBlvmtRQQhAAAJksOgD+SXgEUkeWwRWfvscNYcABCBABos+kHkCHpHksU27wFq8cqt9c9ZGW7Jqa1V9ZFC/jnbNmC42uH/Hqu7nJghAAAJZJoDAynLrUrdAwCOSPLZe3157b+yXXb++anEVdTWJrElXdqPnQQACEMg9AQRW7rtA9gF4hIbH1iuQvPZJx579nkUNIQABCLRPAIFF78g8AY/Q8Nh6BZLXPunYM9+xqCAEIACBMgQQWHSPzBPwCA2PrVcgee2Tjj3zHYsKQgACEEBg0QfyTMAjNDy2XoHktU869jz3OeoOAQhAIPYM1rp16+y+++6zM88807p3795G+N1337Wbb77ZJk6caD179oQ8BJpGwCM0PLZegeS1Tzr2pjUwjiAAAQi0IIHYBNamTZts4cKFtmrVKps5c6aNHTvWdtlll7YqL1iwwJ599ln7r//6LwRWC3aELIfkERoeW69A8tonHXuW+xR1gwAEIFCJQGwCS5mrWbNm2YoVK2zu3Ll21FFHWZcuXdr877zzznbKKafYkCFDKsXE5xCIlYBHaHhsvQLJa5907LE2IoVBAAIQSBmB2ARWVG8tBd5www12xRVXWO/evctqffwAACAASURBVFOGg3CzSMAjNDy2XoHktU869iz2JeoEAQhAoFoCsQssOVY268EHH7TXXnttuzh69eplY8aM2W5vVrWBch8E6iXgERoeW69A8tonHXu97YUdBCAAgSwQiF1gaS/Wd7/7XdP/tSRYuNFdS4bDhg0zLRdyQaBZBDxCw2PrFUhe+6Rjb1b74gcCEIBAKxKIXWCtXr3a/vu//9u+8pWvWL9+/VqxzsSUMwIeoeGx9Qokr33Sseesm1FdCEAAAtsRiF1gbdmyxX7605+G7NXQoUPBDYHECXiEhsfWK5C89knHnnjDEwAEIACBBAnELrC0/2ry5Mn2wAMPhOMYOnTo0Fa93Xff3b7+9a+z+T3BBs+ja4/Q8Nh6BZLXPunY89jXqDMEIACBiEDsAis6D2vjxo07UGYPFh0vCQIeoeGx9Qokr33SsSfR1viEAAQg0CoEYhdYrVIx4oBARMAjNDy2XoHktU86dnogBCAAgTwTiF1g6Rys73znO/bWW2/twJUlwjx3teTq7hEaHluvQPLaJx17ci2OZwhAAALJE4hdYG3bts3ee+8927p1a1vtPvzww3DKu87BuvDCC7fbl5U8AiLIOgGP0PDYegWS1z7p2LPer6gfBCAAgXIEYhdY7TnTOwp//OMf27/8y7/wLkL6ZFMJeISGx9YrkLz2Scfe1EbGGQQgAIEWI9A0gbVo0SK79tpr7Rvf+Ib16dOnxTAQTpYJeISGx9YrkLz2Scee5T5F3SAAAQhUIhC7wCq1B2v9+vW2Zs0a++IXv2if/OQnWSKs1Cp8HisBj9Dw2HoFktc+6dhjbUQKgwAEIJAyArELrFJ7sMRkl112sc6dO6cMD+FmgYBHaHhsvQLJa59k7ItXbrVvztpoS1b9bS9mub40qF9Hu2ZMFxvcv2MWuhx1gAAEIGCxC6yI6dq1a23BggX2/PPP25AhQ2zkyJHsvaLDJULAIzQ8tl6B5LVPMvbLrl9ftbiKOoVE1qQruyXSR3AKAQhAIG4CDRFYTz75pH3ve9+z4cOH26677mrLli2zl19+Obyf8Igjjoi7DmXLW7lypV133XXhycboGj9+vB166KH27LPPhqcbP/jgAxs0aJCNGzeO/WFNbZ3mOPMIDY+tVyB57ZOM3eu7OT0DLxCAAAQaRyB2gaVX5Xz3u9+1888/34YNG9YW+cKFC+22226zf//3f7fu3bs3rkZFJS9ZssRmz55tF110kXXt2rXtUwmuSZMm2cknnxzi1Kt9dHaXRFanTp2aFh+OGk/AM9l7bL0CyWufZOxe343vFXiAAAQg0FgCsQus1atX2w9+8IOQrerbt29b9DqmQf/+b//2b9v9e2OrZyFLNW/ePLv44ou3E07KqEl4TZgwIQivpUuXhmzWZZddFs7r4soOAc9k77H1CiSvfZKxe31np/dREwhAIK8EYhdYmzdvth/+8Id20EEH2Wc+85nwxKA2vt9xxx32wgsv2Je//OWmbnafP3++3XnnneHgUx14euyxx9ro0aPtueees0ceecQmTpwYBJaefpw6dWrIYPXu3Tuv/SGT9fZM9h5br0Dy2icZu9d3JjsilYIABHJFIHaBJXrKVmkPlrJHu+22mymrJcH1ta99zfr169dUwG+++WaI5+CDD7Z33nnHJk+eHATWli1bEFhNbYnknHkme4+tVyB57ZOM3es7ud6CZwhAAALxEGiIwFJoylq9//77IWu00047hWMalM1K+rr//vtt06ZNts8++9QksLRRf/ny5UmHj/86CHz1voPrsDL7/pnPm8dWTpO0T7PvuhoMIwikjMCAAQNs4MCBKYuacKslEKvAkqh66aWXTKe2n3766WEpUEuG2kB+wAEH2P77799UkaVlwVdeecX69+/f9nRgJLA++tGPsger2l6S8vs82RSPrTcD5bVPMnav75R3OcKHAAQgEO85WH/84x/tRz/6kZ133nl2zjnnhE3lWor7zW9+YzNmzLAvfelLdswxxzQV+z333BOOaBgzZkw4TT5aItxrr73sxhtvtFGjRtmIESN4irCprdJcZ57J3mPrFUhe+yRj9/pubg/BGwQgAIH4CcSWwdJZUt/+9rfD03pDhw7dIVJtKp8+fXrTj2nQa3pmzpwZ9oNJ8J100kl26qmnhj+/+OKLQfhJgHEOVvydq1VK9Ez2HluvQPLaJxm713er9B3igAAEIFAvgdgEVnvHM0SBVfq83gpgB4FKBDyTvcfWK5C89knG7vVdqU35HAIQgECrE4hNYG3YsMG+//3v29ixY1sqg9XqDUB8jSfgmew9tl6B5LVPMnav78b3CjxAAAIQaCyB2ASWwoz2YOnUdL17UOdLSXg99dRTNm3atET2YDUWH6WngYBnsvfYegWS1z7J2L2+09CviBECEIBAOQKxCiw50onoegWNTkqPLr3sWaJL/+eCQLMJeCZ7j61XIHntk4zd67vZfQR/EIAABOImELvAijtAyoOAl4BnsvfYegWS1z7J2L2+vW2OPQQgAIGkCSCwkm4B/DecgGey99h6BZLXPsnYvb4b3ilwAAEIQKDBBBBYDQZM8ckT8Ez2HluvQPLaJxm713fyvYYIIAABCPgIILB8/LBOAQHPZO+x9Qokr32SsXt9p6BbESIEIACBsgQQWHSQzBPwTPYeW69A8tonGbvXd+Y7JRWEAAQyTwCBlfkmpoKeyd5j6xVIXvskY/f6ptdCAAIQSDsBBFbaW5D4KxLwTPYeW69A8tonGbvXd8VG5QYIQAACLU4AgdXiDUR4fgKeyd5j6xVIXvskY/f69rc6JUAAAhBIlgACK1n+eG8CAc9k77H1CiSvfZKxe303oVvgAgIQgEBDCSCwGoqXwluBgGey99h6BZLXPsnYvb5bod8QAwQgAAEPAQSWhx62qSDgmew9tl6B5LVPMnav71R0LIKEAAQgUIYAAovukXkCnsneY+sVSF77JGP3+s58p6SCEIBA5gkgsDLfxFTQM9l7bL0CyWufZOxe3/RaCEAAAmkngMBKewsSf0UCnsneY+sVSF77JGP3+q7YqNwAAQhAoMUJILBavIEIz0/AM9l7bL0CyWufZOxe3/5WpwQIQAACyRJAYCXLH+9NIOCZ7D22XoHktU8ydq/vJnQLXEAAAhBoKAEEVkPxUngrEPBM9h5br0Dy2icZu9d3K/QbYoAABCDgIYDA8tDDNhUEPJO9x9YrkLz2Scbu9Z2KjkWQEIAABMoQQGDRPTJPwDPZe2y9Aslrn2TsXt+Z75RUEAIQyDwBBFbmm5gKeiZ7j61XIHntk4zd65teCwEIQCDtBBBYaW9B4q9IwDPZe2y9Aslrn2TsXt8VG5UbIAABCLQ4AQRWizcQ4fkJeCZ7j61XIHntk4zd69vf6pQAAQhAIFkCCKxk+eO9CQQ8k73H1iuQvPZJxu713YRugQsIQAACDSWAwGooXgpvBQKeyd5j6xVIXvskY/f6boV+QwwQgAAEPAQQWB562KaCgGey99h6BZLXPsnYvb5T0bEIEgIQgEAZAggsukfmCXgme4+tVyB57ZOM3es7852SCkIAApkngMDKfBNTQc9k77H1CiSvfZKxe33TayEAAQiknQACK+0tSPwVCXgme4+tVyB57ZOM3eu7YqNyAwQgAIEWJ4DAavEGIjw/Ac9k77H1CiSvfZKxe337W50SIAABCCRLAIGVLH+8N4GAZ7L32HoFktc+ydi9vpvQLXABAQhAoKEEEFgNxUvhrUDAM9l7bL0CyWufZOxe363Qb4gBAhCAgIcAAstDD9tUEPBM9h5br0Dy2icZu9d3KjoWQUIAAhAoQwCBRffIPAHPZO+x9Qokr32SsXt9Z75TUkEIQCDzBDIvsJYuXWq33nqrrVixwnr06GFnn322HX744dahQwebO3euzZgxo62R+/TpY1dffbX17t078w2fpwp6JnuPrVcgee2TjN3rO0/9k7pCAALZJJBpgbV+/Xq76aab7KijjrIjjzzSXn31VZs5c6ZNmDDB9thjD5s9e3Zo1dNOOy2brUutAgHPZO+x9fr22icZu9c3XRcCEIBA2glkWmCtXr3a/vSnP9mJJ55o3bp1sw0bNti0adOCoBo0aFDIbA0ZMiQIMK7sEvBM9h5br0Dy2icZu9d3dnsjNYMABPJCINMCq7gRly1bZnfccYeNHz/eevbsaVOmTLElS5bY2rVrrXv37jZmzBg75JBD8tL2uamnZ7L32HoFktc+ydi9vnPTOakoBCCQWQK5EVhaLpw8ebKNHDnSjj76aNuyZYstWrQoCK0BAwbY/Pnz7aGHHrLLL7/cevXqldkGz2PFPJO9x9YrkLz2Scbu9Z3HfkqdIQCBbBHIhcCSmJo1a5btvPPOds4551inTp12aEUtH0qAaflQy4alsl/Lly/PVuvnpDZfve/gumr6/TOfN4+tnCZpn2bfdTUYRhBIGQH9uB84cGDKoibcaglkXmBt27bN5syZY++8805YAozElTJar732WhBTnTt3DvuzygmsaoFyX+sR8GRTPLbeDJTXPsnYvb5brxcREQQgAIHaCGRaYElc/e53vwtLgZdccknY6B5dEliTJk2yY445xkaMGMESYW39JlV3eyZ7j61XIHntk4zd6ztVHYxgIQABCJQgkGmB9e6779q1115ra9as2a7qhx12mI0bN850Rtb06dPDGVl9+/YNGa4DDzyQjpIxAp7J3mPrFUhe+yRj9/rOWBekOhCAQA4JZFpg5bA9qXIJAp7J3mPrFUhe+yRj9/pevHKrfXPWRluyamtVfXpQv452zZguNrh/x6ru5yYIQAACjSaAwGo0YcpPnIBnsvfYegWS1z7J2L2+L7t+fdXiKupgElmTrvzbNoDEOx4BQAACuSaAwMp186ej8t5shmey99h6BZLXPsnYk/Sdjl5NlBCAQNYJILCy3sIZqJ83m+GZ7D22XoHktU8y9iR9Z6DLUwUIQCADBBBYGWjErFchyck6Sd8IrNp79pyv96jdCAsIQAACDSCAwGoAVIqMl0CSIidJ3wis2vsRAqt2ZlhAAAKNIYDAagxXSo2RQJIiJ0nfCKzaOxECq3ZmWEAAAo0hgMBqDFdKjZFAkiInSd8IrNo7EQKrdmZYQAACjSGAwGoMV0qNkUCSIidJ3wis2jsRAqt2ZlhAAAKNIYDAagxXSo2RQJIiJ0nfCKzaO5EElvdYj9q9YgEBCEBgRwIILHpFyxNIUuQk6RuBVXvXlMDyHutRu1csIAABCCCw6AMpJJCkyEnSNwKr9s4qgeVts9q9YgEBCEAAgUUfSCEB74TpsffYegWS1z7J2NPsO4VDhJAhAIEWJMASYQs2CiFtTyDNk3VeY09zvRl/EIAABOIggMCKgyJlNJRAmifrvMae5no3tDNTOAQgkBsCCKzcNHV6K5rmyTqvsae53ukdKUQOAQi0EgEEViu1BrGUJJDmyTqvsae53gxDCEAAAnEQQGDFQZEyGkogzZN1XmNPc70b2pkpHAIQyA0BBFZumjq9FU3zZJ3X2NNc7/SOFCKHAARaiQACq5Vag1hYIvw/AtErXzxCxWOrMDz2HtukfTMMIQABCMRBAIEVB0XKaCiBNE/WeY09zfVuaGemcAhAIDcEEFi5aer0VjTNk3VeY09zvdM7UogcAhBoJQIIrBpbgxfJ1ggshtvTPFnnNfY01zuGLksREIAABAyBVWMn4EWyNQKL4fY0T9Z5jT3N9Y6hy1IEBCAAAQRWrX3AO3HU6o/7fZutxc/TZh5br2+vfZKxp9k3Yw4CEIBAHATIYNVI0Ttx1OiO250CKc0iJc2xe8eJx95jy4CDAAQgEBcBBFaNJPnyrhFYDLd7mXvsPbZegeS1TzL2NPv2dlnPPk2PrTdu7CEAgXgJILBq5OmdOGp0x+1ksOrqAzpHy9tXPfYe26SFZV3AC4w8+zQ9tt64sYcABOIlgMCqkad34qjRHbcjsOrqAwis2rFFh7t6s0ie7wiPbe01xgICEGgkAQRWjXT5AqwRWAy3e5l77D223kyM1z7J2NPs25tF8tTdYxvDUKMICEAgRgIIrBph8gVYI7AYbvcy99h7bL0CyWufZOx59Z10m8Uw3CgCAhCIiQACq0aQ3omjRnfczhJhXX2AJcLascXx/kcEVu3csYBAVgkgsGpsWQRWjcBiuN3L3GPvsfVOtl77JGPPq++k2yyG4UYREIBATAQQWDWC9E4cNbrjdjJYdfUBMli1YyODVTszLCAAgfYJILBq7B0IrBqBxXC7l7nH3mPrzWZ47ZOMPa++k26zGIYbRUAAAjERQGDVCNI7cdTojtvJYNXVB8hg1Y6NDFbtzLCAAATIYMXWBxBYsaGsuiAvc4+9x9abzfDaJxl7Xn0n3WZVDypuhAAEGk4g1xmsZ5991mbNmmUffPCBDRo0yMaNG2d9+vQpC907cTS8RTPowMvcY++x9U62XvskY8+r76TbLIPDnypBILUEciuw3nvvPZs0aZKdfPLJNmzYMHvggQfsrbfeCiKrU6dO7Taod+JIbU9JMHAvc4+9x9Y72Xrtk4w9r76TbrMEhymuIQCBIgK5FVgvv/yyzZ492yZMmGBdu3a1pUuXhmzWZZddZr169UJgtdBQYbKuvTHYg1UfM69A8tp7+3rttf6bxR3zNtt1szfZh1urK2WnjmZXnbazfebIztUZcBcEckYgtwJrwYIF9sgjj9jEiRODwHr33Xdt6tSpIYPVu3dvBFYLDQTvpOOx99h6J1uvfZKx59V30m3mGbZnfu+DqsVV5Eci676v9fC4xRYCmSWAwEJgtXznZrKuvYnIYNXHzCuQvPbevl57rf9m4fWdV4GW13p7+lpebBFYVQqsn/3sZ6b/uCAAAQhAAAJxEPj85z9v+o8rmwRyK7Dq3YOVzW5ArSAAAQhAAAIQiJNAbgWWniK88cYbbdSoUTZixIiqnyKMEz5lQQACEIAABCCQTQK5FVhqzhdffNFmzJhhElvVnoOVzW5ArSAAAQhAAAIQiJNArgVWnCApCwIQgAAEIAABCEQEEFj0BQhAAAIQgAAEIBAzAQRWzEAbUdyWLVvC63x09ejRo+xJ843wn1SZ27Zts3Xr1gX33bt3tw4dOtQcyubNm23x4sU2ePBg69y5vgMRt27dauvXr7du3bpZx45/PfgnxqsRZcfVXxoRW4zodigqrno3MsZGle0dK3GME9WtkX2mEWXH1WcaEVuj+grlNo8AAqsE61WrVtmdd95petLwww8/bLtjp512soMOOsg+85nPlD3tfc2aNXbrrbfaO++8Yx/96EftxBNPDHu9XnnllXCI6fjx48Oer1JX8YGnel+ibCNxoS/S8847zw455JCS9tpPds899wRRcdhhh9nHPvYxu/3220Nd9t57b7vooosqvm+x3u7nqXexT52sP2XKlMBQ16677moXX3yx7bXXXiXD0xecRKj+X3itXbvW7rjjjtBmYi+BWkok6TVJM2fONLX9gQceaGeeeab17ds3FFXNIbSaoB577LHwnzjokq/999/fTj31VNt9993bbe9rr702fHbKKafY4Ycfbl26dKm6Cbz9xVvvpMaKt94CnMex4h0n4ubpM/WOk2gc5nmsVP2lwI0tQwCBVdQU+gL4xS9+YXvssUd4wlCTZHRpAn/ooYfszTfftEsuuaRkRiSy79+/v/3d3/2d/elPfwr/nXHGGXbsscfaU089ZfPnzw+v6CmVUSmcOHbeeWe76aabgkg64ogjQhh//vOf7Y9//GN4pY8yKoWXfEuUSIzIl2LVRv6jjjrKjjnmmGC3bNmyIFRK+W7vy7fQh8RJKZHSiHrr6U7VQ9fjjz9uCxcubHu1UfEIEjd9+aqNCtssqpP+TS/yFveePXvuwO3mm2+2gQMHBn/PP/98OOVfokxiq5LA0q9gvWZJ93384x+3XXbZxebMmRMyjRJWDz/8sF1wwQW2zz777DDwo7JHjx5t8+bNs2eeecaGDx8eRFkk8Mp9W3j7i6feSY4VT73F0zNWPOMk8q3vmDi/I6odK55xEsVeb5/xjJNIYOltG3kcKy2jGAikJgIIrCJclSbTaj6XyNErdzShK5uhLwWJGmVQqrGPXtmj0Ipf31POXp8V+l65cqVNmzYtiEHFUsm3Jh29AHv58uXtLqfpPY2lREqx71rrvWHDBrvlllvspJNOCqKklnpHTai4lYWSUPrEJz5R9SuQimNXecqgTZ8+3U477TTbd999A8f2XqNUyl71/+Uvfxkyhi+99FIQ1spcFgvb4jbZuHFjEJMSeGItwaYsWHtLk4X23v5ST73LvV6qUn/z9BlPvaPJut6x4hknpXw3e6zUO05KxV5Ln/GMk0KBFY3DPI2VmmZ1bm4ZAgisoqbQXpvJkyfb8ccfb8OGDdvuUy3Plcsg6WbZS6Qoe6VflcpWablRAksTpSbb+++/3y699NKwr6j40pfQDTfcYEOHDg1CQ1knLVfJVv6ffPLJdjNg77//fohdmReJjMLlMWVtlL3ScpkEkrIspS69AFuXhEUtl7fe8iVWDzzwQMj2KOuj5Vhl7lRvZYSWLFnSbuYwilXZBYkZ1UN1ELdy4kh22ueljIJ+GRcu3Wri0ySszJN8RyK5mIvs9ateWUr506Ul2rvuuiu0s5aZC0V2oX17IkT1eO6550Jf0Z+vvPLKHTJv0aRTb3/x1jvJseIZJ+LmHSv1jpM4viPiGCv1jBPvWPGMk6ivlxL0eRgrtXwXc2/rEEBglWiLwn1PhRkH/XLVXigJAC0dtXdF9vpC2W233UJWRhOlbPWr66yzzgoCrNQlH1rWe+2114JA0n4H7eGSWNMLqu++++6ye5G0B+jee+8NmZODDz64zYUmfGWIjjvuuLDXp71LQkKTh+z1EuxaLk+95UdCSqLiN7/5Tci26YtTS3vKbg0YMCBkgJSJq+aSjVgtWrTItHfuiiuuKPsSb3GTuBObE044oc2F2vC2224LWb2rr7663TIkDiVetbSsS/effvrpoaxyG2ArZXnEREJPgrjUsm4c/cVT76TGirfeaiPPWPGME/lulbFS6ziJuNXbZ+odJ+UEVjRYsz5Wqvne457WIoDAaqc9tF9Ak98bb7wRMhASG8oKKRNUzZNkxZOqfu3rS/kjH/lIVXtrPN1kxYoVYTIuFCOapPWrfc8996zrabxq44mr3vrilxjVpb1oxfvNqo1HQkdf6tpPV64MfTm//fbbIQOpJw4LL/UF/bsyjuXaXvdIyKq/KOulJb5Kl2weffTRIHzrrWMlH+U+j6PejJX6WqCVxkq140Q19faZesaJ/DJW6utnWCVHAIHVDvvosefipwirPS7Aa+/pEvKtSU+Zm8Kr3kexPY8ge2xr+VIt5Wf16tVB1OrS0l81m8YjXtEkoL9LcNUqfqq1V5vo6VI9HVm4Od/T/rJVucq+6YnEajKRnsfVvX3da+9hFedY8fZ1r301AiTucRKNUf2wqGesVDtOoj6d97Hi6evYNp8AAqsEc+2T0rKQJqjipwiVwSp3XICK89p7ukHx0sOnP/1pO+CAA0KRlZajdE+0uVsb5IcMGRKeZtNmbYkVLVNpT1F7R0x4bKMln02bNm1XfX0B/+EPfwh74vSQgJZmKz19qfv0BKWWMfbbb79Qnr6YtWSnTFbxVTzpKOOloy2UOdOlmM4999ywTFvq8tirTX7605+GvqY9Z1qi1DJjLWd+SURqD5gylDqKQ3vBtO9PTCvFrqMKtLT5l7/8ZbsjLvQkqpayddRHuVi8fd1rn9RY8fR17zjzjJXi74Baxoni9vR1j230/ZXnseLp69gmQwCBVcQ92qytYw10JlHh5FLLJvd67dv78iwMUxN/KaGh2KNjHUaOHBk2tUscHXnkkWEvkCbTck99aVlOm+RVb20ul7DRfixtmld5Eh5PPPFEyaMSPLaqm/ab/eQnPwmiQMIuWoqTQHj11VfDk3xa8tTG9VLZpMKJQ8cjiIM2rZfadF68wb/w6SZl/WQrcRHts9OeOHEo92BC9ERarfZR3NrXp3pKFKp9JQb1oIPqUu6K2lxHcaidtcFfe9j0pJXil4BR7HqwodSxHtGRJOIqv2pzLTHraBAdPRHt/ysVQ5JjxTNOVBfPWPH2da+9Z6x4xkkkcjx9vV7byLe+v/I4VpKRB3j1EkBgFRGslOVp9OdaqtFmdO0/am9Dt5YpSwmNUrFJVOkpOmWdJPp0AGq54wYKBVgtj48X+67FNmqCaMOthOHYsWPDxvZKvCPbwvskilXnCy+8sG1TenE8hc2uyVrMlaGSIBMD2Ub8y9mqHI99cf0k4vWAgx6K0P4/PQyh7F17y4fF9pX+XljvUmz1bzqeQg856Ly33//+9+HhglLLjJXappGfe8ZJ4WRdOBaqHSvevu61V/z1jhXPOPH2dc84KdVmeRor3oke+2QIILCKuOtLQFkcZUz0671wOUqiR9kACQBlM9p7qstjr3CURdCkfvbZZ9fUK6JfxspWKfsRXYpb50NpGUq/3JXN0DJa8RU9dq9lKmU/ivd0lMuGeGyL4yg8p0fiQpmU9kRhocDS8oE2lmt5S3tClIWSaIraTafCSziUygpJ1EiUqe7KJKkciVjV69e//nXYyzRmzJh2M0r12pcTIVqW1fEUOoX/qquuKtlm6q9aHowEtI71UP/51Kc+FbKQOlZk7ty5ZbOOuq/UQbbKHpbLeCY9VuodJ5FA0TitZ6x4+7rXvnC81DpWoiXpeseJfNfb1722eR4rNU0E3NwyBBBYJZpCRyNoaU37LPQrKbq0bKWJ7Pzzz7d+/fq124hx2D/44INhaa6aDcqFgWgvjfaP6TRw7RuKLv3iv+++++zpp5+2L37xi+0eN6BTzJXlkpg49NBD2+x1fIL+vdxeJI9tMczonJ7f/va3Qch+4QtfKHvMQnS6trIu2oukD8hYoQAAELtJREFUiUevE9LTfIpLp+lrP1q5J/u0NKYluhdeeCEIK13yraU3LTdWeoVNPfaVsjyKQW2nrFx7TzBGry5Rf9WrmU4++eTQB/RUpLKdWlIpPLKjkHX0SqKovhKflY4hKbSPo6/XO9bku95xojp4xoq3r3vtC9uglrESxziR73r6ehRzvbZ5HystoxoIpGoCCKwyqApfiaG9NdU+QRgV6bWvuhWLblRmQU8/1vrkW1SM7CNxUfhvmugrCT6Pban6KiunX8zarF7vy5rr5dgMu3qf7KwUm34YSDRJFFbaxxU9xRedO1bNMSSlBHH0Lsi8jBVvX/faF7cBY6XSqCj9edrGSn21xCoJAgisGqlrEtLSSSWh0V6xSdrn1bfawlN3jy2+kxkreW0z+lv++luNUxi3N5EAAqtG2Foq0wnh2hNT/NLgaopK0j6vvtUunrp7bPGdzFjJa5vR3/LX36qZd7gnGQIIrBq5J/nLmF+n+ft1mmR/S9I3fZ2+XuNXsytLneb+Visn7m8eAQRWO6zjPl3ac0pzLacdR9Xxnsxd60nwjTghWnWp9UTyOIdONSdjRzF6T5hulf5WT19Lc+xqv3rHSr2nwOd1rMT11oI097e4Y4/z+46y4ieAwCrB1Hu6tOeUZ+9px96Tues9Cd57QrSawXMiuWdoeE7Gll/vaexJ9TdvX1Pd0xy7Z6zUO06i/lJ4/EWtp6mndax4x0na+5t3rHi+47BNhgACq4i793Rq7ynNnlPFJRS8J3PXexK894Roz4nkURZJJ64Xv2qnsHnbOwHfczJ24YRZzwnTSfY3T19TvdMcu2eseE6BLxZYtb51IOKucVrv6f31jhP59oyVON5aMGnSpHBgcj1v2fB8Nyc9VpKRB3j1EkBgFRGsdNZKrZ/XeqK557TjRpzMXc/p1rWepF7qV30tJ5LL3nuyd70nY5eKvZYTpmvtT8UD3nMquKevlap3pdgqfV7LWGlE7NWeYl+qzaodJ8Xcmj1WvONE8dc7VuJ+a0Gl/lTp86T7W2F8lb4HvBM99skQQGAVcfeeTh3HKc31npQc/UKr92Ruz0nw3hOiPSeSR03oOdk7KqPWk7ErCY1Kp7En3d/q7Wuqd5pj94wVzziJ+ovnrQPesRLHOFE9ah0rcZzE7nlLhve7Ocmxkow8wKuXAAKrBEHv6dRxnNJc72nH3pO56z3dOo4Toj0nkqsZvSd7R12hlpOxKwmsqMxyp7En3d/q7WsR83pPYpe9d6x4YveMlXrHieqc9FiJa5xEddELxqt540I1WZpq3lqQ1v7mHefeyR775hNAYJVh7jmJPe5TmmvpGt6Tub0nwdcSa6V7azlluVJZtX5e7cnYcZ3Gntb+VigaVIdaT3JP61hppXGiNmj1sRLXOElzf/PGXut3GPcnSwCBlSx/vMdMQK9r0UZcvSuy8NU61Ry54LFVNTz2mnwUY48ePcKrbbSn54033rA999yz7PsTI3wee49tqeYT/zvuuCO8S7Oew3g99h5b1aUa+2KhIFGpg02V1dKl90HqZevtvXIoafvCNpMoe/31123+/Pnhn/Vy9L333ju8+7Kay2Nfq63Gh564FF+9Y7TaGKN6eOw9toUcVY4exNFr1/T9pAysMqn6vtprr73a7TPVtAX3tB4BBFbrtQkR1UkgetxdX176EjvllFPshBNOCF9alZYnPLYK12Ovye32228PmR+9O1Ax6yXGinvjxo1BqGjia+/y2HtsNVnMnj3b1q1bt11oYv/qq6/avvvua3369LHTTjut5HsxPfYeWwXrsS/sS3p5uMSkljqPO+64wOHRRx8NL9dWu5USAUnaF4o79bc5c+aY9mQdcMABIfZFixbZ8ccfb6eeemrJ2D32HlvFJm433HBDeM+quJ500knhacJKL2GPOqfH3mMb+ddYmzFjRhgLil9PQ+ol9BJWElkf+9jHwncWV3YIILCy05bummhJTF+477//frtlSbyUmjA9tnLmtVfMenR99OjRtv/++4dJX3s1FK8mOv298Oyhwgp6bFWOx15x3XzzzXbGGWeEuBcuXBi+hMePHx/+vnjxYrv33nvtkksuCXUpvjz2HttIpOixeU0+o0aNans/p8SLJm1N1L1797YDDzyw5Iu6o2Me6rH32HpjLxRImijVfmPHjrWBAweG5nn77bdD31ObSYAVX0naKzN6yy232Pnnn286tqQ49mXLlgXBOGHCBNtll112iN1j77GNBFY0hvV9IXGvs6UOO+ywILb69u1b9juwkHut9h7bUt8Rilt95NJLLw39phJ395c7BSRCAIGVCPbWdKqU/fTp08MvrMGDB5cMsr2zpDy2cuS1L5Wh0i/mu+66Kyy3nXnmmSFLNG7cuDDpF14e2+Iv/qjsen3XejxFpfvLZe48thG/6IEATXYS3iNHjgzLbO2J2eJO5bH32CqOeu0LuWk5d9q0afbZz342ZOt0rVy50m677bYgkisJrGbbaxO54h0wYEDImOjPY8aMsf79+1clDj32Htv2xpmW5R9//PEg6FWn008/PXx3lVqeLTUWqrX32EaxT5kyJXz/qJ/oiAj9/eKLL277u8aM/l78/dSaswVRVUMAgVUNpRzd8+STT4asybnnnlvzHgePrRB77CVo9IW13377tS0LRpOoltv0pJOWRD73uc/t8AXmsZUPj31kq2yVlgx0ib8mCU2+8+bNs2eeeSZkFAr3lEVd0mPvsS0eEoVnI2mSE/NSYra9oeSx99gqnlrtNdlee+21YflWy1PKBH7iE5+wY4891t555x2bNWtW2FNTbokwSXvFqMyVMieqg5bczjrrrBC7hPKhhx7a7hKheHnsPbblfixIvGkJTuNFB/6WEikee4+tmCk+CSiJemXcnn766fDmCh2po6XlJ554ImSxJLBKjfMcTUGZqioCK1PN6a+Mvkj+/Oc/h8mi2r0NkVePbfQrr17fsn/zzTfDl9gee+wRJvfoUnZMX776pausQqmN1x5br289vn3rrbeG/Rea3KJrwYIFdvfdd4cvXe3TaO/y2HtsS8Wjs5G09KHMwNVXX13zr3GPvcdWdanVPtqwrCXB3XbbLWQitJdG5yUdffTRFSfKJO0lrDTJ64eHRI8uLQmeeOKJNnz48IqbrT329dpW2kdZ6dvPY++xjeKSkNcPD+3XO/LII0O298477wwPSCj7pizo7rvvXqkafJ4iAgisFDUWoUIgDQQ8LzZX/Tz2Hluv7zS0TZpjTLJtvb7TzJ3Y6yeAwKqfHZYQgAAEIAABCECgJAEEFh0DAhCAAAQgAAEIxEwAgRUzUIqDAAQgAAEIQAACCCz6AAQgAAEIQAACEIiZAAIrZqAUBwEIQAACEIAABBBY9AEIQAACEIAABCAQMwEEVsxAKQ4CEIAABCAAAQggsOgDEIAABCAAAQhAIGYCCKyYgVIcBCAAAQhAAAIQQGDRByAAAQhAAAIQgEDMBBBYMQOlOAhAAAIQgAAEIIDAog9AAAIQgAAEIACBmAkgsGIGSnEQgAAEIAABCEAAgUUfgAAEIAABCEAAAjETQGDFDJTiIAABCEAAAhCAAAKLPgABCEAAAhCAAARiJoDAihkoxUEAAhCAAAQgAAEEFn0AAhBoCIGXX37Znn76aTv33HPrLn/Dhg02depU+/SnP239+vWruxwMIQABCDSbAAKr2cTxB4EcEFi1apX95Cc/sSuvvNI+8pGPuGr83HPP2T333GP/8A//YDvvvLOrLIwhAAEINIsAAqtZpPEDgRwRuPXWW61379728Y9/3F3rLVu22I9+9CMbNWqUjRgxwl0eBUAAAhBoBgEEVjMo4wMCLUjgqaeesh/+8Ie2YsUKO+KII+wrX/lKWIZbt25dyD7dd999QdB07NjRPvaxj4WlPn123XXXhc/23ntv+4//+A/bd999t6vd2rVr7Qc/+IFdffXV1rNnT7vmmmvss5/9rB111FGmz77xjW/Y5z//efvtb39rnTp1socffti++tWv2n777RfsnnzySdttt93sy1/+so0cOTKUPXfu3HDfP/3TPwUbLghAAAKtTgCB1eotRHwQaACBt99+2771rW/Z3//93wdh89Of/jSIq4svvtiUfVqyZEn47L333gsC6cwzz7RPfepT9rOf/Sws0+m+efPm2e233x4Ek4RUdL300ks2bdq0INi6desW7lm6dKl96Utfsueff96mTJkShJnK2rRpU/DTvXt3+/GPf2y77767jRkzJogsxRGV/cYbb9j//u//Brs+ffo0gAhFQgACEIiXAAIrXp6UBoFUEPjwww9NG8h79OhhHTp0sD/+8Y/hv6uuusq+853v2NixY2348OGhLhI2gwYNslNOOcW+/e1vhyzSnnvuaevXrw8ZsIsuusiGDBnSVm9lmx555BH753/+51C2xJoyYl/72tfsrrvusp122skuuOCCUO5xxx0XMlu6brjhhpDhmjhx4g4iavXq1UFsqczBgwengjFBQgAC+SaAwMp3+1P7nBKQwLr77rvDE3rakK7rnHPOsQkTJoSM1T/+4z+2iaZIYB122GEhK/Xuu+9uR+173/tem0jSBxJYjz76aBBiujZv3hyW/k488USbPXu2jR8/PpRdLLC0/Dhz5sw2EVa4RCiBVRxXTpuOakMAAikhgMBKSUMRJgTiJPDCCy+EZUEJJmWjtIynTFO5DNZJJ51k3/3ud4ONlvLau4ozWLpP+6dmzZoVnij813/9V+vatesOAisqb9u2bfaXv/wlLCEqa6UlQTJYcbY+ZUEAAs0ggMBqBmV8QKDFCDzzzDN2yy232H/+53+GJTvtf9LeKmWdyu3B+p//+Z8geC655JKwRPirX/0q7M3SE4PRVbwHS/+uPV8SZro3OherMIOl7JX2hOmpQ2W6JAC1mT4SWOzBarEORDgQgEBFAgisioi4AQLZI6AlQm1E1xKhslHaC/X6668HwaVjEaKnCIcOHWqdO3e2M844I/y3Zs2akFmaM2dO2Jiuc660AV57raKr8CnCKNMlMSZxps3x2s+lq3iJ8NVXXw17ul588UWeIsxel6NGEMgdAQRW7pqcCkOgPAHtsZIA23XXXW3ZsmVh/9QXvvAFO+igg6pGV3wO1sKFC8OeL21Sr/WwUM7Bqho7N0IAAi1EAIHVQo1BKBBoBQLKJOlgzwULFljfvn3DU33FWapKcWrj/PXXX29XXHFFyJLpzC1tUi982rBSGdHnixYtChvfda5WreKsWh/cBwEIQCBuAgisuIlSHgQgEAjoXYRPPPFEOMah3ot3EdZLDjsIQCBpAgispFsA/xCAAAQgAAEIZI4AAitzTUqFIAABCEAAAhBImgACK+kWwD8EIAABCEAAApkjgMDKXJNSIQhAAAIQgAAEkiaAwEq6BfAPAQhAAAIQgEDmCCCwMtekVAgCEIAABCAAgaQJILCSbgH8QwACEIAABCCQOQIIrMw1KRWCAAQgAAEIQCBpAgispFsA/xCAAAQgAAEIZI4AAitzTUqFIAABCEAAAhBImgACK+kWwD8EIAABCEAAApkjgMDKXJNSIQhAAAIQgAAEkiaAwEq6BfAPAQhAAAIQgEDmCCCwMtekVAgCEIAABCAAgaQJILCSbgH8QwACEIAABCCQOQIIrMw1KRWCAAQgAAEIQCBpAgispFsA/xCAAAQgAAEIZI4AAitzTUqFIAABCEAAAhBImsD/B3EJ1tH0U7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data:image/png;base64,iVBORw0KGgoAAAANSUhEUgAAAlgAAAFzCAYAAADi5Xe0AAAgAElEQVR4Xu2dCfBU1ZX/DyCyySYYBRVR3IKIiEt03HA3RLMIxgURJRpNnMyaZDKZmr9JarJMkqqZqsREoxGJLBpATaLGBYzRqDGgQUGj4oKIoAKCoqwC/3xvzfulafrX23ndr997n1dlCfQ795z7uff2/fa5993XYdtfL+OCAAQgAAEIQAACEIiNQAcEVmwsKQgCEIAABCAAAQgEAggsOgIEIAABCEAAAhCImQACK2agFAcBCEAAAhCAAAQQWPQBCEAAAhCAAAQgEDMBBFbMQCkOAhCAAAQgAAEIILDoAxCAAAQgAAEIQCBmAgismIFSHAQgAAEIQAACEEBg0QcgAAEIQAACEIBAzAQQWDEDpTgIQAACEIAABCCAwKIPQAACEIAABCAAgZgJILBiBkpxEIAABCAAAQhAAIFFH4AABCAAAQhAAAIxE0BgxQyU4iAAAQhAAAIQgAACiz4AAQhAAAIQgAAEYiaAwIoZKMVBAAIQgAAEIAABBBZ9AAIQgAAEIAABCMRMAIEVM1CKgwAEIAABCEAAAggs+gAEIAABCEAAAhCImQACK2agFAcBCDSWwLZt22zhwoX25ptv2umnn95YZwWl33333TZo0CAbNmyYdejQoWl+cQQBCKSTAAIrne1G1BDILYH58+fb7bffbqeccoqdeOKJ1rFjx4azkKh74okn7J577rFzzz3XRowY0XCfOIAABNJNAIGV7vYjegg0jcB7771n119/vW3atMmuuuoq69evX9N8R46WL19uN9xwgx1xxBE2evTopmaSJLIksJ588km74oorbMCAAU2vPw4hAIH0EEBgpaetiBQCiRKQsPjlL39pEhpnn312yB4189qyZYvNmDHDXn/9dbvyyiutV69ezXQffK1evdp+9rOfBXE1btw469SpU9NjwCEEIJAOAgisdLQTUUIgUQISN7fccostWbIkiIq+ffvaxIkTrWvXrk2L69VXX7Wf//zndsYZZzRd3BVWUlmsxx57zD73uc/Zvvvu27T64wgCEEgXAQRWutqLaCGQCIFly5aFzM2hhx5q3bp1KyswlOF6+umn7d5777V33nnHOnfubEceeaTtvffeIQM2fvz4UE50bdy40e6///6w9LZu3Trr3r17WAKUkOrSpUvbfXfddZfNmzfPPv/5z9vAgQNDJm3WrFk2d+5c++xnPxtsomv9+vVhKVHLmlrOVLk33nijHXDAAbbPPvvY7Nmzg58vfvGLIRO2YcOGsPynuGWrmBWjliGLM2USmSrr6KOPDpk8LghAAAKlCCCw6BcQgEBFAhIfjz76aMhaSXxIYAwfPtzGjBmzwz4oiaCZM2fazjvvbEOGDAn/V/Zp7dq1pkxYocCSmJk8eXJY9hs6dGgQTs8++2z4+3777WcTJkwIWTIJJAkmZc8uv/zytszZyy+/bDfddJMddNBB2y3ZRSJo//33D//+xhtvhJjlX8JMZe66666h/J122inEsHjxYjvwwANt8ODB4c8vvvhi2Gem/VZ9+vRpYxTFon/QZxJqXBCAAASKCSCw6BMQgEBZApGg0NEEEhQSJJMmTbJVq1bZF77whe3ER7QRXkJGYuwjH/lIKDsSUq+88kqbwIo2jevpPAkdiTFd+ndlmPRflJnSkQzaYB8JpuJMlcRb4cb7hx9+2HSsQmQfCS49cXjJJZcE8RZdEnS/+MUv7LjjjrNzzjknCMYohgceeMA++clP2vHHH992vz6bMmWKqS7aC7bHHnvQgyAAAQjsQACBRaeAAATKEnjuuefC/qtTTz3VTjvttHBvsYApFisnnHDCDstnEkxaCowyWO+//75dd9111r9///BvhRvGI0F02GGHhSzZ888/H7JMhTFEPpVd+/3vf98mpjZv3mw333yzvf32222iKypPS4QXX3zxdlm3BQsWhPppSTKqn8pWORKXWqYs3mumesinRGQkDOlGEIAABAoJILDoDxCAQLsElImaOnVqyNZEe590c5RR0tN0l112WVg21FUsogoLLv4sEj3a/9TeJYGlJb72RJDsipcD9aSfhJsOBY2e9IvuiZYSC/2tWbMmLD8qI6fM1rHHHhv+36NHj3bjKldPuhMEIAABEUBg0Q8gAIF2CaxcuTKIFS31FQqp9oRXPQJLGSDt5yp16WlF7YkqJ7CUaSpcsly0aFHYA6ZMVbSZvpzAkl+JPGWltH9Mf9YyofaDaRN7qQwVAotBAwEIVCKAwKpEiM8hkGMCWgrU03vlrlGjRoWn7XTVI7BKZZWK/ZUTWLo3WrK88MIL7Zlnngmb2gv3h1USWJE/7a/SPjI9Tfjggw+GQ1W1Z+vggw/eLiQEVo4HBVWHQJUEEFhVguI2COSNQHTUgfYySQTpacDC68MPP7QXXnjBevbs2XbwZ7RhvJo9WFF2THucKh0cGj0tePLJJ2+3TyqKJ1qy3G233UxLfnoasPAJx/YE1tatW8Pyp7JW2p9VeCyEniLUvi9lwS644IIdBNbvfvc79mDlbVBQXwjUQACBVQMsboVAnghEB3tKrJQ6tTw6h0rnV2mTuo5ZKHyKUE8cRq/TKfUUYXQy+1NPPRU2r+vFzdF7BbW5/Ne//rUpO6an9Np7ijBqj+ggVG3I12b5KJ7o83IZLJ2lpaXB8847z0aOHNnWxNHmfp3hJbFWeGlf2ksvvcRThHkaENQVAjUSQGDVCIzbIZAHAqXEU6l6lxJhehmzDhRVxktZIV3KQOmpQV2F52DpIFKdY7VixYpwEKmyRdpsrmU+XdGRCu2dg1UYU/QqHz2VWJwRKyewFIM2uWtzvJYCP/rRj4ZzsBSDNu/rxHbFFl3KdkVnanEOVh5GA3WEQH0EEFj1ccMKApkmIJGjze277LJL2cM0ow3mOum98IT1Uie5S3DpaIPik9yjDebKZElISdRoSVJnUmmTe3QVn+Re3ABaylTMyqQVH4BaaQ+WxNV9991nf/nLX9pOctdrcBTD7rvvvp2r6FR7ZbY4yT3Tw4DKQcBFAIHlwocxBCBQLQE9pTdnzpyQlTrkkEOqNWu7r9K7CJXB0nJfqU3pNTsrY6AN9aoL7yKMkyplQSB7BBBY2WtTagSBxAhoaVFZqt69e9uIESPaDvTU3iy9y1DvHSw8cb2WQKM9W0uXLg1LgNpcH13Kgumw0Ojdg+XOsKrFZ/G9OjFeJ8rvtddeYc9W4eGonnKxhQAEskcAgZW9NqVGEEiMgESQzqDScp/2LemgUC2/aV+Wlv/OOuussHG93kt7tSRwDj/88HA0hPZP6Wk+bTiXHy3pFb7Wpl4/peyi1+c8/vjjYdlUh6xyQQACEGiPAAKLvgEBCMRKQEcfSFDprCjt5dKhnTqoVPuVtOldf/dcKvv2228PAkuZpJ///OfhJc56zY3EVfQkosdHsa3E1Z///Ge788477dxzzw3ZOS4IQAAC5QggsOgfEIBAqghI7CxcuDAc3aCjHZp16eXRev3OsGHD3CKxWTHjBwIQSI4AAis59niGAAQgAAEIQCCjBBBYGW1YqgUBCEAAAhCAQHIEEFjJscczBCAAAQhAAAIZJYDAymjDUi0IQAACEIAABJIjgMBKjj2eIQABCEAAAhDIKAEEVkYblmpBAAIQgAAEIJAcAQRWcuzxDAEIQAACEIBARgkgsDLasFQLAhCAAAQgAIHkCCCwkmOPZwhAAAIQgAAEMkoAgZXRhqVaEIAABCAAAQgkRwCBlRx7PEMAAhCAAARiJfD+hm1VlbdTpw7WtXNVt3JTnQQQWHWCwwwCEIAABCDQSgRu+cNmu/nhTVWF1PGv71y/4fJuNni3jlXd36ib3nnnHXv00Uft4x//uO20006NctNuuc8++6wpBr0o3vsi+mInmRBYW7ZsscWLF4dG2rhxo40fP966du0a6rp06VK79dZbbcWKFdajRw87++yz7fDDDw8g586dazNmzGhj0qdPH7v66qutd+/eTW9kHEIAAhCAAAQ8BP7fzA326Itbqi7iW2O72nEHdqr6/rhv3LBhQ5ifR40aZYMHD467+HbLmz17tr311ls2btw4k35QDEcccYQdfPDBscaQCYH10EMP2WuvvWb9+vWzJUuW2MSJE4PAWr9+vd1000121FFH2ZFHHmmvvvqqzZw50yZMmGB77LGHCbKu0047LVaoFAYBCEAAAhBoNoG0Cawnn3wyJEfOPffc2LNH5dgXCizdJ23w+9//Pgiuzp3jWzfNhMCKQC5YsMAeeeSRNoG1evVq+9Of/mQnnniidevWzaSWp02bFgTVoEGDgmodMmRIEGBcEIAABCAAgTQTaITAWrNmjU2dOjUkL7QKNGbMGDvkkENs27Zt9oc//MHuvffeIEoOOugg05yrBIf+fs8999jjjz9uO++8s5133nnBpvDavHlzKPeEE04I87CuF198Mawqvffee2GOluDRytK6detCcuS5556z7t27t61Evf766yFRctFFF4WkSqEGWLRokT3xxBPBv5YBlVRRcuW3v/2tPf3008GfsmaKV9ctt9wStMG+++4bWxfItMAqprRs2TK74447whJiz549bcqUKaHTrF27NjRa1HFio0tBEIAABCAAgSYRiFtgaflMImj33Xe3008/3Z566qkgmj73uc+FJbZZs2bZBRdcED7Xn7WXSYLlscces1deecUuvvhi07x7++23h3lX90WXhJvmYN0jEbVq1Sq7+eab7VOf+pTtt99+NmfOHHvzzTft/PPPD/a6NEfLr5Ij+nOnTp3KCizFdMkll9jee+8dhJv8jB49OthES4RRPLp31113tZNPPjm21sqNwNJy4eTJk23kyJF29NFHh3VXKVwJrQEDBtj8+fNNS42XX3659erVawfA6iTLly+PDTwFQQACEIBAvglo7hk4cGBsEOIWWMpSae7s0qVLEDNRNkuiSHuY33333SB0dEXZI30mAaSVI+1pUhkSUiNGjLBDDz20ra5Kbtx///1BYCn7pDlY/0mIyZfmaO2p1n+auyXklIXSddddd4X/Dx8+vKzAeuaZZ0IWTFehqColsPRvK1euDH7iunIhsNRQUqdKFZ5zzjmh8YovLR+qEZUijNKVcUGmHAhAAAIQgECjCcQtsBSvEhG/+tWvwoNiEkvRw2ASOcpIRXuYI4E1duxYu/HGG4MYK7zOOOOM7fY7S2AVLu+VEj2y131aHlTWLHoALbpXy4vllghrFVjFWS1ve2VeYKlDKNWo1GWUUhQ0qXJtjJeY0noxAsvblbCHAAQgAIEkCcQtsDRPTpo0Kaz6aPVHT+VHYqe9DJb2Q912220VkxXFGSwJNG16L5XB0v4oldu/f/+AtzCDVZgFK96DVavAIoNVpvcWb3KXuPrd734XFLjWYbXRPbqijnPMMceE1GWlJcIkBw2+00tg8cqt9s1ZG23Jqq1VVWJQv452zZguNrh/smfTVBUsN0EAAi1FIG6B9f7774cn8c866yzbf//9w/4rbWy/6qqrQtKivT1YDz74YNh7JVGkFSP9XfOslkSjq9IeLD2wpn1cF154od15553BrHgPlrb4SABqE/2ee+653T4wzfvtCSzpAolFLU9GZ1+xB6tCVy4WWFofvvbaa3dIVR522GFhXVaAp0+fHlKfffv2DY134IEHttSAIZh0E7js+vVVi6uophJZk67824+BdBMgeghAoFkE4hZYiltP4GmD+KZNm4JI0sqPRI8ETfQUoUTUAQccEFaCLr30Utu6davdfffdNm/evFD1Y489NmwuL9yeE8dThCpbe6cfeOCBcEipnmRU8kTCqZzA0uZ5LWMqI6ZN+YqXpwib1UvxA4GYCJz6nQ/qKmnO13vUZYcRBCCQXwKNEFjt0ZRAUhZLIuXDDz8MT/ppj5SEVLVXUudgFcfHOVjVthj3QaCFCCCwWqgxCAUCGSdw57zNdt2cTdal81/fg1Ph6vnXl5387/hu1r9n5XtLFaWzqX7zm9+0nSk1dOjQsApUuBWnUgzKeP3yl7+0k046yfbZZ59Ktzfk8+ghOD2RyEnuDUFMoRBoDAEEVmO4UioEIJANAsqC6RT1T3ziE+FJ/2ZfvIuw2cTxB4GYCCCwYgJJMRCAAARSRiBTxzSkjD3h5oAAAisHjUwVIQABCJQggMCiW0CggQQQWA2ES9EQgAAEWpgAAquFG4fQ0k8AgZX+NqQGEIAABOohgMCqhxo2EKiSAAKrSlDcBgEIQCBjBBBYGWtQqtNaBBBYrdUeRAMBCECgWQQQWM0ijZ9cEkBg5bLZqTQEIAABQ2DRCSDQQAIIrAbCpWgIQAACLUwAgdXCjUNo6SeAwEp/G1IDCEAAAvUQQGDVQw0bCFRJAIFVJShugwAEIJAxAgisjDUo1WktAgis1moPooEABCDQLAIIrGaRxk8uCSCwctnsVBoCEIAAm9zpAxBoJAEEViPpUjYEIACB1iVABqt124bIMkAAgZWBRqQKEIAABOoggMCqAxomEKiWAAKrWlLcBwEIQCBbBBBY2WpPatNiBBBYLdYghAMBCECgSQQQWE0CjZt8EkBg5bPdqTUEIAABBBZ9AAJlCCxeudW+OWujLVm1tSpOg/p1tGvGdLHB/TuG+xFYVWHjJghAAAKZI4DAylyTUqE4CVx2/fqqxVXkVyJr0pXdEFhxNgRlQQACEEgZAQRWyhqMcJtLwJuB8to3t7Z4gwAEIACBuAggsOIiSTmZJOAVSF77TEKlUhCAAARyQACBlYNGpor1E/AKJK99/ZFjCQEIQAACSRJAYCVJH98tT8ArkLz2LQ+IACEAAQhAoCQBBBYdAwJlCHgFkteexoEABCAAgXQSQGCls92IukkEvALJa9+kauIGAhCAAARiJoDAihkoxWWLgFcgee2zRZPaQAACEMgPAQRWftqamtZBwCuQvPZ1hIwJBCAAAQi0AAEEVgs0AiG0LgGvQPLaty4ZIoMABCAAgXIEEFj0DwiUIeAVSF57GgcCEIAABNJJAIGVznYj6iYR8Aokr32TqokbCEAAAhCImQACK2agFJctAl6B5LXPFk1qAwEIQCA/BBBY+WlraloHAa9A8trXETImEIAABCDQAgQQWC3QCITQugS8Aslr37pkiAwCEIAABMoRyITA2rJliy1evNgeffRR27hxo40fP966du0a6r1mzRqbOnWqLVmyxHr06GFjxoyxQw45JHz27LPP2qxZs+yDDz6wQYMG2bhx46xPnz70GAi0EfAKJK89TQEBCEAAAukkkAmB9dBDD9lrr71m/fr1C0Jq4sSJQWBt27YtCKiOHTvaOeecEz6788477dJLL7XOnTvbpEmT7OSTT7Zhw4bZAw88YG+99VYQWZ06dUpnaxJ17AS8AslrH3uFKBACEIAABJpCIBMCKyK1YMECe+SRR9oE1rp162zy5Mk2evRo22effWzTpk1BVB1//PFBgM2ePdsmTJgQ/rx06dIgxi677DLr1atXU+DjpPUJeAWS1771CREhBCAAAQiUIpBpgfXuu+/az3/+cxs7dmxYAtSl5cLhw4eHPxeKMd2rz5TB6t27N70FAoGAVyB57WkGCEAAAhBIJwEE1v8tJyKw0tmBGx21VyB57RtdP8qHAAQgAIHGEEBgVSmwli1bZsuXL29MK1BqyxL46n0H1xXb9898Pth57etyjhEEIJAKAgMGDLCBAwemIlaCrJ1ApgUWe7Bq7xBYbE/Am4Hy2tMeEIAABCCQTgKZFljRU4QffvhhOJ6h+CnCG2+80UaNGmUjRozgKcJ09t+GR+0VSF77hlcQBxCAAAQg0BACmRZYIvbee+/Z9OnT7ZVXXtnhHKwXX3zRZsyYEe7hHKyG9K/UF+oVSF771AOkAhCAAARySiBTAiunbUi1G0jAK5C89g2sGkVDAAIQgEADCSCwGgiXotNPwCuQvPbpJ0gNIAABCOSTAAIrn+1Orask4BVIXvsqw+Q2CEAAAhBoMQIIrBZrEMJpLQJegeS1by0aRAMBCEAAAtUSQGBVS4r7cknAK5C89rmETqUhAAEIZIAAAisDjUgVGkfAK5C89o2rGSVDAAIQgEAjCSCwGkmXslNPwCuQvPapB0gFIAABCOSUAAIrpw1Ptasj4BVIXvvqouQuCEAAAhBoNQIIrFZrEeJpKQJegeS1X7xyq31z1kZbsmprVVwG9eto14zpYoP7d6zqfm6CAAQgAIHGEEBgNYYrpWaEgFcgee0vu3591eIqQi6RNenKbhlpAaoBAQhAIJ0EEFjpbDeibhIBr0BK0p7sV5M6CW4gAAEIlCCAwKJbQKAMgSQFksLy+Cf7RdeGAAQgkBwBBFZy7PGcAgIegeMVSF57b+wpaB5ChAAEINCyBBBYLds0BNYKBLwiJUl7r+9W4E8MEIAABNJKAIGV1pYj7qYQ8IqUJO29vpsCGCcQgAAEMkoAgZXRhqVa8RDwipQk7b2+4yFIKRCAAATySQCBlc92p9ZVEvCKlCTtvb6rRMRtEIAABCBQggACi24BgTIEvCIlSXuvbzoGBCAAAQjUTwCBVT87LHNAwCtSkrT3+s5B81JFCEAAAg0jgMBqGFoKzgIBr0hJ0t7rOwvtRx0gAAEIJEUAgZUUefymgoBXpCRp7/WdigYiSAhAAAItSgCB1aINQ1itQcArUpK09/pujRYgCghAAALpJIDASme7EXWTCHhFSpL2Xt9NQowbCEAAApkkgMDKZLNSqbgIeEVKkvZe33ExpBwIQAACeSSAwMpjq1Pnqgl4RUqS9l7fVUPiRghAAAIQ2IEAAotOAYEyBLwiJUl7r286BgQgAAEI1E8AgVU/OyxzQMArUpK09/rOQfNSRQhAAAINI4DAahhaCs4CAa9ISdLe6zsL7UcdIAABCCRFAIGVFHn8poKAV6Qkae/1nYoGIkgIQAACLUoAgdWiDUNYrUHAK1KStPf6bo0WIAoIQAAC6SSAwEpnuxF1kwh4RUqS9l7fTUKMGwhAAAKZJIDAymSzUqm4CHhFSpL2Xt9xMaQcCEAAAnkkgMDKY6tT56oJeEVKkvZe31VD4kYIQAACENiBAAKLTgGBMgS8IiVJe69vOgYEIAABCNRPAIFVPzssc0DAK1KStPf6zkHzUkUIQAACDSOAwGoYWgrOAgGvSEnS3us7C+1HHSAAAQgkRQCBlRR5/KaCgFekJGnv9Z2KBiJICEAAAi1KINMCa8mSJXbjjTfahg0btsN/xhln2GmnnWZz5861GTNmtH3Wp08fu/rqq613794t2lyE1WwCXpGSpL3Xd7NZ4w8CEIBAlghkWmAVN9TmzZtt6tSpdtJJJ9m+++5rs2fPDrdIbHFBoBQBr0hJ0t7rmx4BAQhAAAL1E8iVwHruuefsscceswkTJljnzp3t1ltvtSFDhthRRx1VP0EsM03AK1KStPf6znTDUjkIQAACDSaQG4G1ZcsWmzZtmg0dOtSOOOII27Ztm02ZMsW0jLh27Vrr3r27jRkzxg455JAGI6f4NBHwipQk7b2+09ROxAoBCECg1QjkRmAtW7bM7rjjDhs/frz16tXLJLgWLVpkPXv2tAEDBtj8+fPtoYcesssvvzx8zgUBEfCKlCTtvb7pARCAAAQgUD+BXAgsZavuuece69Chg40ePbokLW2Enzx5ctiPpWXD4ksCbfny5fWTxjKVBL5638F1xf39M58Pdknae33XVXGMIACBqgnox/3AgQOrvp8b00UgFwJr1apVYXnwggsusN122y200Pr16+21114LYkr7sSoJrHQ1K9EWEli8cqt9c9ZGW7Jqa1VgBvXraNeM6WKD+3ckg1UVMW6CAAQgAIFiArkQWA8//LC9/fbbYY+VsliRwJo0aZIdc8wxNmLECJYIMzw2Lrt+fdXiKsIgkTXpym4IrAz3C6oGAQhAoJEEMi+wPvjgA/vFL35hZ511VjiaofBaunSpTZ8+3VasWGF9+/YNAuzAAw9sJG/KToCAZy+Sx1ZVTdLe6zuBpsIlBCAAgcwQyLzAykxLUZG6CXiEhscWgVV3k2EIAQhAIPUEEFipb0IqUImARyR5bBFYlVqGzyEAAQhklwACK7ttS83+j4BHJHlsEVh0QQhAAAL5JYDAym/b56bmHpHksUVg5aaLUVEIQAACOxBAYNEpMk/AI5I8tgiszHctKggBCECgXQIILDpH5gl4RJLHFoGV+a5FBSEAAQggsOgD+SXgEUkeWwRWfvscNYcABCBABos+kHkCHpHksUVgZb5rUUEIQAACZLDoA/kl4BFJHlsEVn77HDWHAAQgQAaLPpB5Ah6R5LFFYGW+a1FBCEAAAmSw6AP5JeARSR5bBFZ++xw1hwAEIEAGiz6QeQIekeSxRWBlvmtRQQhAAAJksOgD+SXgEUkeWwRWfvscNYcABCBABos+kHkCHpHksU27wFq8cqt9c9ZGW7Jqa1V9ZFC/jnbNmC42uH/Hqu7nJghAAAJZJoDAynLrUrdAwCOSPLZe3157b+yXXb++anEVdTWJrElXdqPnQQACEMg9AQRW7rtA9gF4hIbH1iuQvPZJx579nkUNIQABCLRPAIFF78g8AY/Q8Nh6BZLXPunYM9+xqCAEIACBMgQQWHSPzBPwCA2PrVcgee2Tjj3zHYsKQgACEEBg0QfyTMAjNDy2XoHktU869jz3OeoOAQhAIPYM1rp16+y+++6zM88807p3795G+N1337Wbb77ZJk6caD179oQ8BJpGwCM0PLZegeS1Tzr2pjUwjiAAAQi0IIHYBNamTZts4cKFtmrVKps5c6aNHTvWdtlll7YqL1iwwJ599ln7r//6LwRWC3aELIfkERoeW69A8tonHXuW+xR1gwAEIFCJQGwCS5mrWbNm2YoVK2zu3Ll21FFHWZcuXdr877zzznbKKafYkCFDKsXE5xCIlYBHaHhsvQLJa5907LE2IoVBAAIQSBmB2ARWVG8tBd5www12xRVXWO/evctqffwAACAASURBVFOGg3CzSMAjNDy2XoHktU869iz2JeoEAQhAoFoCsQssOVY268EHH7TXXnttuzh69eplY8aM2W5vVrWBch8E6iXgERoeW69A8tonHXu97YUdBCAAgSwQiF1gaS/Wd7/7XdP/tSRYuNFdS4bDhg0zLRdyQaBZBDxCw2PrFUhe+6Rjb1b74gcCEIBAKxKIXWCtXr3a/vu//9u+8pWvWL9+/VqxzsSUMwIeoeGx9Qokr33Sseesm1FdCEAAAtsRiF1gbdmyxX7605+G7NXQoUPBDYHECXiEhsfWK5C89knHnnjDEwAEIACBBAnELrC0/2ry5Mn2wAMPhOMYOnTo0Fa93Xff3b7+9a+z+T3BBs+ja4/Q8Nh6BZLXPunY89jXqDMEIACBiEDsAis6D2vjxo07UGYPFh0vCQIeoeGx9Qokr33SsSfR1viEAAQg0CoEYhdYrVIx4oBARMAjNDy2XoHktU86dnogBCAAgTwTiF1g6Rys73znO/bWW2/twJUlwjx3teTq7hEaHluvQPLaJx17ci2OZwhAAALJE4hdYG3bts3ee+8927p1a1vtPvzww3DKu87BuvDCC7fbl5U8AiLIOgGP0PDYegWS1z7p2LPer6gfBCAAgXIEYhdY7TnTOwp//OMf27/8y7/wLkL6ZFMJeISGx9YrkLz2Scfe1EbGGQQgAIEWI9A0gbVo0SK79tpr7Rvf+Ib16dOnxTAQTpYJeISGx9YrkLz2Scee5T5F3SAAAQhUIhC7wCq1B2v9+vW2Zs0a++IXv2if/OQnWSKs1Cp8HisBj9Dw2HoFktc+6dhjbUQKgwAEIJAyArELrFJ7sMRkl112sc6dO6cMD+FmgYBHaHhsvQLJa59k7ItXbrVvztpoS1b9bS9mub40qF9Hu2ZMFxvcv2MWuhx1gAAEIGCxC6yI6dq1a23BggX2/PPP25AhQ2zkyJHsvaLDJULAIzQ8tl6B5LVPMvbLrl9ftbiKOoVE1qQruyXSR3AKAQhAIG4CDRFYTz75pH3ve9+z4cOH26677mrLli2zl19+Obyf8Igjjoi7DmXLW7lypV133XXhycboGj9+vB166KH27LPPhqcbP/jgAxs0aJCNGzeO/WFNbZ3mOPMIDY+tVyB57ZOM3eu7OT0DLxCAAAQaRyB2gaVX5Xz3u9+1888/34YNG9YW+cKFC+22226zf//3f7fu3bs3rkZFJS9ZssRmz55tF110kXXt2rXtUwmuSZMm2cknnxzi1Kt9dHaXRFanTp2aFh+OGk/AM9l7bL0CyWufZOxe343vFXiAAAQg0FgCsQus1atX2w9+8IOQrerbt29b9DqmQf/+b//2b9v9e2OrZyFLNW/ePLv44ou3E07KqEl4TZgwIQivpUuXhmzWZZddFs7r4soOAc9k77H1CiSvfZKxe31np/dREwhAIK8EYhdYmzdvth/+8Id20EEH2Wc+85nwxKA2vt9xxx32wgsv2Je//OWmbnafP3++3XnnneHgUx14euyxx9ro0aPtueees0ceecQmTpwYBJaefpw6dWrIYPXu3Tuv/SGT9fZM9h5br0Dy2icZu9d3JjsilYIABHJFIHaBJXrKVmkPlrJHu+22mymrJcH1ta99zfr169dUwG+++WaI5+CDD7Z33nnHJk+eHATWli1bEFhNbYnknHkme4+tVyB57ZOM3es7ud6CZwhAAALxEGiIwFJoylq9//77IWu00047hWMalM1K+rr//vtt06ZNts8++9QksLRRf/ny5UmHj/86CHz1voPrsDL7/pnPm8dWTpO0T7PvuhoMIwikjMCAAQNs4MCBKYuacKslEKvAkqh66aWXTKe2n3766WEpUEuG2kB+wAEH2P77799UkaVlwVdeecX69+/f9nRgJLA++tGPsger2l6S8vs82RSPrTcD5bVPMnav75R3OcKHAAQgEO85WH/84x/tRz/6kZ133nl2zjnnhE3lWor7zW9+YzNmzLAvfelLdswxxzQV+z333BOOaBgzZkw4TT5aItxrr73sxhtvtFGjRtmIESN4irCprdJcZ57J3mPrFUhe+yRj9/pubg/BGwQgAIH4CcSWwdJZUt/+9rfD03pDhw7dIVJtKp8+fXrTj2nQa3pmzpwZ9oNJ8J100kl26qmnhj+/+OKLQfhJgHEOVvydq1VK9Ez2HluvQPLaJxm713er9B3igAAEIFAvgdgEVnvHM0SBVfq83gpgB4FKBDyTvcfWK5C89knG7vVdqU35HAIQgECrE4hNYG3YsMG+//3v29ixY1sqg9XqDUB8jSfgmew9tl6B5LVPMnav78b3CjxAAAIQaCyB2ASWwoz2YOnUdL17UOdLSXg99dRTNm3atET2YDUWH6WngYBnsvfYegWS1z7J2L2+09CviBECEIBAOQKxCiw50onoegWNTkqPLr3sWaJL/+eCQLMJeCZ7j61XIHntk4zd67vZfQR/EIAABOImELvAijtAyoOAl4BnsvfYegWS1z7J2L2+vW2OPQQgAIGkCSCwkm4B/DecgGey99h6BZLXPsnYvb4b3ilwAAEIQKDBBBBYDQZM8ckT8Ez2HluvQPLaJxm713fyvYYIIAABCPgIILB8/LBOAQHPZO+x9Qokr32SsXt9p6BbESIEIACBsgQQWHSQzBPwTPYeW69A8tonGbvXd+Y7JRWEAAQyTwCBlfkmpoKeyd5j6xVIXvskY/f6ptdCAAIQSDsBBFbaW5D4KxLwTPYeW69A8tonGbvXd8VG5QYIQAACLU4AgdXiDUR4fgKeyd5j6xVIXvskY/f69rc6JUAAAhBIlgACK1n+eG8CAc9k77H1CiSvfZKxe303oVvgAgIQgEBDCSCwGoqXwluBgGey99h6BZLXPsnYvb5bod8QAwQgAAEPAQSWhx62qSDgmew9tl6B5LVPMnav71R0LIKEAAQgUIYAAovukXkCnsneY+sVSF77JGP3+s58p6SCEIBA5gkgsDLfxFTQM9l7bL0CyWufZOxe3/RaCEAAAmkngMBKewsSf0UCnsneY+sVSF77JGP3+q7YqNwAAQhAoMUJILBavIEIz0/AM9l7bL0CyWufZOxe3/5WpwQIQAACyRJAYCXLH+9NIOCZ7D22XoHktU8ydq/vJnQLXEAAAhBoKAEEVkPxUngrEPBM9h5br0Dy2icZu9d3K/QbYoAABCDgIYDA8tDDNhUEPJO9x9YrkLz2Scbu9Z2KjkWQEIAABMoQQGDRPTJPwDPZe2y9Aslrn2TsXt+Z75RUEAIQyDwBBFbmm5gKeiZ7j61XIHntk4zd65teCwEIQCDtBBBYaW9B4q9IwDPZe2y9Aslrn2TsXt8VG5UbIAABCLQ4AQRWizcQ4fkJeCZ7j61XIHntk4zd69vf6pQAAQhAIFkCCKxk+eO9CQQ8k73H1iuQvPZJxu713YRugQsIQAACDSWAwGooXgpvBQKeyd5j6xVIXvskY/f6boV+QwwQgAAEPAQQWB562KaCgGey99h6BZLXPsnYvb5T0bEIEgIQgEAZAggsukfmCXgme4+tVyB57ZOM3es7852SCkIAApkngMDKfBNTQc9k77H1CiSvfZKxe33TayEAAQiknQACK+0tSPwVCXgme4+tVyB57ZOM3eu7YqNyAwQgAIEWJ4DAavEGIjw/Ac9k77H1CiSvfZKxe337W50SIAABCCRLAIGVLH+8N4GAZ7L32HoFktc+ydi9vpvQLXABAQhAoKEEEFgNxUvhrUDAM9l7bL0CyWufZOxe363Qb4gBAhCAgIcAAstDD9tUEPBM9h5br0Dy2icZu9d3KjoWQUIAAhAoQwCBRffIPAHPZO+x9Qokr32SsXt9Z75TUkEIQCDzBDIvsJYuXWq33nqrrVixwnr06GFnn322HX744dahQwebO3euzZgxo62R+/TpY1dffbX17t078w2fpwp6JnuPrVcgee2TjN3rO0/9k7pCAALZJJBpgbV+/Xq76aab7KijjrIjjzzSXn31VZs5c6ZNmDDB9thjD5s9e3Zo1dNOOy2brUutAgHPZO+x9fr22icZu9c3XRcCEIBA2glkWmCtXr3a/vSnP9mJJ55o3bp1sw0bNti0adOCoBo0aFDIbA0ZMiQIMK7sEvBM9h5br0Dy2icZu9d3dnsjNYMABPJCINMCq7gRly1bZnfccYeNHz/eevbsaVOmTLElS5bY2rVrrXv37jZmzBg75JBD8tL2uamnZ7L32HoFktc+ydi9vnPTOakoBCCQWQK5EVhaLpw8ebKNHDnSjj76aNuyZYstWrQoCK0BAwbY/Pnz7aGHHrLLL7/cevXqldkGz2PFPJO9x9YrkLz2Scbu9Z3HfkqdIQCBbBHIhcCSmJo1a5btvPPOds4551inTp12aEUtH0qAaflQy4alsl/Lly/PVuvnpDZfve/gumr6/TOfN4+tnCZpn2bfdTUYRhBIGQH9uB84cGDKoibcaglkXmBt27bN5syZY++8805YAozElTJar732WhBTnTt3DvuzygmsaoFyX+sR8GRTPLbeDJTXPsnYvb5brxcREQQgAIHaCGRaYElc/e53vwtLgZdccknY6B5dEliTJk2yY445xkaMGMESYW39JlV3eyZ7j61XIHntk4zd6ztVHYxgIQABCJQgkGmB9e6779q1115ra9as2a7qhx12mI0bN850Rtb06dPDGVl9+/YNGa4DDzyQjpIxAp7J3mPrFUhe+yRj9/rOWBekOhCAQA4JZFpg5bA9qXIJAp7J3mPrFUhe+yRj9/pevHKrfXPWRluyamtVfXpQv452zZguNrh/x6ru5yYIQAACjSaAwGo0YcpPnIBnsvfYegWS1z7J2L2+L7t+fdXiKupgElmTrvzbNoDEOx4BQAACuSaAwMp186ej8t5shmey99h6BZLXPsnYk/Sdjl5NlBCAQNYJILCy3sIZqJ83m+GZ7D22XoHktU8y9iR9Z6DLUwUIQCADBBBYGWjErFchyck6Sd8IrNp79pyv96jdCAsIQAACDSCAwGoAVIqMl0CSIidJ3wis2vsRAqt2ZlhAAAKNIYDAagxXSo2RQJIiJ0nfCKzaOxECq3ZmWEAAAo0hgMBqDFdKjZFAkiInSd8IrNo7EQKrdmZYQAACjSGAwGoMV0qNkUCSIidJ3wis2jsRAqt2ZlhAAAKNIYDAagxXSo2RQJIiJ0nfCKzaO5EElvdYj9q9YgEBCEBgRwIILHpFyxNIUuQk6RuBVXvXlMDyHutRu1csIAABCCCw6AMpJJCkyEnSNwKr9s4qgeVts9q9YgEBCEAAgUUfSCEB74TpsffYegWS1z7J2NPsO4VDhJAhAIEWJMASYQs2CiFtTyDNk3VeY09zvRl/EIAABOIggMCKgyJlNJRAmifrvMae5no3tDNTOAQgkBsCCKzcNHV6K5rmyTqvsae53ukdKUQOAQi0EgEEViu1BrGUJJDmyTqvsae53gxDCEAAAnEQQGDFQZEyGkogzZN1XmNPc70b2pkpHAIQyA0BBFZumjq9FU3zZJ3X2NNc7/SOFCKHAARaiQACq5Vag1hYIvw/AtErXzxCxWOrMDz2HtukfTMMIQABCMRBAIEVB0XKaCiBNE/WeY09zfVuaGemcAhAIDcEEFi5aer0VjTNk3VeY09zvdM7UogcAhBoJQIIrBpbgxfJ1ggshtvTPFnnNfY01zuGLksREIAABAyBVWMn4EWyNQKL4fY0T9Z5jT3N9Y6hy1IEBCAAAQRWrX3AO3HU6o/7fZutxc/TZh5br2+vfZKxp9k3Yw4CEIBAHATIYNVI0Ttx1OiO250CKc0iJc2xe8eJx95jy4CDAAQgEBcBBFaNJPnyrhFYDLd7mXvsPbZegeS1TzL2NPv2dlnPPk2PrTdu7CEAgXgJILBq5OmdOGp0x+1ksOrqAzpHy9tXPfYe26SFZV3AC4w8+zQ9tt64sYcABOIlgMCqkad34qjRHbcjsOrqAwis2rFFh7t6s0ie7wiPbe01xgICEGgkAQRWjXT5AqwRWAy3e5l77D223kyM1z7J2NPs25tF8tTdYxvDUKMICEAgRgIIrBph8gVYI7AYbvcy99h7bL0CyWufZOx59Z10m8Uw3CgCAhCIiQACq0aQ3omjRnfczhJhXX2AJcLascXx/kcEVu3csYBAVgkgsGpsWQRWjcBiuN3L3GPvsfVOtl77JGPPq++k2yyG4UYREIBATAQQWDWC9E4cNbrjdjJYdfUBMli1YyODVTszLCAAgfYJILBq7B0IrBqBxXC7l7nH3mPrzWZ47ZOMPa++k26zGIYbRUAAAjERQGDVCNI7cdTojtvJYNXVB8hg1Y6NDFbtzLCAAATIYMXWBxBYsaGsuiAvc4+9x9abzfDaJxl7Xn0n3WZVDypuhAAEGk4g1xmsZ5991mbNmmUffPCBDRo0yMaNG2d9+vQpC907cTS8RTPowMvcY++x9U62XvskY8+r76TbLIPDnypBILUEciuw3nvvPZs0aZKdfPLJNmzYMHvggQfsrbfeCiKrU6dO7Taod+JIbU9JMHAvc4+9x9Y72Xrtk4w9r76TbrMEhymuIQCBIgK5FVgvv/yyzZ492yZMmGBdu3a1pUuXhmzWZZddZr169UJgtdBQYbKuvTHYg1UfM69A8tp7+3rttf6bxR3zNtt1szfZh1urK2WnjmZXnbazfebIztUZcBcEckYgtwJrwYIF9sgjj9jEiRODwHr33Xdt6tSpIYPVu3dvBFYLDQTvpOOx99h6J1uvfZKx59V30m3mGbZnfu+DqsVV5Eci676v9fC4xRYCmSWAwEJgtXznZrKuvYnIYNXHzCuQvPbevl57rf9m4fWdV4GW13p7+lpebBFYVQqsn/3sZ6b/uCAAAQhAAAJxEPj85z9v+o8rmwRyK7Dq3YOVzW5ArSAAAQhAAAIQiJNAbgWWniK88cYbbdSoUTZixIiqnyKMEz5lQQACEIAABCCQTQK5FVhqzhdffNFmzJhhElvVnoOVzW5ArSAAAQhAAAIQiJNArgVWnCApCwIQgAAEIAABCEQEEFj0BQhAAAIQgAAEIBAzAQRWzEAbUdyWLVvC63x09ejRo+xJ843wn1SZ27Zts3Xr1gX33bt3tw4dOtQcyubNm23x4sU2ePBg69y5vgMRt27dauvXr7du3bpZx45/PfgnxqsRZcfVXxoRW4zodigqrno3MsZGle0dK3GME9WtkX2mEWXH1WcaEVuj+grlNo8AAqsE61WrVtmdd95petLwww8/bLtjp512soMOOsg+85nPlD3tfc2aNXbrrbfaO++8Yx/96EftxBNPDHu9XnnllXCI6fjx48Oer1JX8YGnel+ibCNxoS/S8847zw455JCS9tpPds899wRRcdhhh9nHPvYxu/3220Nd9t57b7vooosqvm+x3u7nqXexT52sP2XKlMBQ16677moXX3yx7bXXXiXD0xecRKj+X3itXbvW7rjjjtBmYi+BWkok6TVJM2fONLX9gQceaGeeeab17ds3FFXNIbSaoB577LHwnzjokq/999/fTj31VNt9993bbe9rr702fHbKKafY4Ycfbl26dKm6Cbz9xVvvpMaKt94CnMex4h0n4ubpM/WOk2gc5nmsVP2lwI0tQwCBVdQU+gL4xS9+YXvssUd4wlCTZHRpAn/ooYfszTfftEsuuaRkRiSy79+/v/3d3/2d/elPfwr/nXHGGXbsscfaU089ZfPnzw+v6CmVUSmcOHbeeWe76aabgkg64ogjQhh//vOf7Y9//GN4pY8yKoWXfEuUSIzIl2LVRv6jjjrKjjnmmGC3bNmyIFRK+W7vy7fQh8RJKZHSiHrr6U7VQ9fjjz9uCxcubHu1UfEIEjd9+aqNCtssqpP+TS/yFveePXvuwO3mm2+2gQMHBn/PP/98OOVfokxiq5LA0q9gvWZJ93384x+3XXbZxebMmRMyjRJWDz/8sF1wwQW2zz777DDwo7JHjx5t8+bNs2eeecaGDx8eRFkk8Mp9W3j7i6feSY4VT73F0zNWPOMk8q3vmDi/I6odK55xEsVeb5/xjJNIYOltG3kcKy2jGAikJgIIrCJclSbTaj6XyNErdzShK5uhLwWJGmVQqrGPXtmj0Ipf31POXp8V+l65cqVNmzYtiEHFUsm3Jh29AHv58uXtLqfpPY2lREqx71rrvWHDBrvlllvspJNOCqKklnpHTai4lYWSUPrEJz5R9SuQimNXecqgTZ8+3U477TTbd999A8f2XqNUyl71/+Uvfxkyhi+99FIQ1spcFgvb4jbZuHFjEJMSeGItwaYsWHtLk4X23v5ST73LvV6qUn/z9BlPvaPJut6x4hknpXw3e6zUO05KxV5Ln/GMk0KBFY3DPI2VmmZ1bm4ZAgisoqbQXpvJkyfb8ccfb8OGDdvuUy3Plcsg6WbZS6Qoe6VflcpWablRAksTpSbb+++/3y699NKwr6j40pfQDTfcYEOHDg1CQ1knLVfJVv6ffPLJdjNg77//fohdmReJjMLlMWVtlL3ScpkEkrIspS69AFuXhEUtl7fe8iVWDzzwQMj2KOuj5Vhl7lRvZYSWLFnSbuYwilXZBYkZ1UN1ELdy4kh22ueljIJ+GRcu3Wri0ySszJN8RyK5mIvs9ateWUr506Ul2rvuuiu0s5aZC0V2oX17IkT1eO6550Jf0Z+vvPLKHTJv0aRTb3/x1jvJseIZJ+LmHSv1jpM4viPiGCv1jBPvWPGMk6ivlxL0eRgrtXwXc2/rEEBglWiLwn1PhRkH/XLVXigJAC0dtXdF9vpC2W233UJWRhOlbPWr66yzzgoCrNQlH1rWe+2114JA0n4H7eGSWNMLqu++++6ye5G0B+jee+8NmZODDz64zYUmfGWIjjvuuLDXp71LQkKTh+z1EuxaLk+95UdCSqLiN7/5Tci26YtTS3vKbg0YMCBkgJSJq+aSjVgtWrTItHfuiiuuKPsSb3GTuBObE044oc2F2vC2224LWb2rr7663TIkDiVetbSsS/effvrpoaxyG2ArZXnEREJPgrjUsm4c/cVT76TGirfeaiPPWPGME/lulbFS6ziJuNXbZ+odJ+UEVjRYsz5Wqvne457WIoDAaqc9tF9Ak98bb7wRMhASG8oKKRNUzZNkxZOqfu3rS/kjH/lIVXtrPN1kxYoVYTIuFCOapPWrfc8996zrabxq44mr3vrilxjVpb1oxfvNqo1HQkdf6tpPV64MfTm//fbbIQOpJw4LL/UF/bsyjuXaXvdIyKq/KOulJb5Kl2weffTRIHzrrWMlH+U+j6PejJX6WqCVxkq140Q19faZesaJ/DJW6utnWCVHAIHVDvvosefipwirPS7Aa+/pEvKtSU+Zm8Kr3kexPY8ge2xr+VIt5Wf16tVB1OrS0l81m8YjXtEkoL9LcNUqfqq1V5vo6VI9HVm4Od/T/rJVucq+6YnEajKRnsfVvX3da+9hFedY8fZ1r301AiTucRKNUf2wqGesVDtOoj6d97Hi6evYNp8AAqsEc+2T0rKQJqjipwiVwSp3XICK89p7ukHx0sOnP/1pO+CAA0KRlZajdE+0uVsb5IcMGRKeZtNmbYkVLVNpT1F7R0x4bKMln02bNm1XfX0B/+EPfwh74vSQgJZmKz19qfv0BKWWMfbbb79Qnr6YtWSnTFbxVTzpKOOloy2UOdOlmM4999ywTFvq8tirTX7605+GvqY9Z1qi1DJjLWd+SURqD5gylDqKQ3vBtO9PTCvFrqMKtLT5l7/8ZbsjLvQkqpayddRHuVi8fd1rn9RY8fR17zjzjJXi74Baxoni9vR1j230/ZXnseLp69gmQwCBVcQ92qytYw10JlHh5FLLJvd67dv78iwMUxN/KaGh2KNjHUaOHBk2tUscHXnkkWEvkCbTck99aVlOm+RVb20ul7DRfixtmld5Eh5PPPFEyaMSPLaqm/ab/eQnPwmiQMIuWoqTQHj11VfDk3xa8tTG9VLZpMKJQ8cjiIM2rZfadF68wb/w6SZl/WQrcRHts9OeOHEo92BC9ERarfZR3NrXp3pKFKp9JQb1oIPqUu6K2lxHcaidtcFfe9j0pJXil4BR7HqwodSxHtGRJOIqv2pzLTHraBAdPRHt/ysVQ5JjxTNOVBfPWPH2da+9Z6x4xkkkcjx9vV7byLe+v/I4VpKRB3j1EkBgFRGslOVp9OdaqtFmdO0/am9Dt5YpSwmNUrFJVOkpOmWdJPp0AGq54wYKBVgtj48X+67FNmqCaMOthOHYsWPDxvZKvCPbwvskilXnCy+8sG1TenE8hc2uyVrMlaGSIBMD2Ub8y9mqHI99cf0k4vWAgx6K0P4/PQyh7F17y4fF9pX+XljvUmz1bzqeQg856Ly33//+9+HhglLLjJXappGfe8ZJ4WRdOBaqHSvevu61V/z1jhXPOPH2dc84KdVmeRor3oke+2QIILCKuOtLQFkcZUz0671wOUqiR9kACQBlM9p7qstjr3CURdCkfvbZZ9fUK6JfxspWKfsRXYpb50NpGUq/3JXN0DJa8RU9dq9lKmU/ivd0lMuGeGyL4yg8p0fiQpmU9kRhocDS8oE2lmt5S3tClIWSaIraTafCSziUygpJ1EiUqe7KJKkciVjV69e//nXYyzRmzJh2M0r12pcTIVqW1fEUOoX/qquuKtlm6q9aHowEtI71UP/51Kc+FbKQOlZk7ty5ZbOOuq/UQbbKHpbLeCY9VuodJ5FA0TitZ6x4+7rXvnC81DpWoiXpeseJfNfb1722eR4rNU0E3NwyBBBYJZpCRyNoaU37LPQrKbq0bKWJ7Pzzz7d+/fq124hx2D/44INhaa6aDcqFgWgvjfaP6TRw7RuKLv3iv+++++zpp5+2L37xi+0eN6BTzJXlkpg49NBD2+x1fIL+vdxeJI9tMczonJ7f/va3Qch+4QtfKHvMQnS6trIu2oukD8hYoQAAELtJREFUiUevE9LTfIpLp+lrP1q5J/u0NKYluhdeeCEIK13yraU3LTdWeoVNPfaVsjyKQW2nrFx7TzBGry5Rf9WrmU4++eTQB/RUpLKdWlIpPLKjkHX0SqKovhKflY4hKbSPo6/XO9bku95xojp4xoq3r3vtC9uglrESxziR73r6ehRzvbZ5HystoxoIpGoCCKwyqApfiaG9NdU+QRgV6bWvuhWLblRmQU8/1vrkW1SM7CNxUfhvmugrCT6Pban6KiunX8zarF7vy5rr5dgMu3qf7KwUm34YSDRJFFbaxxU9xRedO1bNMSSlBHH0Lsi8jBVvX/faF7cBY6XSqCj9edrGSn21xCoJAgisGqlrEtLSSSWh0V6xSdrn1bfawlN3jy2+kxkreW0z+lv++luNUxi3N5EAAqtG2Foq0wnh2hNT/NLgaopK0j6vvtUunrp7bPGdzFjJa5vR3/LX36qZd7gnGQIIrBq5J/nLmF+n+ft1mmR/S9I3fZ2+XuNXsytLneb+Visn7m8eAQRWO6zjPl3ac0pzLacdR9Xxnsxd60nwjTghWnWp9UTyOIdONSdjRzF6T5hulf5WT19Lc+xqv3rHSr2nwOd1rMT11oI097e4Y4/z+46y4ieAwCrB1Hu6tOeUZ+9px96Tues9Cd57QrSawXMiuWdoeE7Gll/vaexJ9TdvX1Pd0xy7Z6zUO06i/lJ4/EWtp6mndax4x0na+5t3rHi+47BNhgACq4i793Rq7ynNnlPFJRS8J3PXexK894Roz4nkURZJJ64Xv2qnsHnbOwHfczJ24YRZzwnTSfY3T19TvdMcu2eseE6BLxZYtb51IOKucVrv6f31jhP59oyVON5aMGnSpHBgcj1v2fB8Nyc9VpKRB3j1EkBgFRGsdNZKrZ/XeqK557TjRpzMXc/p1rWepF7qV30tJ5LL3nuyd70nY5eKvZYTpmvtT8UD3nMquKevlap3pdgqfV7LWGlE7NWeYl+qzaodJ8Xcmj1WvONE8dc7VuJ+a0Gl/lTp86T7W2F8lb4HvBM99skQQGAVcfeeTh3HKc31npQc/UKr92Ruz0nw3hOiPSeSR03oOdk7KqPWk7ErCY1Kp7En3d/q7Wuqd5pj94wVzziJ+ovnrQPesRLHOFE9ah0rcZzE7nlLhve7Ocmxkow8wKuXAAKrBEHv6dRxnNJc72nH3pO56z3dOo4Toj0nkqsZvSd7R12hlpOxKwmsqMxyp7En3d/q7WsR83pPYpe9d6x4YveMlXrHieqc9FiJa5xEddELxqt540I1WZpq3lqQ1v7mHefeyR775hNAYJVh7jmJPe5TmmvpGt6Tub0nwdcSa6V7azlluVJZtX5e7cnYcZ3Gntb+VigaVIdaT3JP61hppXGiNmj1sRLXOElzf/PGXut3GPcnSwCBlSx/vMdMQK9r0UZcvSuy8NU61Ry54LFVNTz2mnwUY48ePcKrbbSn54033rA999yz7PsTI3wee49tqeYT/zvuuCO8S7Oew3g99h5b1aUa+2KhIFGpg02V1dKl90HqZevtvXIoafvCNpMoe/31123+/Pnhn/Vy9L333ju8+7Kay2Nfq63Gh564FF+9Y7TaGKN6eOw9toUcVY4exNFr1/T9pAysMqn6vtprr73a7TPVtAX3tB4BBFbrtQkR1UkgetxdX176EjvllFPshBNOCF9alZYnPLYK12Ovye32228PmR+9O1Ax6yXGinvjxo1BqGjia+/y2HtsNVnMnj3b1q1bt11oYv/qq6/avvvua3369LHTTjut5HsxPfYeWwXrsS/sS3p5uMSkljqPO+64wOHRRx8NL9dWu5USAUnaF4o79bc5c+aY9mQdcMABIfZFixbZ8ccfb6eeemrJ2D32HlvFJm433HBDeM+quJ500knhacJKL2GPOqfH3mMb+ddYmzFjRhgLil9PQ+ol9BJWElkf+9jHwncWV3YIILCy05bummhJTF+477//frtlSbyUmjA9tnLmtVfMenR99OjRtv/++4dJX3s1FK8mOv298Oyhwgp6bFWOx15x3XzzzXbGGWeEuBcuXBi+hMePHx/+vnjxYrv33nvtkksuCXUpvjz2HttIpOixeU0+o0aNans/p8SLJm1N1L1797YDDzyw5Iu6o2Me6rH32HpjLxRImijVfmPHjrWBAweG5nn77bdD31ObSYAVX0naKzN6yy232Pnnn286tqQ49mXLlgXBOGHCBNtll112iN1j77GNBFY0hvV9IXGvs6UOO+ywILb69u1b9juwkHut9h7bUt8Rilt95NJLLw39phJ395c7BSRCAIGVCPbWdKqU/fTp08MvrMGDB5cMsr2zpDy2cuS1L5Wh0i/mu+66Kyy3nXnmmSFLNG7cuDDpF14e2+Iv/qjsen3XejxFpfvLZe48thG/6IEATXYS3iNHjgzLbO2J2eJO5bH32CqOeu0LuWk5d9q0afbZz342ZOt0rVy50m677bYgkisJrGbbaxO54h0wYEDImOjPY8aMsf79+1clDj32Htv2xpmW5R9//PEg6FWn008/PXx3lVqeLTUWqrX32EaxT5kyJXz/qJ/oiAj9/eKLL277u8aM/l78/dSaswVRVUMAgVUNpRzd8+STT4asybnnnlvzHgePrRB77CVo9IW13377tS0LRpOoltv0pJOWRD73uc/t8AXmsZUPj31kq2yVlgx0ib8mCU2+8+bNs2eeeSZkFAr3lEVd0mPvsS0eEoVnI2mSE/NSYra9oeSx99gqnlrtNdlee+21YflWy1PKBH7iE5+wY4891t555x2bNWtW2FNTbokwSXvFqMyVMieqg5bczjrrrBC7hPKhhx7a7hKheHnsPbblfixIvGkJTuNFB/6WEikee4+tmCk+CSiJemXcnn766fDmCh2po6XlJ554ImSxJLBKjfMcTUGZqioCK1PN6a+Mvkj+/Oc/h8mi2r0NkVePbfQrr17fsn/zzTfDl9gee+wRJvfoUnZMX776pausQqmN1x5br289vn3rrbeG/Rea3KJrwYIFdvfdd4cvXe3TaO/y2HtsS8Wjs5G09KHMwNVXX13zr3GPvcdWdanVPtqwrCXB3XbbLWQitJdG5yUdffTRFSfKJO0lrDTJ64eHRI8uLQmeeOKJNnz48IqbrT329dpW2kdZ6dvPY++xjeKSkNcPD+3XO/LII0O298477wwPSCj7pizo7rvvXqkafJ4iAgisFDUWoUIgDQQ8LzZX/Tz2Hluv7zS0TZpjTLJtvb7TzJ3Y6yeAwKqfHZYQgAAEIAABCECgJAEEFh0DAhCAAAQgAAEIxEwAgRUzUIqDAAQgAAEIQAACCCz6AAQgAAEIQAACEIiZAAIrZqAUBwEIQAACEIAABBBY9AEIQAACEIAABCAQMwEEVsxAKQ4CEIAABCAAAQggsOgDEIAABCAAAQhAIGYCCKyYgVIcBCAAAQhAAAIQQGDRByAAAQhAAAIQgEDMBBBYMQOlOAhAAAIQgAAEIIDAog9AAAIQgAAEIACBmAkgsGIGSnEQgAAEIAABCEAAgUUfgAAEIAABCEAAAjETQGDFDJTiIAABCEAAAhCAAAKLPgABCEAAAhCAAARiJoDAihkoxUEAAhCAAAQgAAEEFn0AAhBoCIGXX37Znn76aTv33HPrLn/Dhg02depU+/SnP239+vWruxwMIQABCDSbAAKr2cTxB4EcEFi1apX95Cc/sSuvvNI+8pGPuGr83HPP2T333GP/8A//YDvvvLOrLIwhAAEINIsAAqtZpPEDgRwRuPXWW61379728Y9/3F3rLVu22I9+9CMbNWqUjRgxwl0eBUAAAhBoBgEEVjMo4wMCLUjgqaeesh/+8Ie2YsUKO+KII+wrX/lKWIZbt25dyD7dd999QdB07NjRPvaxj4WlPn123XXXhc/23ntv+4//+A/bd999t6vd2rVr7Qc/+IFdffXV1rNnT7vmmmvss5/9rB111FGmz77xjW/Y5z//efvtb39rnTp1socffti++tWv2n777RfsnnzySdttt93sy1/+so0cOTKUPXfu3HDfP/3TPwUbLghAAAKtTgCB1eotRHwQaACBt99+2771rW/Z3//93wdh89Of/jSIq4svvtiUfVqyZEn47L333gsC6cwzz7RPfepT9rOf/Sws0+m+efPm2e233x4Ek4RUdL300ks2bdq0INi6desW7lm6dKl96Utfsueff96mTJkShJnK2rRpU/DTvXt3+/GPf2y77767jRkzJogsxRGV/cYbb9j//u//Brs+ffo0gAhFQgACEIiXAAIrXp6UBoFUEPjwww9NG8h79OhhHTp0sD/+8Y/hv6uuusq+853v2NixY2348OGhLhI2gwYNslNOOcW+/e1vhyzSnnvuaevXrw8ZsIsuusiGDBnSVm9lmx555BH753/+51C2xJoyYl/72tfsrrvusp122skuuOCCUO5xxx0XMlu6brjhhpDhmjhx4g4iavXq1UFsqczBgwengjFBQgAC+SaAwMp3+1P7nBKQwLr77rvDE3rakK7rnHPOsQkTJoSM1T/+4z+2iaZIYB122GEhK/Xuu+9uR+173/tem0jSBxJYjz76aBBiujZv3hyW/k488USbPXu2jR8/PpRdLLC0/Dhz5sw2EVa4RCiBVRxXTpuOakMAAikhgMBKSUMRJgTiJPDCCy+EZUEJJmWjtIynTFO5DNZJJ51k3/3ud4ONlvLau4ozWLpP+6dmzZoVnij813/9V+vatesOAisqb9u2bfaXv/wlLCEqa6UlQTJYcbY+ZUEAAs0ggMBqBmV8QKDFCDzzzDN2yy232H/+53+GJTvtf9LeKmWdyu3B+p//+Z8geC655JKwRPirX/0q7M3SE4PRVbwHS/+uPV8SZro3OherMIOl7JX2hOmpQ2W6JAC1mT4SWOzBarEORDgQgEBFAgisioi4AQLZI6AlQm1E1xKhslHaC/X6668HwaVjEaKnCIcOHWqdO3e2M844I/y3Zs2akFmaM2dO2Jiuc660AV57raKr8CnCKNMlMSZxps3x2s+lq3iJ8NVXXw17ul588UWeIsxel6NGEMgdAQRW7pqcCkOgPAHtsZIA23XXXW3ZsmVh/9QXvvAFO+igg6pGV3wO1sKFC8OeL21Sr/WwUM7Bqho7N0IAAi1EAIHVQo1BKBBoBQLKJOlgzwULFljfvn3DU33FWapKcWrj/PXXX29XXHFFyJLpzC1tUi982rBSGdHnixYtChvfda5WreKsWh/cBwEIQCBuAgisuIlSHgQgEAjoXYRPPPFEOMah3ot3EdZLDjsIQCBpAgispFsA/xCAAAQgAAEIZI4AAitzTUqFIAABCEAAAhBImgACK+kWwD8EIAABCEAAApkjgMDKXJNSIQhAAAIQgAAEkiaAwEq6BfAPAQhAAAIQgEDmCCCwMtekVAgCEIAABCAAgaQJILCSbgH8QwACEIAABCCQOQIIrMw1KRWCAAQgAAEIQCBpAgispFsA/xCAAAQgAAEIZI4AAitzTUqFIAABCEAAAhBImgACK+kWwD8EIAABCEAAApkjgMDKXJNSIQhAAAIQgAAEkiaAwEq6BfAPAQhAAAIQgEDmCCCwMtekVAgCEIAABCAAgaQJILCSbgH8QwACEIAABCCQOQIIrMw1KRWCAAQgAAEIQCBpAgispFsA/xCAAAQgAAEIZI4AAitzTUqFIAABCEAAAhBImsD/B3EJ1tH0U7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data:image/png;base64,iVBORw0KGgoAAAANSUhEUgAAAlgAAAFzCAYAAADi5Xe0AAAgAElEQVR4Xu2dCfBU1ZX/DyCyySYYBRVR3IKIiEt03HA3RLMIxgURJRpNnMyaZDKZmr9JarJMkqqZqsREoxGJLBpATaLGBYzRqDGgQUGj4oKIoAKCoqwC/3xvzfulafrX23ndr997n1dlCfQ795z7uff2/fa5993XYdtfL+OCAAQgAAEIQAACEIiNQAcEVmwsKQgCEIAABCAAAQgEAggsOgIEIAABCEAAAhCImQACK2agFAcBCEAAAhCAAAQQWPQBCEAAAhCAAAQgEDMBBFbMQCkOAhCAAAQgAAEIILDoAxCAAAQgAAEIQCBmAgismIFSHAQgAAEIQAACEEBg0QcgAAEIQAACEIBAzAQQWDEDpTgIQAACEIAABCCAwKIPQAACEIAABCAAgZgJILBiBkpxEIAABCAAAQhAAIFFH4AABCAAAQhAAAIxE0BgxQyU4iAAAQhAAAIQgAACiz4AAQhAAAIQgAAEYiaAwIoZKMVBAAIQgAAEIAABBBZ9AAIQgAAEIAABCMRMAIEVM1CKgwAEIAABCEAAAggs+gAEIAABCEAAAhCImQACK2agFAcBCDSWwLZt22zhwoX25ptv2umnn95YZwWl33333TZo0CAbNmyYdejQoWl+cQQBCKSTAAIrne1G1BDILYH58+fb7bffbqeccoqdeOKJ1rFjx4azkKh74okn7J577rFzzz3XRowY0XCfOIAABNJNAIGV7vYjegg0jcB7771n119/vW3atMmuuuoq69evX9N8R46WL19uN9xwgx1xxBE2evTopmaSJLIksJ588km74oorbMCAAU2vPw4hAIH0EEBgpaetiBQCiRKQsPjlL39pEhpnn312yB4189qyZYvNmDHDXn/9dbvyyiutV69ezXQffK1evdp+9rOfBXE1btw469SpU9NjwCEEIJAOAgisdLQTUUIgUQISN7fccostWbIkiIq+ffvaxIkTrWvXrk2L69VXX7Wf//zndsYZZzRd3BVWUlmsxx57zD73uc/Zvvvu27T64wgCEEgXAQRWutqLaCGQCIFly5aFzM2hhx5q3bp1KyswlOF6+umn7d5777V33nnHOnfubEceeaTtvffeIQM2fvz4UE50bdy40e6///6w9LZu3Trr3r17WAKUkOrSpUvbfXfddZfNmzfPPv/5z9vAgQNDJm3WrFk2d+5c++xnPxtsomv9+vVhKVHLmlrOVLk33nijHXDAAbbPPvvY7Nmzg58vfvGLIRO2YcOGsPynuGWrmBWjliGLM2USmSrr6KOPDpk8LghAAAKlCCCw6BcQgEBFAhIfjz76aMhaSXxIYAwfPtzGjBmzwz4oiaCZM2fazjvvbEOGDAn/V/Zp7dq1pkxYocCSmJk8eXJY9hs6dGgQTs8++2z4+3777WcTJkwIWTIJJAkmZc8uv/zytszZyy+/bDfddJMddNBB2y3ZRSJo//33D//+xhtvhJjlX8JMZe66666h/J122inEsHjxYjvwwANt8ODB4c8vvvhi2Gem/VZ9+vRpYxTFon/QZxJqXBCAAASKCSCw6BMQgEBZApGg0NEEEhQSJJMmTbJVq1bZF77whe3ER7QRXkJGYuwjH/lIKDsSUq+88kqbwIo2jevpPAkdiTFd+ndlmPRflJnSkQzaYB8JpuJMlcRb4cb7hx9+2HSsQmQfCS49cXjJJZcE8RZdEnS/+MUv7LjjjrNzzjknCMYohgceeMA++clP2vHHH992vz6bMmWKqS7aC7bHHnvQgyAAAQjsQACBRaeAAATKEnjuuefC/qtTTz3VTjvttHBvsYApFisnnHDCDstnEkxaCowyWO+//75dd9111r9///BvhRvGI0F02GGHhSzZ888/H7JMhTFEPpVd+/3vf98mpjZv3mw333yzvf32222iKypPS4QXX3zxdlm3BQsWhPppSTKqn8pWORKXWqYs3mumesinRGQkDOlGEIAABAoJILDoDxCAQLsElImaOnVqyNZEe590c5RR0tN0l112WVg21FUsogoLLv4sEj3a/9TeJYGlJb72RJDsipcD9aSfhJsOBY2e9IvuiZYSC/2tWbMmLD8qI6fM1rHHHhv+36NHj3bjKldPuhMEIAABEUBg0Q8gAIF2CaxcuTKIFS31FQqp9oRXPQJLGSDt5yp16WlF7YkqJ7CUaSpcsly0aFHYA6ZMVbSZvpzAkl+JPGWltH9Mf9YyofaDaRN7qQwVAotBAwEIVCKAwKpEiM8hkGMCWgrU03vlrlGjRoWn7XTVI7BKZZWK/ZUTWLo3WrK88MIL7Zlnngmb2gv3h1USWJE/7a/SPjI9Tfjggw+GQ1W1Z+vggw/eLiQEVo4HBVWHQJUEEFhVguI2COSNQHTUgfYySQTpacDC68MPP7QXXnjBevbs2XbwZ7RhvJo9WFF2THucKh0cGj0tePLJJ2+3TyqKJ1qy3G233UxLfnoasPAJx/YE1tatW8Pyp7JW2p9VeCyEniLUvi9lwS644IIdBNbvfvc79mDlbVBQXwjUQACBVQMsboVAnghEB3tKrJQ6tTw6h0rnV2mTuo5ZKHyKUE8cRq/TKfUUYXQy+1NPPRU2r+vFzdF7BbW5/Ne//rUpO6an9Np7ijBqj+ggVG3I12b5KJ7o83IZLJ2lpaXB8847z0aOHNnWxNHmfp3hJbFWeGlf2ksvvcRThHkaENQVAjUSQGDVCIzbIZAHAqXEU6l6lxJhehmzDhRVxktZIV3KQOmpQV2F52DpIFKdY7VixYpwEKmyRdpsrmU+XdGRCu2dg1UYU/QqHz2VWJwRKyewFIM2uWtzvJYCP/rRj4ZzsBSDNu/rxHbFFl3KdkVnanEOVh5GA3WEQH0EEFj1ccMKApkmIJGjze277LJL2cM0ow3mOum98IT1Uie5S3DpaIPik9yjDebKZElISdRoSVJnUmmTe3QVn+Re3ABaylTMyqQVH4BaaQ+WxNV9991nf/nLX9pOctdrcBTD7rvvvp2r6FR7ZbY4yT3Tw4DKQcBFAIHlwocxBCBQLQE9pTdnzpyQlTrkkEOqNWu7r9K7CJXB0nJfqU3pNTsrY6AN9aoL7yKMkyplQSB7BBBY2WtTagSBxAhoaVFZqt69e9uIESPaDvTU3iy9y1DvHSw8cb2WQKM9W0uXLg1LgNpcH13Kgumw0Ojdg+XOsKrFZ/G9OjFeJ8rvtddeYc9W4eGonnKxhQAEskcAgZW9NqVGEEiMgESQzqDScp/2LemgUC2/aV+Wlv/OOuussHG93kt7tSRwDj/88HA0hPZP6Wk+bTiXHy3pFb7Wpl4/peyi1+c8/vjjYdlUh6xyQQACEGiPAAKLvgEBCMRKQEcfSFDprCjt5dKhnTqoVPuVtOldf/dcKvv2228PAkuZpJ///OfhJc56zY3EVfQkosdHsa3E1Z///Ge788477dxzzw3ZOS4IQAAC5QggsOgfEIBAqghI7CxcuDAc3aCjHZp16eXRev3OsGHD3CKxWTHjBwIQSI4AAis59niGAAQgAAEIQCCjBBBYGW1YqgUBCEAAAhCAQHIEEFjJscczBCAAAQhAAAIZJYDAymjDUi0IQAACEIAABJIjgMBKjj2eIQABCEAAAhDIKAEEVkYblmpBAAIQgAAEIJAcAQRWcuzxDAEIQAACEIBARgkgsDLasFQLAhCAAAQgAIHkCCCwkmOPZwhAAAIQgAAEMkoAgZXRhqVaEIAABCAAAQgkRwCBlRx7PEMAAhCAAARiJfD+hm1VlbdTpw7WtXNVt3JTnQQQWHWCwwwCEIAABCDQSgRu+cNmu/nhTVWF1PGv71y/4fJuNni3jlXd36ib3nnnHXv00Uft4x//uO20006NctNuuc8++6wpBr0o3vsi+mInmRBYW7ZsscWLF4dG2rhxo40fP966du0a6rp06VK79dZbbcWKFdajRw87++yz7fDDDw8g586dazNmzGhj0qdPH7v66qutd+/eTW9kHEIAAhCAAAQ8BP7fzA326Itbqi7iW2O72nEHdqr6/rhv3LBhQ5ifR40aZYMHD467+HbLmz17tr311ls2btw4k35QDEcccYQdfPDBscaQCYH10EMP2WuvvWb9+vWzJUuW2MSJE4PAWr9+vd1000121FFH2ZFHHmmvvvqqzZw50yZMmGB77LGHCbKu0047LVaoFAYBCEAAAhBoNoG0Cawnn3wyJEfOPffc2LNH5dgXCizdJ23w+9//Pgiuzp3jWzfNhMCKQC5YsMAeeeSRNoG1evVq+9Of/mQnnniidevWzaSWp02bFgTVoEGDgmodMmRIEGBcEIAABCAAgTQTaITAWrNmjU2dOjUkL7QKNGbMGDvkkENs27Zt9oc//MHuvffeIEoOOugg05yrBIf+fs8999jjjz9uO++8s5133nnBpvDavHlzKPeEE04I87CuF198Mawqvffee2GOluDRytK6detCcuS5556z7t27t61Evf766yFRctFFF4WkSqEGWLRokT3xxBPBv5YBlVRRcuW3v/2tPf3008GfsmaKV9ctt9wStMG+++4bWxfItMAqprRs2TK74447whJiz549bcqUKaHTrF27NjRa1HFio0tBEIAABCAAgSYRiFtgaflMImj33Xe3008/3Z566qkgmj73uc+FJbZZs2bZBRdcED7Xn7WXSYLlscces1deecUuvvhi07x7++23h3lX90WXhJvmYN0jEbVq1Sq7+eab7VOf+pTtt99+NmfOHHvzzTft/PPPD/a6NEfLr5Ij+nOnTp3KCizFdMkll9jee+8dhJv8jB49OthES4RRPLp31113tZNPPjm21sqNwNJy4eTJk23kyJF29NFHh3VXKVwJrQEDBtj8+fNNS42XX3659erVawfA6iTLly+PDTwFQQACEIBAvglo7hk4cGBsEOIWWMpSae7s0qVLEDNRNkuiSHuY33333SB0dEXZI30mAaSVI+1pUhkSUiNGjLBDDz20ra5Kbtx///1BYCn7pDlY/0mIyZfmaO2p1n+auyXklIXSddddd4X/Dx8+vKzAeuaZZ0IWTFehqColsPRvK1euDH7iunIhsNRQUqdKFZ5zzjmh8YovLR+qEZUijNKVcUGmHAhAAAIQgECjCcQtsBSvEhG/+tWvwoNiEkvRw2ASOcpIRXuYI4E1duxYu/HGG4MYK7zOOOOM7fY7S2AVLu+VEj2y131aHlTWLHoALbpXy4vllghrFVjFWS1ve2VeYKlDKNWo1GWUUhQ0qXJtjJeY0noxAsvblbCHAAQgAIEkCcQtsDRPTpo0Kaz6aPVHT+VHYqe9DJb2Q912220VkxXFGSwJNG16L5XB0v4oldu/f/+AtzCDVZgFK96DVavAIoNVpvcWb3KXuPrd734XFLjWYbXRPbqijnPMMceE1GWlJcIkBw2+00tg8cqt9s1ZG23Jqq1VVWJQv452zZguNrh/smfTVBUsN0EAAi1FIG6B9f7774cn8c866yzbf//9w/4rbWy/6qqrQtKivT1YDz74YNh7JVGkFSP9XfOslkSjq9IeLD2wpn1cF154od15553BrHgPlrb4SABqE/2ee+653T4wzfvtCSzpAolFLU9GZ1+xB6tCVy4WWFofvvbaa3dIVR522GFhXVaAp0+fHlKfffv2DY134IEHttSAIZh0E7js+vVVi6uophJZk67824+BdBMgeghAoFkE4hZYiltP4GmD+KZNm4JI0sqPRI8ETfQUoUTUAQccEFaCLr30Utu6davdfffdNm/evFD1Y489NmwuL9yeE8dThCpbe6cfeOCBcEipnmRU8kTCqZzA0uZ5LWMqI6ZN+YqXpwib1UvxA4GYCJz6nQ/qKmnO13vUZYcRBCCQXwKNEFjt0ZRAUhZLIuXDDz8MT/ppj5SEVLVXUudgFcfHOVjVthj3QaCFCCCwWqgxCAUCGSdw57zNdt2cTdal81/fg1Ph6vnXl5387/hu1r9n5XtLFaWzqX7zm9+0nSk1dOjQsApUuBWnUgzKeP3yl7+0k046yfbZZ59Ktzfk8+ghOD2RyEnuDUFMoRBoDAEEVmO4UioEIJANAsqC6RT1T3ziE+FJ/2ZfvIuw2cTxB4GYCCCwYgJJMRCAAARSRiBTxzSkjD3h5oAAAisHjUwVIQABCJQggMCiW0CggQQQWA2ES9EQgAAEWpgAAquFG4fQ0k8AgZX+NqQGEIAABOohgMCqhxo2EKiSAAKrSlDcBgEIQCBjBBBYGWtQqtNaBBBYrdUeRAMBCECgWQQQWM0ijZ9cEkBg5bLZqTQEIAABQ2DRCSDQQAIIrAbCpWgIQAACLUwAgdXCjUNo6SeAwEp/G1IDCEAAAvUQQGDVQw0bCFRJAIFVJShugwAEIJAxAgisjDUo1WktAgis1moPooEABCDQLAIIrGaRxk8uCSCwctnsVBoCEIAAm9zpAxBoJAEEViPpUjYEIACB1iVABqt124bIMkAAgZWBRqQKEIAABOoggMCqAxomEKiWAAKrWlLcBwEIQCBbBBBY2WpPatNiBBBYLdYghAMBCECgSQQQWE0CjZt8EkBg5bPdqTUEIAABBBZ9AAJlCCxeudW+OWujLVm1tSpOg/p1tGvGdLHB/TuG+xFYVWHjJghAAAKZI4DAylyTUqE4CVx2/fqqxVXkVyJr0pXdEFhxNgRlQQACEEgZAQRWyhqMcJtLwJuB8to3t7Z4gwAEIACBuAggsOIiSTmZJOAVSF77TEKlUhCAAARyQACBlYNGpor1E/AKJK99/ZFjCQEIQAACSRJAYCVJH98tT8ArkLz2LQ+IACEAAQhAoCQBBBYdAwJlCHgFkteexoEABCAAgXQSQGCls92IukkEvALJa9+kauIGAhCAAARiJoDAihkoxWWLgFcgee2zRZPaQAACEMgPAQRWftqamtZBwCuQvPZ1hIwJBCAAAQi0AAEEVgs0AiG0LgGvQPLaty4ZIoMABCAAgXIEEFj0DwiUIeAVSF57GgcCEIAABNJJAIGVznYj6iYR8Aokr32TqokbCEAAAhCImQACK2agFJctAl6B5LXPFk1qAwEIQCA/BBBY+WlraloHAa9A8trXETImEIAABCDQAgQQWC3QCITQugS8Aslr37pkiAwCEIAABMoRyITA2rJliy1evNgeffRR27hxo40fP966du0a6r1mzRqbOnWqLVmyxHr06GFjxoyxQw45JHz27LPP2qxZs+yDDz6wQYMG2bhx46xPnz70GAi0EfAKJK89TQEBCEAAAukkkAmB9dBDD9lrr71m/fr1C0Jq4sSJQWBt27YtCKiOHTvaOeecEz6788477dJLL7XOnTvbpEmT7OSTT7Zhw4bZAw88YG+99VYQWZ06dUpnaxJ17AS8AslrH3uFKBACEIAABJpCIBMCKyK1YMECe+SRR9oE1rp162zy5Mk2evRo22effWzTpk1BVB1//PFBgM2ePdsmTJgQ/rx06dIgxi677DLr1atXU+DjpPUJeAWS1771CREhBCAAAQiUIpBpgfXuu+/az3/+cxs7dmxYAtSl5cLhw4eHPxeKMd2rz5TB6t27N70FAoGAVyB57WkGCEAAAhBIJwEE1v8tJyKw0tmBGx21VyB57RtdP8qHAAQgAIHGEEBgVSmwli1bZsuXL29MK1BqyxL46n0H1xXb9898Pth57etyjhEEIJAKAgMGDLCBAwemIlaCrJ1ApgUWe7Bq7xBYbE/Am4Hy2tMeEIAABCCQTgKZFljRU4QffvhhOJ6h+CnCG2+80UaNGmUjRozgKcJ09t+GR+0VSF77hlcQBxCAAAQg0BACmRZYIvbee+/Z9OnT7ZVXXtnhHKwXX3zRZsyYEe7hHKyG9K/UF+oVSF771AOkAhCAAARySiBTAiunbUi1G0jAK5C89g2sGkVDAAIQgEADCSCwGgiXotNPwCuQvPbpJ0gNIAABCOSTAAIrn+1Orask4BVIXvsqw+Q2CEAAAhBoMQIIrBZrEMJpLQJegeS1by0aRAMBCEAAAtUSQGBVS4r7cknAK5C89rmETqUhAAEIZIAAAisDjUgVGkfAK5C89o2rGSVDAAIQgEAjCSCwGkmXslNPwCuQvPapB0gFIAABCOSUAAIrpw1Ptasj4BVIXvvqouQuCEAAAhBoNQIIrFZrEeJpKQJegeS1X7xyq31z1kZbsmprVVwG9eto14zpYoP7d6zqfm6CAAQgAIHGEEBgNYYrpWaEgFcgee0vu3591eIqQi6RNenKbhlpAaoBAQhAIJ0EEFjpbDeibhIBr0BK0p7sV5M6CW4gAAEIlCCAwKJbQKAMgSQFksLy+Cf7RdeGAAQgkBwBBFZy7PGcAgIegeMVSF57b+wpaB5ChAAEINCyBBBYLds0BNYKBLwiJUl7r+9W4E8MEIAABNJKAIGV1pYj7qYQ8IqUJO29vpsCGCcQgAAEMkoAgZXRhqVa8RDwipQk7b2+4yFIKRCAAATySQCBlc92p9ZVEvCKlCTtvb6rRMRtEIAABCBQggACi24BgTIEvCIlSXuvbzoGBCAAAQjUTwCBVT87LHNAwCtSkrT3+s5B81JFCEAAAg0jgMBqGFoKzgIBr0hJ0t7rOwvtRx0gAAEIJEUAgZUUefymgoBXpCRp7/WdigYiSAhAAAItSgCB1aINQ1itQcArUpK09/pujRYgCghAAALpJIDASme7EXWTCHhFSpL2Xt9NQowbCEAAApkkgMDKZLNSqbgIeEVKkvZe33ExpBwIQAACeSSAwMpjq1Pnqgl4RUqS9l7fVUPiRghAAAIQ2IEAAotOAYEyBLwiJUl7r286BgQgAAEI1E8AgVU/OyxzQMArUpK09/rOQfNSRQhAAAINI4DAahhaCs4CAa9ISdLe6zsL7UcdIAABCCRFAIGVFHn8poKAV6Qkae/1nYoGIkgIQAACLUoAgdWiDUNYrUHAK1KStPf6bo0WIAoIQAAC6SSAwEpnuxF1kwh4RUqS9l7fTUKMGwhAAAKZJIDAymSzUqm4CHhFSpL2Xt9xMaQcCEAAAnkkgMDKY6tT56oJeEVKkvZe31VD4kYIQAACENiBAAKLTgGBMgS8IiVJe69vOgYEIAABCNRPAIFVPzssc0DAK1KStPf6zkHzUkUIQAACDSOAwGoYWgrOAgGvSEnS3us7C+1HHSAAAQgkRQCBlRR5/KaCgFekJGnv9Z2KBiJICEAAAi1KINMCa8mSJXbjjTfahg0btsN/xhln2GmnnWZz5861GTNmtH3Wp08fu/rqq613794t2lyE1WwCXpGSpL3Xd7NZ4w8CEIBAlghkWmAVN9TmzZtt6tSpdtJJJ9m+++5rs2fPDrdIbHFBoBQBr0hJ0t7rmx4BAQhAAAL1E8iVwHruuefsscceswkTJljnzp3t1ltvtSFDhthRRx1VP0EsM03AK1KStPf6znTDUjkIQAACDSaQG4G1ZcsWmzZtmg0dOtSOOOII27Ztm02ZMsW0jLh27Vrr3r27jRkzxg455JAGI6f4NBHwipQk7b2+09ROxAoBCECg1QjkRmAtW7bM7rjjDhs/frz16tXLJLgWLVpkPXv2tAEDBtj8+fPtoYcesssvvzx8zgUBEfCKlCTtvb7pARCAAAQgUD+BXAgsZavuuece69Chg40ePbokLW2Enzx5ctiPpWXD4ksCbfny5fWTxjKVBL5638F1xf39M58Pdknae33XVXGMIACBqgnox/3AgQOrvp8b00UgFwJr1apVYXnwggsusN122y200Pr16+21114LYkr7sSoJrHQ1K9EWEli8cqt9c9ZGW7Jqa1VgBvXraNeM6WKD+3ckg1UVMW6CAAQgAIFiArkQWA8//LC9/fbbYY+VsliRwJo0aZIdc8wxNmLECJYIMzw2Lrt+fdXiKsIgkTXpym4IrAz3C6oGAQhAoJEEMi+wPvjgA/vFL35hZ511VjiaofBaunSpTZ8+3VasWGF9+/YNAuzAAw9sJG/KToCAZy+Sx1ZVTdLe6zuBpsIlBCAAgcwQyLzAykxLUZG6CXiEhscWgVV3k2EIAQhAIPUEEFipb0IqUImARyR5bBFYlVqGzyEAAQhklwACK7ttS83+j4BHJHlsEVh0QQhAAAL5JYDAym/b56bmHpHksUVg5aaLUVEIQAACOxBAYNEpMk/AI5I8tgiszHctKggBCECgXQIILDpH5gl4RJLHFoGV+a5FBSEAAQggsOgD+SXgEUkeWwRWfvscNYcABCBABos+kHkCHpHksUVgZb5rUUEIQAACZLDoA/kl4BFJHlsEVn77HDWHAAQgQAaLPpB5Ah6R5LFFYGW+a1FBCEAAAmSw6AP5JeARSR5bBFZ++xw1hwAEIEAGiz6QeQIekeSxRWBlvmtRQQhAAAJksOgD+SXgEUkeWwRWfvscNYcABCBABos+kHkCHpHksU27wFq8cqt9c9ZGW7Jqa1V9ZFC/jnbNmC42uH/Hqu7nJghAAAJZJoDAynLrUrdAwCOSPLZe3157b+yXXb++anEVdTWJrElXdqPnQQACEMg9AQRW7rtA9gF4hIbH1iuQvPZJx579nkUNIQABCLRPAIFF78g8AY/Q8Nh6BZLXPunYM9+xqCAEIACBMgQQWHSPzBPwCA2PrVcgee2Tjj3zHYsKQgACEEBg0QfyTMAjNDy2XoHktU869jz3OeoOAQhAIPYM1rp16+y+++6zM88807p3795G+N1337Wbb77ZJk6caD179oQ8BJpGwCM0PLZegeS1Tzr2pjUwjiAAAQi0IIHYBNamTZts4cKFtmrVKps5c6aNHTvWdtlll7YqL1iwwJ599ln7r//6LwRWC3aELIfkERoeW69A8tonHXuW+xR1gwAEIFCJQGwCS5mrWbNm2YoVK2zu3Ll21FFHWZcuXdr877zzznbKKafYkCFDKsXE5xCIlYBHaHhsvQLJa5907LE2IoVBAAIQSBmB2ARWVG8tBd5www12xRVXWO/evctqffwAACAASURBVFOGg3CzSMAjNDy2XoHktU869iz2JeoEAQhAoFoCsQssOVY268EHH7TXXnttuzh69eplY8aM2W5vVrWBch8E6iXgERoeW69A8tonHXu97YUdBCAAgSwQiF1gaS/Wd7/7XdP/tSRYuNFdS4bDhg0zLRdyQaBZBDxCw2PrFUhe+6Rjb1b74gcCEIBAKxKIXWCtXr3a/vu//9u+8pWvWL9+/VqxzsSUMwIeoeGx9Qokr33Sseesm1FdCEAAAtsRiF1gbdmyxX7605+G7NXQoUPBDYHECXiEhsfWK5C89knHnnjDEwAEIACBBAnELrC0/2ry5Mn2wAMPhOMYOnTo0Fa93Xff3b7+9a+z+T3BBs+ja4/Q8Nh6BZLXPunY89jXqDMEIACBiEDsAis6D2vjxo07UGYPFh0vCQIeoeGx9Qokr33SsSfR1viEAAQg0CoEYhdYrVIx4oBARMAjNDy2XoHktU86dnogBCAAgTwTiF1g6Rys73znO/bWW2/twJUlwjx3teTq7hEaHluvQPLaJx17ci2OZwhAAALJE4hdYG3bts3ee+8927p1a1vtPvzww3DKu87BuvDCC7fbl5U8AiLIOgGP0PDYegWS1z7p2LPer6gfBCAAgXIEYhdY7TnTOwp//OMf27/8y7/wLkL6ZFMJeISGx9YrkLz2Scfe1EbGGQQgAIEWI9A0gbVo0SK79tpr7Rvf+Ib16dOnxTAQTpYJeISGx9YrkLz2Scee5T5F3SAAAQhUIhC7wCq1B2v9+vW2Zs0a++IXv2if/OQnWSKs1Cp8HisBj9Dw2HoFktc+6dhjbUQKgwAEIJAyArELrFJ7sMRkl112sc6dO6cMD+FmgYBHaHhsvQLJa59k7ItXbrVvztpoS1b9bS9mub40qF9Hu2ZMFxvcv2MWuhx1gAAEIGCxC6yI6dq1a23BggX2/PPP25AhQ2zkyJHsvaLDJULAIzQ8tl6B5LVPMvbLrl9ftbiKOoVE1qQruyXSR3AKAQhAIG4CDRFYTz75pH3ve9+z4cOH26677mrLli2zl19+Obyf8Igjjoi7DmXLW7lypV133XXhycboGj9+vB166KH27LPPhqcbP/jgAxs0aJCNGzeO/WFNbZ3mOPMIDY+tVyB57ZOM3eu7OT0DLxCAAAQaRyB2gaVX5Xz3u9+1888/34YNG9YW+cKFC+22226zf//3f7fu3bs3rkZFJS9ZssRmz55tF110kXXt2rXtUwmuSZMm2cknnxzi1Kt9dHaXRFanTp2aFh+OGk/AM9l7bL0CyWufZOxe343vFXiAAAQg0FgCsQus1atX2w9+8IOQrerbt29b9DqmQf/+b//2b9v9e2OrZyFLNW/ePLv44ou3E07KqEl4TZgwIQivpUuXhmzWZZddFs7r4soOAc9k77H1CiSvfZKxe31np/dREwhAIK8EYhdYmzdvth/+8Id20EEH2Wc+85nwxKA2vt9xxx32wgsv2Je//OWmbnafP3++3XnnneHgUx14euyxx9ro0aPtueees0ceecQmTpwYBJaefpw6dWrIYPXu3Tuv/SGT9fZM9h5br0Dy2icZu9d3JjsilYIABHJFIHaBJXrKVmkPlrJHu+22mymrJcH1ta99zfr169dUwG+++WaI5+CDD7Z33nnHJk+eHATWli1bEFhNbYnknHkme4+tVyB57ZOM3es7ud6CZwhAAALxEGiIwFJoylq9//77IWu00047hWMalM1K+rr//vtt06ZNts8++9QksLRRf/ny5UmHj/86CHz1voPrsDL7/pnPm8dWTpO0T7PvuhoMIwikjMCAAQNs4MCBKYuacKslEKvAkqh66aWXTKe2n3766WEpUEuG2kB+wAEH2P77799UkaVlwVdeecX69+/f9nRgJLA++tGPsger2l6S8vs82RSPrTcD5bVPMnav75R3OcKHAAQgEO85WH/84x/tRz/6kZ133nl2zjnnhE3lWor7zW9+YzNmzLAvfelLdswxxzQV+z333BOOaBgzZkw4TT5aItxrr73sxhtvtFGjRtmIESN4irCprdJcZ57J3mPrFUhe+yRj9/pubg/BGwQgAIH4CcSWwdJZUt/+9rfD03pDhw7dIVJtKp8+fXrTj2nQa3pmzpwZ9oNJ8J100kl26qmnhj+/+OKLQfhJgHEOVvydq1VK9Ez2HluvQPLaJxm713er9B3igAAEIFAvgdgEVnvHM0SBVfq83gpgB4FKBDyTvcfWK5C89knG7vVdqU35HAIQgECrE4hNYG3YsMG+//3v29ixY1sqg9XqDUB8jSfgmew9tl6B5LVPMnav78b3CjxAAAIQaCyB2ASWwoz2YOnUdL17UOdLSXg99dRTNm3atET2YDUWH6WngYBnsvfYegWS1z7J2L2+09CviBECEIBAOQKxCiw50onoegWNTkqPLr3sWaJL/+eCQLMJeCZ7j61XIHntk4zd67vZfQR/EIAABOImELvAijtAyoOAl4BnsvfYegWS1z7J2L2+vW2OPQQgAIGkCSCwkm4B/DecgGey99h6BZLXPsnYvb4b3ilwAAEIQKDBBBBYDQZM8ckT8Ez2HluvQPLaJxm713fyvYYIIAABCPgIILB8/LBOAQHPZO+x9Qokr32SsXt9p6BbESIEIACBsgQQWHSQzBPwTPYeW69A8tonGbvXd+Y7JRWEAAQyTwCBlfkmpoKeyd5j6xVIXvskY/f6ptdCAAIQSDsBBFbaW5D4KxLwTPYeW69A8tonGbvXd8VG5QYIQAACLU4AgdXiDUR4fgKeyd5j6xVIXvskY/f69rc6JUAAAhBIlgACK1n+eG8CAc9k77H1CiSvfZKxe303oVvgAgIQgEBDCSCwGoqXwluBgGey99h6BZLXPsnYvb5bod8QAwQgAAEPAQSWhx62qSDgmew9tl6B5LVPMnav71R0LIKEAAQgUIYAAovukXkCnsneY+sVSF77JGP3+s58p6SCEIBA5gkgsDLfxFTQM9l7bL0CyWufZOxe3/RaCEAAAmkngMBKewsSf0UCnsneY+sVSF77JGP3+q7YqNwAAQhAoMUJILBavIEIz0/AM9l7bL0CyWufZOxe3/5WpwQIQAACyRJAYCXLH+9NIOCZ7D22XoHktU8ydq/vJnQLXEAAAhBoKAEEVkPxUngrEPBM9h5br0Dy2icZu9d3K/QbYoAABCDgIYDA8tDDNhUEPJO9x9YrkLz2Scbu9Z2KjkWQEIAABMoQQGDRPTJPwDPZe2y9Aslrn2TsXt+Z75RUEAIQyDwBBFbmm5gKeiZ7j61XIHntk4zd65teCwEIQCDtBBBYaW9B4q9IwDPZe2y9Aslrn2TsXt8VG5UbIAABCLQ4AQRWizcQ4fkJeCZ7j61XIHntk4zd69vf6pQAAQhAIFkCCKxk+eO9CQQ8k73H1iuQvPZJxu713YRugQsIQAACDSWAwGooXgpvBQKeyd5j6xVIXvskY/f6boV+QwwQgAAEPAQQWB562KaCgGey99h6BZLXPsnYvb5T0bEIEgIQgEAZAggsukfmCXgme4+tVyB57ZOM3es7852SCkIAApkngMDKfBNTQc9k77H1CiSvfZKxe33TayEAAQiknQACK+0tSPwVCXgme4+tVyB57ZOM3eu7YqNyAwQgAIEWJ4DAavEGIjw/Ac9k77H1CiSvfZKxe337W50SIAABCCRLAIGVLH+8N4GAZ7L32HoFktc+ydi9vpvQLXABAQhAoKEEEFgNxUvhrUDAM9l7bL0CyWufZOxe363Qb4gBAhCAgIcAAstDD9tUEPBM9h5br0Dy2icZu9d3KjoWQUIAAhAoQwCBRffIPAHPZO+x9Qokr32SsXt9Z75TUkEIQCDzBDIvsJYuXWq33nqrrVixwnr06GFnn322HX744dahQwebO3euzZgxo62R+/TpY1dffbX17t078w2fpwp6JnuPrVcgee2TjN3rO0/9k7pCAALZJJBpgbV+/Xq76aab7KijjrIjjzzSXn31VZs5c6ZNmDDB9thjD5s9e3Zo1dNOOy2brUutAgHPZO+x9fr22icZu9c3XRcCEIBA2glkWmCtXr3a/vSnP9mJJ55o3bp1sw0bNti0adOCoBo0aFDIbA0ZMiQIMK7sEvBM9h5br0Dy2icZu9d3dnsjNYMABPJCINMCq7gRly1bZnfccYeNHz/eevbsaVOmTLElS5bY2rVrrXv37jZmzBg75JBD8tL2uamnZ7L32HoFktc+ydi9vnPTOakoBCCQWQK5EVhaLpw8ebKNHDnSjj76aNuyZYstWrQoCK0BAwbY/Pnz7aGHHrLLL7/cevXqldkGz2PFPJO9x9YrkLz2Scbu9Z3HfkqdIQCBbBHIhcCSmJo1a5btvPPOds4551inTp12aEUtH0qAaflQy4alsl/Lly/PVuvnpDZfve/gumr6/TOfN4+tnCZpn2bfdTUYRhBIGQH9uB84cGDKoibcaglkXmBt27bN5syZY++8805YAozElTJar732WhBTnTt3DvuzygmsaoFyX+sR8GRTPLbeDJTXPsnYvb5brxcREQQgAIHaCGRaYElc/e53vwtLgZdccknY6B5dEliTJk2yY445xkaMGMESYW39JlV3eyZ7j61XIHntk4zd6ztVHYxgIQABCJQgkGmB9e6779q1115ra9as2a7qhx12mI0bN850Rtb06dPDGVl9+/YNGa4DDzyQjpIxAp7J3mPrFUhe+yRj9/rOWBekOhCAQA4JZFpg5bA9qXIJAp7J3mPrFUhe+yRj9/pevHKrfXPWRluyamtVfXpQv452zZguNrh/x6ru5yYIQAACjSaAwGo0YcpPnIBnsvfYegWS1z7J2L2+L7t+fdXiKupgElmTrvzbNoDEOx4BQAACuSaAwMp186ej8t5shmey99h6BZLXPsnYk/Sdjl5NlBCAQNYJILCy3sIZqJ83m+GZ7D22XoHktU8y9iR9Z6DLUwUIQCADBBBYGWjErFchyck6Sd8IrNp79pyv96jdCAsIQAACDSCAwGoAVIqMl0CSIidJ3wis2vsRAqt2ZlhAAAKNIYDAagxXSo2RQJIiJ0nfCKzaOxECq3ZmWEAAAo0hgMBqDFdKjZFAkiInSd8IrNo7EQKrdmZYQAACjSGAwGoMV0qNkUCSIidJ3wis2jsRAqt2ZlhAAAKNIYDAagxXSo2RQJIiJ0nfCKzaO5EElvdYj9q9YgEBCEBgRwIILHpFyxNIUuQk6RuBVXvXlMDyHutRu1csIAABCCCw6AMpJJCkyEnSNwKr9s4qgeVts9q9YgEBCEAAgUUfSCEB74TpsffYegWS1z7J2NPsO4VDhJAhAIEWJMASYQs2CiFtTyDNk3VeY09zvRl/EIAABOIggMCKgyJlNJRAmifrvMae5no3tDNTOAQgkBsCCKzcNHV6K5rmyTqvsae53ukdKUQOAQi0EgEEViu1BrGUJJDmyTqvsae53gxDCEAAAnEQQGDFQZEyGkogzZN1XmNPc70b2pkpHAIQyA0BBFZumjq9FU3zZJ3X2NNc7/SOFCKHAARaiQACq5Vag1hYIvw/AtErXzxCxWOrMDz2HtukfTMMIQABCMRBAIEVB0XKaCiBNE/WeY09zfVuaGemcAhAIDcEEFi5aer0VjTNk3VeY09zvdM7UogcAhBoJQIIrBpbgxfJ1ggshtvTPFnnNfY01zuGLksREIAABAyBVWMn4EWyNQKL4fY0T9Z5jT3N9Y6hy1IEBCAAAQRWrX3AO3HU6o/7fZutxc/TZh5br2+vfZKxp9k3Yw4CEIBAHATIYNVI0Ttx1OiO250CKc0iJc2xe8eJx95jy4CDAAQgEBcBBFaNJPnyrhFYDLd7mXvsPbZegeS1TzL2NPv2dlnPPk2PrTdu7CEAgXgJILBq5OmdOGp0x+1ksOrqAzpHy9tXPfYe26SFZV3AC4w8+zQ9tt64sYcABOIlgMCqkad34qjRHbcjsOrqAwis2rFFh7t6s0ie7wiPbe01xgICEGgkAQRWjXT5AqwRWAy3e5l77D223kyM1z7J2NPs25tF8tTdYxvDUKMICEAgRgIIrBph8gVYI7AYbvcy99h7bL0CyWufZOx59Z10m8Uw3CgCAhCIiQACq0aQ3omjRnfczhJhXX2AJcLascXx/kcEVu3csYBAVgkgsGpsWQRWjcBiuN3L3GPvsfVOtl77JGPPq++k2yyG4UYREIBATAQQWDWC9E4cNbrjdjJYdfUBMli1YyODVTszLCAAgfYJILBq7B0IrBqBxXC7l7nH3mPrzWZ47ZOMPa++k26zGIYbRUAAAjERQGDVCNI7cdTojtvJYNXVB8hg1Y6NDFbtzLCAAATIYMXWBxBYsaGsuiAvc4+9x9abzfDaJxl7Xn0n3WZVDypuhAAEGk4g1xmsZ5991mbNmmUffPCBDRo0yMaNG2d9+vQpC907cTS8RTPowMvcY++x9U62XvskY8+r76TbLIPDnypBILUEciuw3nvvPZs0aZKdfPLJNmzYMHvggQfsrbfeCiKrU6dO7Taod+JIbU9JMHAvc4+9x9Y72Xrtk4w9r76TbrMEhymuIQCBIgK5FVgvv/yyzZ492yZMmGBdu3a1pUuXhmzWZZddZr169UJgtdBQYbKuvTHYg1UfM69A8tp7+3rttf6bxR3zNtt1szfZh1urK2WnjmZXnbazfebIztUZcBcEckYgtwJrwYIF9sgjj9jEiRODwHr33Xdt6tSpIYPVu3dvBFYLDQTvpOOx99h6J1uvfZKx59V30m3mGbZnfu+DqsVV5Eci676v9fC4xRYCmSWAwEJgtXznZrKuvYnIYNXHzCuQvPbevl57rf9m4fWdV4GW13p7+lpebBFYVQqsn/3sZ6b/uCAAAQhAAAJxEPj85z9v+o8rmwRyK7Dq3YOVzW5ArSAAAQhAAAIQiJNAbgWWniK88cYbbdSoUTZixIiqnyKMEz5lQQACEIAABCCQTQK5FVhqzhdffNFmzJhhElvVnoOVzW5ArSAAAQhAAAIQiJNArgVWnCApCwIQgAAEIAABCEQEEFj0BQhAAAIQgAAEIBAzAQRWzEAbUdyWLVvC63x09ejRo+xJ843wn1SZ27Zts3Xr1gX33bt3tw4dOtQcyubNm23x4sU2ePBg69y5vgMRt27dauvXr7du3bpZx45/PfgnxqsRZcfVXxoRW4zodigqrno3MsZGle0dK3GME9WtkX2mEWXH1WcaEVuj+grlNo8AAqsE61WrVtmdd95petLwww8/bLtjp512soMOOsg+85nPlD3tfc2aNXbrrbfaO++8Yx/96EftxBNPDHu9XnnllXCI6fjx48Oer1JX8YGnel+ibCNxoS/S8847zw455JCS9tpPds899wRRcdhhh9nHPvYxu/3220Nd9t57b7vooosqvm+x3u7nqXexT52sP2XKlMBQ16677moXX3yx7bXXXiXD0xecRKj+X3itXbvW7rjjjtBmYi+BWkok6TVJM2fONLX9gQceaGeeeab17ds3FFXNIbSaoB577LHwnzjokq/999/fTj31VNt9993bbe9rr702fHbKKafY4Ycfbl26dKm6Cbz9xVvvpMaKt94CnMex4h0n4ubpM/WOk2gc5nmsVP2lwI0tQwCBVdQU+gL4xS9+YXvssUd4wlCTZHRpAn/ooYfszTfftEsuuaRkRiSy79+/v/3d3/2d/elPfwr/nXHGGXbsscfaU089ZfPnzw+v6CmVUSmcOHbeeWe76aabgkg64ogjQhh//vOf7Y9//GN4pY8yKoWXfEuUSIzIl2LVRv6jjjrKjjnmmGC3bNmyIFRK+W7vy7fQh8RJKZHSiHrr6U7VQ9fjjz9uCxcubHu1UfEIEjd9+aqNCtssqpP+TS/yFveePXvuwO3mm2+2gQMHBn/PP/98OOVfokxiq5LA0q9gvWZJ93384x+3XXbZxebMmRMyjRJWDz/8sF1wwQW2zz777DDwo7JHjx5t8+bNs2eeecaGDx8eRFkk8Mp9W3j7i6feSY4VT73F0zNWPOMk8q3vmDi/I6odK55xEsVeb5/xjJNIYOltG3kcKy2jGAikJgIIrCJclSbTaj6XyNErdzShK5uhLwWJGmVQqrGPXtmj0Ipf31POXp8V+l65cqVNmzYtiEHFUsm3Jh29AHv58uXtLqfpPY2lREqx71rrvWHDBrvlllvspJNOCqKklnpHTai4lYWSUPrEJz5R9SuQimNXecqgTZ8+3U477TTbd999A8f2XqNUyl71/+Uvfxkyhi+99FIQ1spcFgvb4jbZuHFjEJMSeGItwaYsWHtLk4X23v5ST73LvV6qUn/z9BlPvaPJut6x4hknpXw3e6zUO05KxV5Ln/GMk0KBFY3DPI2VmmZ1bm4ZAgisoqbQXpvJkyfb8ccfb8OGDdvuUy3Plcsg6WbZS6Qoe6VflcpWablRAksTpSbb+++/3y699NKwr6j40pfQDTfcYEOHDg1CQ1knLVfJVv6ffPLJdjNg77//fohdmReJjMLlMWVtlL3ScpkEkrIspS69AFuXhEUtl7fe8iVWDzzwQMj2KOuj5Vhl7lRvZYSWLFnSbuYwilXZBYkZ1UN1ELdy4kh22ueljIJ+GRcu3Wri0ySszJN8RyK5mIvs9ateWUr506Ul2rvuuiu0s5aZC0V2oX17IkT1eO6550Jf0Z+vvPLKHTJv0aRTb3/x1jvJseIZJ+LmHSv1jpM4viPiGCv1jBPvWPGMk6ivlxL0eRgrtXwXc2/rEEBglWiLwn1PhRkH/XLVXigJAC0dtXdF9vpC2W233UJWRhOlbPWr66yzzgoCrNQlH1rWe+2114JA0n4H7eGSWNMLqu++++6ye5G0B+jee+8NmZODDz64zYUmfGWIjjvuuLDXp71LQkKTh+z1EuxaLk+95UdCSqLiN7/5Tci26YtTS3vKbg0YMCBkgJSJq+aSjVgtWrTItHfuiiuuKPsSb3GTuBObE044oc2F2vC2224LWb2rr7663TIkDiVetbSsS/effvrpoaxyG2ArZXnEREJPgrjUsm4c/cVT76TGirfeaiPPWPGME/lulbFS6ziJuNXbZ+odJ+UEVjRYsz5Wqvne457WIoDAaqc9tF9Ak98bb7wRMhASG8oKKRNUzZNkxZOqfu3rS/kjH/lIVXtrPN1kxYoVYTIuFCOapPWrfc8996zrabxq44mr3vrilxjVpb1oxfvNqo1HQkdf6tpPV64MfTm//fbbIQOpJw4LL/UF/bsyjuXaXvdIyKq/KOulJb5Kl2weffTRIHzrrWMlH+U+j6PejJX6WqCVxkq140Q19faZesaJ/DJW6utnWCVHAIHVDvvosefipwirPS7Aa+/pEvKtSU+Zm8Kr3kexPY8ge2xr+VIt5Wf16tVB1OrS0l81m8YjXtEkoL9LcNUqfqq1V5vo6VI9HVm4Od/T/rJVucq+6YnEajKRnsfVvX3da+9hFedY8fZ1r301AiTucRKNUf2wqGesVDtOoj6d97Hi6evYNp8AAqsEc+2T0rKQJqjipwiVwSp3XICK89p7ukHx0sOnP/1pO+CAA0KRlZajdE+0uVsb5IcMGRKeZtNmbYkVLVNpT1F7R0x4bKMln02bNm1XfX0B/+EPfwh74vSQgJZmKz19qfv0BKWWMfbbb79Qnr6YtWSnTFbxVTzpKOOloy2UOdOlmM4999ywTFvq8tirTX7605+GvqY9Z1qi1DJjLWd+SURqD5gylDqKQ3vBtO9PTCvFrqMKtLT5l7/8ZbsjLvQkqpayddRHuVi8fd1rn9RY8fR17zjzjJXi74Baxoni9vR1j230/ZXnseLp69gmQwCBVcQ92qytYw10JlHh5FLLJvd67dv78iwMUxN/KaGh2KNjHUaOHBk2tUscHXnkkWEvkCbTck99aVlOm+RVb20ul7DRfixtmld5Eh5PPPFEyaMSPLaqm/ab/eQnPwmiQMIuWoqTQHj11VfDk3xa8tTG9VLZpMKJQ8cjiIM2rZfadF68wb/w6SZl/WQrcRHts9OeOHEo92BC9ERarfZR3NrXp3pKFKp9JQb1oIPqUu6K2lxHcaidtcFfe9j0pJXil4BR7HqwodSxHtGRJOIqv2pzLTHraBAdPRHt/ysVQ5JjxTNOVBfPWPH2da+9Z6x4xkkkcjx9vV7byLe+v/I4VpKRB3j1EkBgFRGslOVp9OdaqtFmdO0/am9Dt5YpSwmNUrFJVOkpOmWdJPp0AGq54wYKBVgtj48X+67FNmqCaMOthOHYsWPDxvZKvCPbwvskilXnCy+8sG1TenE8hc2uyVrMlaGSIBMD2Ub8y9mqHI99cf0k4vWAgx6K0P4/PQyh7F17y4fF9pX+XljvUmz1bzqeQg856Ly33//+9+HhglLLjJXappGfe8ZJ4WRdOBaqHSvevu61V/z1jhXPOPH2dc84KdVmeRor3oke+2QIILCKuOtLQFkcZUz0671wOUqiR9kACQBlM9p7qstjr3CURdCkfvbZZ9fUK6JfxspWKfsRXYpb50NpGUq/3JXN0DJa8RU9dq9lKmU/ivd0lMuGeGyL4yg8p0fiQpmU9kRhocDS8oE2lmt5S3tClIWSaIraTafCSziUygpJ1EiUqe7KJKkciVjV69e//nXYyzRmzJh2M0r12pcTIVqW1fEUOoX/qquuKtlm6q9aHowEtI71UP/51Kc+FbKQOlZk7ty5ZbOOuq/UQbbKHpbLeCY9VuodJ5FA0TitZ6x4+7rXvnC81DpWoiXpeseJfNfb1722eR4rNU0E3NwyBBBYJZpCRyNoaU37LPQrKbq0bKWJ7Pzzz7d+/fq124hx2D/44INhaa6aDcqFgWgvjfaP6TRw7RuKLv3iv+++++zpp5+2L37xi+0eN6BTzJXlkpg49NBD2+x1fIL+vdxeJI9tMczonJ7f/va3Qch+4QtfKHvMQnS6trIu2oukD8hYoQAAELtJREFUiUevE9LTfIpLp+lrP1q5J/u0NKYluhdeeCEIK13yraU3LTdWeoVNPfaVsjyKQW2nrFx7TzBGry5Rf9WrmU4++eTQB/RUpLKdWlIpPLKjkHX0SqKovhKflY4hKbSPo6/XO9bku95xojp4xoq3r3vtC9uglrESxziR73r6ehRzvbZ5HystoxoIpGoCCKwyqApfiaG9NdU+QRgV6bWvuhWLblRmQU8/1vrkW1SM7CNxUfhvmugrCT6Pban6KiunX8zarF7vy5rr5dgMu3qf7KwUm34YSDRJFFbaxxU9xRedO1bNMSSlBHH0Lsi8jBVvX/faF7cBY6XSqCj9edrGSn21xCoJAgisGqlrEtLSSSWh0V6xSdrn1bfawlN3jy2+kxkreW0z+lv++luNUxi3N5EAAqtG2Foq0wnh2hNT/NLgaopK0j6vvtUunrp7bPGdzFjJa5vR3/LX36qZd7gnGQIIrBq5J/nLmF+n+ft1mmR/S9I3fZ2+XuNXsytLneb+Visn7m8eAQRWO6zjPl3ac0pzLacdR9Xxnsxd60nwjTghWnWp9UTyOIdONSdjRzF6T5hulf5WT19Lc+xqv3rHSr2nwOd1rMT11oI097e4Y4/z+46y4ieAwCrB1Hu6tOeUZ+9px96Tues9Cd57QrSawXMiuWdoeE7Gll/vaexJ9TdvX1Pd0xy7Z6zUO06i/lJ4/EWtp6mndax4x0na+5t3rHi+47BNhgACq4i793Rq7ynNnlPFJRS8J3PXexK894Roz4nkURZJJ64Xv2qnsHnbOwHfczJ24YRZzwnTSfY3T19TvdMcu2eseE6BLxZYtb51IOKucVrv6f31jhP59oyVON5aMGnSpHBgcj1v2fB8Nyc9VpKRB3j1EkBgFRGsdNZKrZ/XeqK557TjRpzMXc/p1rWepF7qV30tJ5LL3nuyd70nY5eKvZYTpmvtT8UD3nMquKevlap3pdgqfV7LWGlE7NWeYl+qzaodJ8Xcmj1WvONE8dc7VuJ+a0Gl/lTp86T7W2F8lb4HvBM99skQQGAVcfeeTh3HKc31npQc/UKr92Ruz0nw3hOiPSeSR03oOdk7KqPWk7ErCY1Kp7En3d/q7Wuqd5pj94wVzziJ+ovnrQPesRLHOFE9ah0rcZzE7nlLhve7Ocmxkow8wKuXAAKrBEHv6dRxnNJc72nH3pO56z3dOo4Toj0nkqsZvSd7R12hlpOxKwmsqMxyp7En3d/q7WsR83pPYpe9d6x4YveMlXrHieqc9FiJa5xEddELxqt540I1WZpq3lqQ1v7mHefeyR775hNAYJVh7jmJPe5TmmvpGt6Tub0nwdcSa6V7azlluVJZtX5e7cnYcZ3Gntb+VigaVIdaT3JP61hppXGiNmj1sRLXOElzf/PGXut3GPcnSwCBlSx/vMdMQK9r0UZcvSuy8NU61Ry54LFVNTz2mnwUY48ePcKrbbSn54033rA999yz7PsTI3wee49tqeYT/zvuuCO8S7Oew3g99h5b1aUa+2KhIFGpg02V1dKl90HqZevtvXIoafvCNpMoe/31123+/Pnhn/Vy9L333ju8+7Kay2Nfq63Gh564FF+9Y7TaGKN6eOw9toUcVY4exNFr1/T9pAysMqn6vtprr73a7TPVtAX3tB4BBFbrtQkR1UkgetxdX176EjvllFPshBNOCF9alZYnPLYK12Ovye32228PmR+9O1Ax6yXGinvjxo1BqGjia+/y2HtsNVnMnj3b1q1bt11oYv/qq6/avvvua3369LHTTjut5HsxPfYeWwXrsS/sS3p5uMSkljqPO+64wOHRRx8NL9dWu5USAUnaF4o79bc5c+aY9mQdcMABIfZFixbZ8ccfb6eeemrJ2D32HlvFJm433HBDeM+quJ500knhacJKL2GPOqfH3mMb+ddYmzFjRhgLil9PQ+ol9BJWElkf+9jHwncWV3YIILCy05bummhJTF+477//frtlSbyUmjA9tnLmtVfMenR99OjRtv/++4dJX3s1FK8mOv298Oyhwgp6bFWOx15x3XzzzXbGGWeEuBcuXBi+hMePHx/+vnjxYrv33nvtkksuCXUpvjz2HttIpOixeU0+o0aNans/p8SLJm1N1L1797YDDzyw5Iu6o2Me6rH32HpjLxRImijVfmPHjrWBAweG5nn77bdD31ObSYAVX0naKzN6yy232Pnnn286tqQ49mXLlgXBOGHCBNtll112iN1j77GNBFY0hvV9IXGvs6UOO+ywILb69u1b9juwkHut9h7bUt8Rilt95NJLLw39phJ395c7BSRCAIGVCPbWdKqU/fTp08MvrMGDB5cMsr2zpDy2cuS1L5Wh0i/mu+66Kyy3nXnmmSFLNG7cuDDpF14e2+Iv/qjsen3XejxFpfvLZe48thG/6IEATXYS3iNHjgzLbO2J2eJO5bH32CqOeu0LuWk5d9q0afbZz342ZOt0rVy50m677bYgkisJrGbbaxO54h0wYEDImOjPY8aMsf79+1clDj32Htv2xpmW5R9//PEg6FWn008/PXx3lVqeLTUWqrX32EaxT5kyJXz/qJ/oiAj9/eKLL277u8aM/l78/dSaswVRVUMAgVUNpRzd8+STT4asybnnnlvzHgePrRB77CVo9IW13377tS0LRpOoltv0pJOWRD73uc/t8AXmsZUPj31kq2yVlgx0ib8mCU2+8+bNs2eeeSZkFAr3lEVd0mPvsS0eEoVnI2mSE/NSYra9oeSx99gqnlrtNdlee+21YflWy1PKBH7iE5+wY4891t555x2bNWtW2FNTbokwSXvFqMyVMieqg5bczjrrrBC7hPKhhx7a7hKheHnsPbblfixIvGkJTuNFB/6WEikee4+tmCk+CSiJemXcnn766fDmCh2po6XlJ554ImSxJLBKjfMcTUGZqioCK1PN6a+Mvkj+/Oc/h8mi2r0NkVePbfQrr17fsn/zzTfDl9gee+wRJvfoUnZMX776pausQqmN1x5br289vn3rrbeG/Rea3KJrwYIFdvfdd4cvXe3TaO/y2HtsS8Wjs5G09KHMwNVXX13zr3GPvcdWdanVPtqwrCXB3XbbLWQitJdG5yUdffTRFSfKJO0lrDTJ64eHRI8uLQmeeOKJNnz48IqbrT329dpW2kdZ6dvPY++xjeKSkNcPD+3XO/LII0O298477wwPSCj7pizo7rvvXqkafJ4iAgisFDUWoUIgDQQ8LzZX/Tz2Hluv7zS0TZpjTLJtvb7TzJ3Y6yeAwKqfHZYQgAAEIAABCECgJAEEFh0DAhCAAAQgAAEIxEwAgRUzUIqDAAQgAAEIQAACCCz6AAQgAAEIQAACEIiZAAIrZqAUBwEIQAACEIAABBBY9AEIQAACEIAABCAQMwEEVsxAKQ4CEIAABCAAAQggsOgDEIAABCAAAQhAIGYCCKyYgVIcBCAAAQhAAAIQQGDRByAAAQhAAAIQgEDMBBBYMQOlOAhAAAIQgAAEIIDAog9AAAIQgAAEIACBmAkgsGIGSnEQgAAEIAABCEAAgUUfgAAEIAABCEAAAjETQGDFDJTiIAABCEAAAhCAAAKLPgABCEAAAhCAAARiJoDAihkoxUEAAhCAAAQgAAEEFn0AAhBoCIGXX37Znn76aTv33HPrLn/Dhg02depU+/SnP239+vWruxwMIQABCDSbAAKr2cTxB4EcEFi1apX95Cc/sSuvvNI+8pGPuGr83HPP2T333GP/8A//YDvvvLOrLIwhAAEINIsAAqtZpPEDgRwRuPXWW61379728Y9/3F3rLVu22I9+9CMbNWqUjRgxwl0eBUAAAhBoBgEEVjMo4wMCLUjgqaeesh/+8Ie2YsUKO+KII+wrX/lKWIZbt25dyD7dd999QdB07NjRPvaxj4WlPn123XXXhc/23ntv+4//+A/bd999t6vd2rVr7Qc/+IFdffXV1rNnT7vmmmvss5/9rB111FGmz77xjW/Y5z//efvtb39rnTp1socffti++tWv2n777RfsnnzySdttt93sy1/+so0cOTKUPXfu3HDfP/3TPwUbLghAAAKtTgCB1eotRHwQaACBt99+2771rW/Z3//93wdh89Of/jSIq4svvtiUfVqyZEn47L333gsC6cwzz7RPfepT9rOf/Sws0+m+efPm2e233x4Ek4RUdL300ks2bdq0INi6desW7lm6dKl96Utfsueff96mTJkShJnK2rRpU/DTvXt3+/GPf2y77767jRkzJogsxRGV/cYbb9j//u//Brs+ffo0gAhFQgACEIiXAAIrXp6UBoFUEPjwww9NG8h79OhhHTp0sD/+8Y/hv6uuusq+853v2NixY2348OGhLhI2gwYNslNOOcW+/e1vhyzSnnvuaevXrw8ZsIsuusiGDBnSVm9lmx555BH753/+51C2xJoyYl/72tfsrrvusp122skuuOCCUO5xxx0XMlu6brjhhpDhmjhx4g4iavXq1UFsqczBgwengjFBQgAC+SaAwMp3+1P7nBKQwLr77rvDE3rakK7rnHPOsQkTJoSM1T/+4z+2iaZIYB122GEhK/Xuu+9uR+173/tem0jSBxJYjz76aBBiujZv3hyW/k488USbPXu2jR8/PpRdLLC0/Dhz5sw2EVa4RCiBVRxXTpuOakMAAikhgMBKSUMRJgTiJPDCCy+EZUEJJmWjtIynTFO5DNZJJ51k3/3ud4ONlvLau4ozWLpP+6dmzZoVnij813/9V+vatesOAisqb9u2bfaXv/wlLCEqa6UlQTJYcbY+ZUEAAs0ggMBqBmV8QKDFCDzzzDN2yy232H/+53+GJTvtf9LeKmWdyu3B+p//+Z8geC655JKwRPirX/0q7M3SE4PRVbwHS/+uPV8SZro3OherMIOl7JX2hOmpQ2W6JAC1mT4SWOzBarEORDgQgEBFAgisioi4AQLZI6AlQm1E1xKhslHaC/X6668HwaVjEaKnCIcOHWqdO3e2M844I/y3Zs2akFmaM2dO2Jiuc660AV57raKr8CnCKNMlMSZxps3x2s+lq3iJ8NVXXw17ul588UWeIsxel6NGEMgdAQRW7pqcCkOgPAHtsZIA23XXXW3ZsmVh/9QXvvAFO+igg6pGV3wO1sKFC8OeL21Sr/WwUM7Bqho7N0IAAi1EAIHVQo1BKBBoBQLKJOlgzwULFljfvn3DU33FWapKcWrj/PXXX29XXHFFyJLpzC1tUi982rBSGdHnixYtChvfda5WreKsWh/cBwEIQCBuAgisuIlSHgQgEAjoXYRPPPFEOMah3ot3EdZLDjsIQCBpAgispFsA/xCAAAQgAAEIZI4AAitzTUqFIAABCEAAAhBImgACK+kWwD8EIAABCEAAApkjgMDKXJNSIQhAAAIQgAAEkiaAwEq6BfAPAQhAAAIQgEDmCCCwMtekVAgCEIAABCAAgaQJILCSbgH8QwACEIAABCCQOQIIrMw1KRWCAAQgAAEIQCBpAgispFsA/xCAAAQgAAEIZI4AAitzTUqFIAABCEAAAhBImgACK+kWwD8EIAABCEAAApkjgMDKXJNSIQhAAAIQgAAEkiaAwEq6BfAPAQhAAAIQgEDmCCCwMtekVAgCEIAABCAAgaQJILCSbgH8QwACEIAABCCQOQIIrMw1KRWCAAQgAAEIQCBpAgispFsA/xCAAAQgAAEIZI4AAitzTUqFIAABCEAAAhBImsD/B3EJ1tH0U7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Age(yrs).png"/>
          <p:cNvPicPr>
            <a:picLocks noChangeAspect="1"/>
          </p:cNvPicPr>
          <p:nvPr/>
        </p:nvPicPr>
        <p:blipFill>
          <a:blip r:embed="rId3"/>
          <a:stretch>
            <a:fillRect/>
          </a:stretch>
        </p:blipFill>
        <p:spPr>
          <a:xfrm>
            <a:off x="0" y="1200150"/>
            <a:ext cx="4953000" cy="3352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Open Sans"/>
                <a:ea typeface="Open Sans"/>
                <a:cs typeface="Open Sans"/>
                <a:sym typeface="Open Sans"/>
              </a:rPr>
              <a:t>From this bar chart, we can easily notice that most of the </a:t>
            </a:r>
            <a:r>
              <a:rPr lang="en-US" dirty="0" err="1" smtClean="0">
                <a:latin typeface="Open Sans"/>
                <a:ea typeface="Open Sans"/>
                <a:cs typeface="Open Sans"/>
                <a:sym typeface="Open Sans"/>
              </a:rPr>
              <a:t>Udacity</a:t>
            </a:r>
            <a:r>
              <a:rPr lang="en-US" dirty="0" smtClean="0">
                <a:latin typeface="Open Sans"/>
                <a:ea typeface="Open Sans"/>
                <a:cs typeface="Open Sans"/>
                <a:sym typeface="Open Sans"/>
              </a:rPr>
              <a:t> students are from the country Argentina, as it has the highest count which above 70.</a:t>
            </a:r>
          </a:p>
          <a:p>
            <a:pPr marL="0" lvl="0" indent="0">
              <a:spcAft>
                <a:spcPts val="1600"/>
              </a:spcAft>
              <a:buNone/>
            </a:pPr>
            <a:r>
              <a:rPr lang="en-US" dirty="0" smtClean="0">
                <a:latin typeface="Open Sans"/>
                <a:ea typeface="Open Sans"/>
                <a:cs typeface="Open Sans"/>
                <a:sym typeface="Open Sans"/>
              </a:rPr>
              <a:t>Note: This data is from Survey Respondents and is not from the entire </a:t>
            </a:r>
            <a:r>
              <a:rPr lang="en-US" dirty="0" err="1" smtClean="0">
                <a:latin typeface="Open Sans"/>
                <a:ea typeface="Open Sans"/>
                <a:cs typeface="Open Sans"/>
                <a:sym typeface="Open Sans"/>
              </a:rPr>
              <a:t>Udacity</a:t>
            </a:r>
            <a:r>
              <a:rPr lang="en-US" dirty="0" smtClean="0">
                <a:latin typeface="Open Sans"/>
                <a:ea typeface="Open Sans"/>
                <a:cs typeface="Open Sans"/>
                <a:sym typeface="Open Sans"/>
              </a:rPr>
              <a:t> Student population. </a:t>
            </a:r>
            <a:endParaRPr>
              <a:latin typeface="Open Sans"/>
              <a:ea typeface="Open Sans"/>
              <a:cs typeface="Open Sans"/>
              <a:sym typeface="Open Sans"/>
            </a:endParaRPr>
          </a:p>
        </p:txBody>
      </p:sp>
      <p:sp>
        <p:nvSpPr>
          <p:cNvPr id="67" name="Google Shape;67;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8" name="Google Shape;68;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 dirty="0" smtClean="0">
                <a:solidFill>
                  <a:srgbClr val="FFFFFF"/>
                </a:solidFill>
                <a:latin typeface="Open Sans"/>
                <a:ea typeface="Open Sans"/>
                <a:cs typeface="Open Sans"/>
                <a:sym typeface="Open Sans"/>
              </a:rPr>
              <a:t>			Country most lived in </a:t>
            </a:r>
            <a:endParaRPr>
              <a:solidFill>
                <a:srgbClr val="FFFFFF"/>
              </a:solidFill>
              <a:latin typeface="Open Sans"/>
              <a:ea typeface="Open Sans"/>
              <a:cs typeface="Open Sans"/>
              <a:sym typeface="Open Sans"/>
            </a:endParaRPr>
          </a:p>
        </p:txBody>
      </p:sp>
      <p:pic>
        <p:nvPicPr>
          <p:cNvPr id="5" name="Picture 4" descr="Country most lived in.png"/>
          <p:cNvPicPr>
            <a:picLocks noChangeAspect="1"/>
          </p:cNvPicPr>
          <p:nvPr/>
        </p:nvPicPr>
        <p:blipFill>
          <a:blip r:embed="rId3"/>
          <a:stretch>
            <a:fillRect/>
          </a:stretch>
        </p:blipFill>
        <p:spPr>
          <a:xfrm>
            <a:off x="152400" y="1276350"/>
            <a:ext cx="4876800" cy="322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Open Sans"/>
                <a:ea typeface="Open Sans"/>
                <a:cs typeface="Open Sans"/>
                <a:sym typeface="Open Sans"/>
              </a:rPr>
              <a:t>From this column chart, it looks like the group ‘Masters’ has appeared to read more number of books than any educational group.  This is categorical type of data.</a:t>
            </a:r>
            <a:endParaRPr>
              <a:latin typeface="Open Sans"/>
              <a:ea typeface="Open Sans"/>
              <a:cs typeface="Open Sans"/>
              <a:sym typeface="Open Sans"/>
            </a:endParaRPr>
          </a:p>
        </p:txBody>
      </p:sp>
      <p:sp>
        <p:nvSpPr>
          <p:cNvPr id="74" name="Google Shape;74;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75" name="Google Shape;75;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latin typeface="Open Sans"/>
                <a:ea typeface="Open Sans"/>
                <a:cs typeface="Open Sans"/>
                <a:sym typeface="Open Sans"/>
              </a:rPr>
              <a:t>			Number of books read</a:t>
            </a:r>
            <a:endParaRPr>
              <a:solidFill>
                <a:srgbClr val="FFFFFF"/>
              </a:solidFill>
              <a:latin typeface="Open Sans"/>
              <a:ea typeface="Open Sans"/>
              <a:cs typeface="Open Sans"/>
              <a:sym typeface="Open Sans"/>
            </a:endParaRPr>
          </a:p>
        </p:txBody>
      </p:sp>
      <p:pic>
        <p:nvPicPr>
          <p:cNvPr id="5" name="Picture 4" descr="Number of books read .png"/>
          <p:cNvPicPr>
            <a:picLocks noChangeAspect="1"/>
          </p:cNvPicPr>
          <p:nvPr/>
        </p:nvPicPr>
        <p:blipFill>
          <a:blip r:embed="rId3"/>
          <a:stretch>
            <a:fillRect/>
          </a:stretch>
        </p:blipFill>
        <p:spPr>
          <a:xfrm>
            <a:off x="228600" y="1276350"/>
            <a:ext cx="4729124" cy="3276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5181600" y="14287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Open Sans"/>
                <a:ea typeface="Open Sans"/>
                <a:cs typeface="Open Sans"/>
                <a:sym typeface="Open Sans"/>
              </a:rPr>
              <a:t>Here, the average sitting hours in a day for a country have been analyzed. It is found that the country France has the highest number of sitting hours in this chart. The least country in this case, Canada. </a:t>
            </a:r>
            <a:r>
              <a:rPr lang="en-US" smtClean="0">
                <a:latin typeface="Open Sans"/>
                <a:ea typeface="Open Sans"/>
                <a:cs typeface="Open Sans"/>
                <a:sym typeface="Open Sans"/>
              </a:rPr>
              <a:t>This </a:t>
            </a:r>
            <a:r>
              <a:rPr lang="en-US" dirty="0" smtClean="0">
                <a:latin typeface="Open Sans"/>
                <a:ea typeface="Open Sans"/>
                <a:cs typeface="Open Sans"/>
                <a:sym typeface="Open Sans"/>
              </a:rPr>
              <a:t>is categorical data, and the measures of central tendency are not possible.</a:t>
            </a:r>
            <a:endParaRPr>
              <a:latin typeface="Open Sans"/>
              <a:ea typeface="Open Sans"/>
              <a:cs typeface="Open Sans"/>
              <a:sym typeface="Open Sans"/>
            </a:endParaRPr>
          </a:p>
        </p:txBody>
      </p:sp>
      <p:sp>
        <p:nvSpPr>
          <p:cNvPr id="81" name="Google Shape;81;p17"/>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82" name="Google Shape;82;p1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latin typeface="Open Sans"/>
                <a:ea typeface="Open Sans"/>
                <a:cs typeface="Open Sans"/>
                <a:sym typeface="Open Sans"/>
              </a:rPr>
              <a:t>				Sitting hours</a:t>
            </a:r>
            <a:endParaRPr>
              <a:solidFill>
                <a:srgbClr val="FFFFFF"/>
              </a:solidFill>
              <a:latin typeface="Open Sans"/>
              <a:ea typeface="Open Sans"/>
              <a:cs typeface="Open Sans"/>
              <a:sym typeface="Open Sans"/>
            </a:endParaRPr>
          </a:p>
        </p:txBody>
      </p:sp>
      <p:pic>
        <p:nvPicPr>
          <p:cNvPr id="5" name="Picture 4" descr="Average Sitting Hours in a Day for a Country.png"/>
          <p:cNvPicPr>
            <a:picLocks noChangeAspect="1"/>
          </p:cNvPicPr>
          <p:nvPr/>
        </p:nvPicPr>
        <p:blipFill>
          <a:blip r:embed="rId3"/>
          <a:stretch>
            <a:fillRect/>
          </a:stretch>
        </p:blipFill>
        <p:spPr>
          <a:xfrm>
            <a:off x="152400" y="1352550"/>
            <a:ext cx="4876800" cy="32026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272</Words>
  <PresentationFormat>On-screen Show (16:9)</PresentationFormat>
  <Paragraphs>18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Open Sans</vt:lpstr>
      <vt:lpstr>Simple Light</vt:lpstr>
      <vt:lpstr>Slide 1</vt:lpstr>
      <vt:lpstr>    Age</vt:lpstr>
      <vt:lpstr>    Country most lived in </vt:lpstr>
      <vt:lpstr>   Number of books read</vt:lpstr>
      <vt:lpstr>    Sitting hours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48</cp:revision>
  <dcterms:modified xsi:type="dcterms:W3CDTF">2018-10-09T14:49:54Z</dcterms:modified>
</cp:coreProperties>
</file>