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F6CF454-0920-4694-AE7F-02EC8E204D4F}" type="datetimeFigureOut">
              <a:rPr lang="en-IN" smtClean="0"/>
              <a:t>17-09-2022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A60F84AB-84D1-4B5A-AA00-3E51D4039A62}" type="slidenum">
              <a:rPr lang="en-IN" smtClean="0"/>
              <a:t>‹#›</a:t>
            </a:fld>
            <a:endParaRPr lang="en-IN"/>
          </a:p>
        </p:txBody>
      </p:sp>
    </p:spTree>
    <p:extLst>
      <p:ext uri="{BB962C8B-B14F-4D97-AF65-F5344CB8AC3E}">
        <p14:creationId xmlns:p14="http://schemas.microsoft.com/office/powerpoint/2010/main" val="352616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6CF454-0920-4694-AE7F-02EC8E204D4F}"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F84AB-84D1-4B5A-AA00-3E51D4039A62}" type="slidenum">
              <a:rPr lang="en-IN" smtClean="0"/>
              <a:t>‹#›</a:t>
            </a:fld>
            <a:endParaRPr lang="en-IN"/>
          </a:p>
        </p:txBody>
      </p:sp>
    </p:spTree>
    <p:extLst>
      <p:ext uri="{BB962C8B-B14F-4D97-AF65-F5344CB8AC3E}">
        <p14:creationId xmlns:p14="http://schemas.microsoft.com/office/powerpoint/2010/main" val="343020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F6CF454-0920-4694-AE7F-02EC8E204D4F}" type="datetimeFigureOut">
              <a:rPr lang="en-IN" smtClean="0"/>
              <a:t>17-09-2022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60F84AB-84D1-4B5A-AA00-3E51D4039A62}" type="slidenum">
              <a:rPr lang="en-IN" smtClean="0"/>
              <a:t>‹#›</a:t>
            </a:fld>
            <a:endParaRPr lang="en-IN"/>
          </a:p>
        </p:txBody>
      </p:sp>
    </p:spTree>
    <p:extLst>
      <p:ext uri="{BB962C8B-B14F-4D97-AF65-F5344CB8AC3E}">
        <p14:creationId xmlns:p14="http://schemas.microsoft.com/office/powerpoint/2010/main" val="1474211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F6CF454-0920-4694-AE7F-02EC8E204D4F}" type="datetimeFigureOut">
              <a:rPr lang="en-IN" smtClean="0"/>
              <a:t>17-09-2022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60F84AB-84D1-4B5A-AA00-3E51D4039A62}"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0369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F6CF454-0920-4694-AE7F-02EC8E204D4F}" type="datetimeFigureOut">
              <a:rPr lang="en-IN" smtClean="0"/>
              <a:t>17-09-2022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60F84AB-84D1-4B5A-AA00-3E51D4039A62}" type="slidenum">
              <a:rPr lang="en-IN" smtClean="0"/>
              <a:t>‹#›</a:t>
            </a:fld>
            <a:endParaRPr lang="en-IN"/>
          </a:p>
        </p:txBody>
      </p:sp>
    </p:spTree>
    <p:extLst>
      <p:ext uri="{BB962C8B-B14F-4D97-AF65-F5344CB8AC3E}">
        <p14:creationId xmlns:p14="http://schemas.microsoft.com/office/powerpoint/2010/main" val="2821933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6CF454-0920-4694-AE7F-02EC8E204D4F}" type="datetimeFigureOut">
              <a:rPr lang="en-IN" smtClean="0"/>
              <a:t>17-09-2022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0F84AB-84D1-4B5A-AA00-3E51D4039A62}" type="slidenum">
              <a:rPr lang="en-IN" smtClean="0"/>
              <a:t>‹#›</a:t>
            </a:fld>
            <a:endParaRPr lang="en-IN"/>
          </a:p>
        </p:txBody>
      </p:sp>
    </p:spTree>
    <p:extLst>
      <p:ext uri="{BB962C8B-B14F-4D97-AF65-F5344CB8AC3E}">
        <p14:creationId xmlns:p14="http://schemas.microsoft.com/office/powerpoint/2010/main" val="2539529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6CF454-0920-4694-AE7F-02EC8E204D4F}" type="datetimeFigureOut">
              <a:rPr lang="en-IN" smtClean="0"/>
              <a:t>17-09-2022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0F84AB-84D1-4B5A-AA00-3E51D4039A62}" type="slidenum">
              <a:rPr lang="en-IN" smtClean="0"/>
              <a:t>‹#›</a:t>
            </a:fld>
            <a:endParaRPr lang="en-IN"/>
          </a:p>
        </p:txBody>
      </p:sp>
    </p:spTree>
    <p:extLst>
      <p:ext uri="{BB962C8B-B14F-4D97-AF65-F5344CB8AC3E}">
        <p14:creationId xmlns:p14="http://schemas.microsoft.com/office/powerpoint/2010/main" val="56336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CF454-0920-4694-AE7F-02EC8E204D4F}"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F84AB-84D1-4B5A-AA00-3E51D4039A62}" type="slidenum">
              <a:rPr lang="en-IN" smtClean="0"/>
              <a:t>‹#›</a:t>
            </a:fld>
            <a:endParaRPr lang="en-IN"/>
          </a:p>
        </p:txBody>
      </p:sp>
    </p:spTree>
    <p:extLst>
      <p:ext uri="{BB962C8B-B14F-4D97-AF65-F5344CB8AC3E}">
        <p14:creationId xmlns:p14="http://schemas.microsoft.com/office/powerpoint/2010/main" val="1035686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F6CF454-0920-4694-AE7F-02EC8E204D4F}" type="datetimeFigureOut">
              <a:rPr lang="en-IN" smtClean="0"/>
              <a:t>17-09-2022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60F84AB-84D1-4B5A-AA00-3E51D4039A62}" type="slidenum">
              <a:rPr lang="en-IN" smtClean="0"/>
              <a:t>‹#›</a:t>
            </a:fld>
            <a:endParaRPr lang="en-IN"/>
          </a:p>
        </p:txBody>
      </p:sp>
    </p:spTree>
    <p:extLst>
      <p:ext uri="{BB962C8B-B14F-4D97-AF65-F5344CB8AC3E}">
        <p14:creationId xmlns:p14="http://schemas.microsoft.com/office/powerpoint/2010/main" val="153384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CF454-0920-4694-AE7F-02EC8E204D4F}"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0F84AB-84D1-4B5A-AA00-3E51D4039A62}" type="slidenum">
              <a:rPr lang="en-IN" smtClean="0"/>
              <a:t>‹#›</a:t>
            </a:fld>
            <a:endParaRPr lang="en-IN"/>
          </a:p>
        </p:txBody>
      </p:sp>
    </p:spTree>
    <p:extLst>
      <p:ext uri="{BB962C8B-B14F-4D97-AF65-F5344CB8AC3E}">
        <p14:creationId xmlns:p14="http://schemas.microsoft.com/office/powerpoint/2010/main" val="2720798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F6CF454-0920-4694-AE7F-02EC8E204D4F}" type="datetimeFigureOut">
              <a:rPr lang="en-IN" smtClean="0"/>
              <a:t>17-09-2022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60F84AB-84D1-4B5A-AA00-3E51D4039A62}" type="slidenum">
              <a:rPr lang="en-IN" smtClean="0"/>
              <a:t>‹#›</a:t>
            </a:fld>
            <a:endParaRPr lang="en-IN"/>
          </a:p>
        </p:txBody>
      </p:sp>
    </p:spTree>
    <p:extLst>
      <p:ext uri="{BB962C8B-B14F-4D97-AF65-F5344CB8AC3E}">
        <p14:creationId xmlns:p14="http://schemas.microsoft.com/office/powerpoint/2010/main" val="3592209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6CF454-0920-4694-AE7F-02EC8E204D4F}"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F84AB-84D1-4B5A-AA00-3E51D4039A62}" type="slidenum">
              <a:rPr lang="en-IN" smtClean="0"/>
              <a:t>‹#›</a:t>
            </a:fld>
            <a:endParaRPr lang="en-IN"/>
          </a:p>
        </p:txBody>
      </p:sp>
    </p:spTree>
    <p:extLst>
      <p:ext uri="{BB962C8B-B14F-4D97-AF65-F5344CB8AC3E}">
        <p14:creationId xmlns:p14="http://schemas.microsoft.com/office/powerpoint/2010/main" val="420598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6CF454-0920-4694-AE7F-02EC8E204D4F}" type="datetimeFigureOut">
              <a:rPr lang="en-IN" smtClean="0"/>
              <a:t>17-09-2022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0F84AB-84D1-4B5A-AA00-3E51D4039A62}" type="slidenum">
              <a:rPr lang="en-IN" smtClean="0"/>
              <a:t>‹#›</a:t>
            </a:fld>
            <a:endParaRPr lang="en-IN"/>
          </a:p>
        </p:txBody>
      </p:sp>
    </p:spTree>
    <p:extLst>
      <p:ext uri="{BB962C8B-B14F-4D97-AF65-F5344CB8AC3E}">
        <p14:creationId xmlns:p14="http://schemas.microsoft.com/office/powerpoint/2010/main" val="294637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6CF454-0920-4694-AE7F-02EC8E204D4F}" type="datetimeFigureOut">
              <a:rPr lang="en-IN" smtClean="0"/>
              <a:t>17-09-2022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0F84AB-84D1-4B5A-AA00-3E51D4039A62}" type="slidenum">
              <a:rPr lang="en-IN" smtClean="0"/>
              <a:t>‹#›</a:t>
            </a:fld>
            <a:endParaRPr lang="en-IN"/>
          </a:p>
        </p:txBody>
      </p:sp>
    </p:spTree>
    <p:extLst>
      <p:ext uri="{BB962C8B-B14F-4D97-AF65-F5344CB8AC3E}">
        <p14:creationId xmlns:p14="http://schemas.microsoft.com/office/powerpoint/2010/main" val="2242534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6CF454-0920-4694-AE7F-02EC8E204D4F}" type="datetimeFigureOut">
              <a:rPr lang="en-IN" smtClean="0"/>
              <a:t>17-09-2022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0F84AB-84D1-4B5A-AA00-3E51D4039A62}" type="slidenum">
              <a:rPr lang="en-IN" smtClean="0"/>
              <a:t>‹#›</a:t>
            </a:fld>
            <a:endParaRPr lang="en-IN"/>
          </a:p>
        </p:txBody>
      </p:sp>
    </p:spTree>
    <p:extLst>
      <p:ext uri="{BB962C8B-B14F-4D97-AF65-F5344CB8AC3E}">
        <p14:creationId xmlns:p14="http://schemas.microsoft.com/office/powerpoint/2010/main" val="3690408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6CF454-0920-4694-AE7F-02EC8E204D4F}"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F84AB-84D1-4B5A-AA00-3E51D4039A62}" type="slidenum">
              <a:rPr lang="en-IN" smtClean="0"/>
              <a:t>‹#›</a:t>
            </a:fld>
            <a:endParaRPr lang="en-IN"/>
          </a:p>
        </p:txBody>
      </p:sp>
    </p:spTree>
    <p:extLst>
      <p:ext uri="{BB962C8B-B14F-4D97-AF65-F5344CB8AC3E}">
        <p14:creationId xmlns:p14="http://schemas.microsoft.com/office/powerpoint/2010/main" val="183566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6CF454-0920-4694-AE7F-02EC8E204D4F}"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0F84AB-84D1-4B5A-AA00-3E51D4039A62}" type="slidenum">
              <a:rPr lang="en-IN" smtClean="0"/>
              <a:t>‹#›</a:t>
            </a:fld>
            <a:endParaRPr lang="en-IN"/>
          </a:p>
        </p:txBody>
      </p:sp>
    </p:spTree>
    <p:extLst>
      <p:ext uri="{BB962C8B-B14F-4D97-AF65-F5344CB8AC3E}">
        <p14:creationId xmlns:p14="http://schemas.microsoft.com/office/powerpoint/2010/main" val="714625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6CF454-0920-4694-AE7F-02EC8E204D4F}" type="datetimeFigureOut">
              <a:rPr lang="en-IN" smtClean="0"/>
              <a:t>17-09-2022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0F84AB-84D1-4B5A-AA00-3E51D4039A62}" type="slidenum">
              <a:rPr lang="en-IN" smtClean="0"/>
              <a:t>‹#›</a:t>
            </a:fld>
            <a:endParaRPr lang="en-IN"/>
          </a:p>
        </p:txBody>
      </p:sp>
    </p:spTree>
    <p:extLst>
      <p:ext uri="{BB962C8B-B14F-4D97-AF65-F5344CB8AC3E}">
        <p14:creationId xmlns:p14="http://schemas.microsoft.com/office/powerpoint/2010/main" val="949194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8.bin"/><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9.bin"/><Relationship Id="rId1" Type="http://schemas.openxmlformats.org/officeDocument/2006/relationships/slideLayout" Target="../slideLayouts/slideLayout7.xml"/><Relationship Id="rId5" Type="http://schemas.openxmlformats.org/officeDocument/2006/relationships/image" Target="../media/image16.wmf"/><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1.bin"/><Relationship Id="rId1" Type="http://schemas.openxmlformats.org/officeDocument/2006/relationships/slideLayout" Target="../slideLayouts/slideLayout7.xml"/><Relationship Id="rId5" Type="http://schemas.openxmlformats.org/officeDocument/2006/relationships/image" Target="../media/image18.wmf"/><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3.bin"/><Relationship Id="rId1" Type="http://schemas.openxmlformats.org/officeDocument/2006/relationships/slideLayout" Target="../slideLayouts/slideLayout7.xml"/><Relationship Id="rId5" Type="http://schemas.openxmlformats.org/officeDocument/2006/relationships/image" Target="../media/image20.wmf"/><Relationship Id="rId4"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5.bin"/><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6.bin"/><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7.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7.x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7.bin"/><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B0DA0-508B-2D81-27E9-76CCB1CAB31B}"/>
              </a:ext>
            </a:extLst>
          </p:cNvPr>
          <p:cNvSpPr>
            <a:spLocks noGrp="1"/>
          </p:cNvSpPr>
          <p:nvPr>
            <p:ph type="ctrTitle"/>
          </p:nvPr>
        </p:nvSpPr>
        <p:spPr>
          <a:xfrm>
            <a:off x="1272988" y="77180"/>
            <a:ext cx="9144000" cy="883304"/>
          </a:xfrm>
        </p:spPr>
        <p:txBody>
          <a:bodyPr>
            <a:normAutofit/>
          </a:bodyPr>
          <a:lstStyle/>
          <a:p>
            <a:r>
              <a:rPr lang="en-IN" sz="4000" b="1" dirty="0">
                <a:latin typeface="Times New Roman" panose="02020603050405020304" pitchFamily="18" charset="0"/>
                <a:cs typeface="Times New Roman" panose="02020603050405020304" pitchFamily="18" charset="0"/>
              </a:rPr>
              <a:t>CAR PRICE PREDICTION PROJECT</a:t>
            </a:r>
          </a:p>
        </p:txBody>
      </p:sp>
      <p:pic>
        <p:nvPicPr>
          <p:cNvPr id="1026" name="Picture 2" descr="See the source image">
            <a:extLst>
              <a:ext uri="{FF2B5EF4-FFF2-40B4-BE49-F238E27FC236}">
                <a16:creationId xmlns:a16="http://schemas.microsoft.com/office/drawing/2014/main" id="{1FBC76FC-143C-D6D7-C3D8-24A3C36A2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472" y="1200151"/>
            <a:ext cx="8606118" cy="42772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6AA801E-D0D8-C838-7D65-21C6636D36C2}"/>
              </a:ext>
            </a:extLst>
          </p:cNvPr>
          <p:cNvSpPr txBox="1"/>
          <p:nvPr/>
        </p:nvSpPr>
        <p:spPr>
          <a:xfrm>
            <a:off x="9484659" y="5657849"/>
            <a:ext cx="2563906" cy="523220"/>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Submitted By:</a:t>
            </a:r>
          </a:p>
          <a:p>
            <a:r>
              <a:rPr lang="en-IN" sz="1400" dirty="0">
                <a:solidFill>
                  <a:schemeClr val="bg1"/>
                </a:solidFill>
                <a:latin typeface="Times New Roman" panose="02020603050405020304" pitchFamily="18" charset="0"/>
                <a:cs typeface="Times New Roman" panose="02020603050405020304" pitchFamily="18" charset="0"/>
              </a:rPr>
              <a:t>Lakshmi Rajendra Thute</a:t>
            </a:r>
          </a:p>
        </p:txBody>
      </p:sp>
    </p:spTree>
    <p:extLst>
      <p:ext uri="{BB962C8B-B14F-4D97-AF65-F5344CB8AC3E}">
        <p14:creationId xmlns:p14="http://schemas.microsoft.com/office/powerpoint/2010/main" val="3969293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8306D4-8398-D870-C3D2-AF975F74BCB9}"/>
              </a:ext>
            </a:extLst>
          </p:cNvPr>
          <p:cNvSpPr txBox="1"/>
          <p:nvPr/>
        </p:nvSpPr>
        <p:spPr>
          <a:xfrm>
            <a:off x="2814918" y="762000"/>
            <a:ext cx="6015317"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LABEL ENCODING</a:t>
            </a:r>
          </a:p>
        </p:txBody>
      </p:sp>
      <p:graphicFrame>
        <p:nvGraphicFramePr>
          <p:cNvPr id="3" name="Object 2">
            <a:extLst>
              <a:ext uri="{FF2B5EF4-FFF2-40B4-BE49-F238E27FC236}">
                <a16:creationId xmlns:a16="http://schemas.microsoft.com/office/drawing/2014/main" id="{03E18BB7-7369-381A-044A-EAA7A5DF9495}"/>
              </a:ext>
            </a:extLst>
          </p:cNvPr>
          <p:cNvGraphicFramePr>
            <a:graphicFrameLocks noChangeAspect="1"/>
          </p:cNvGraphicFramePr>
          <p:nvPr>
            <p:extLst>
              <p:ext uri="{D42A27DB-BD31-4B8C-83A1-F6EECF244321}">
                <p14:modId xmlns:p14="http://schemas.microsoft.com/office/powerpoint/2010/main" val="4079748573"/>
              </p:ext>
            </p:extLst>
          </p:nvPr>
        </p:nvGraphicFramePr>
        <p:xfrm>
          <a:off x="1422026" y="1540436"/>
          <a:ext cx="8801100" cy="4975225"/>
        </p:xfrm>
        <a:graphic>
          <a:graphicData uri="http://schemas.openxmlformats.org/presentationml/2006/ole">
            <mc:AlternateContent xmlns:mc="http://schemas.openxmlformats.org/markup-compatibility/2006">
              <mc:Choice xmlns:v="urn:schemas-microsoft-com:vml" Requires="v">
                <p:oleObj name="Bitmap Image" r:id="rId2" imgW="8801280" imgH="4975920" progId="PBrush">
                  <p:embed/>
                </p:oleObj>
              </mc:Choice>
              <mc:Fallback>
                <p:oleObj name="Bitmap Image" r:id="rId2" imgW="8801280" imgH="4975920" progId="PBrush">
                  <p:embed/>
                  <p:pic>
                    <p:nvPicPr>
                      <p:cNvPr id="0" name=""/>
                      <p:cNvPicPr/>
                      <p:nvPr/>
                    </p:nvPicPr>
                    <p:blipFill>
                      <a:blip r:embed="rId3"/>
                      <a:stretch>
                        <a:fillRect/>
                      </a:stretch>
                    </p:blipFill>
                    <p:spPr>
                      <a:xfrm>
                        <a:off x="1422026" y="1540436"/>
                        <a:ext cx="8801100" cy="4975225"/>
                      </a:xfrm>
                      <a:prstGeom prst="rect">
                        <a:avLst/>
                      </a:prstGeom>
                    </p:spPr>
                  </p:pic>
                </p:oleObj>
              </mc:Fallback>
            </mc:AlternateContent>
          </a:graphicData>
        </a:graphic>
      </p:graphicFrame>
    </p:spTree>
    <p:extLst>
      <p:ext uri="{BB962C8B-B14F-4D97-AF65-F5344CB8AC3E}">
        <p14:creationId xmlns:p14="http://schemas.microsoft.com/office/powerpoint/2010/main" val="1166323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C3058C-06F1-CA2F-A712-FA4FD0A7989C}"/>
              </a:ext>
            </a:extLst>
          </p:cNvPr>
          <p:cNvSpPr txBox="1"/>
          <p:nvPr/>
        </p:nvSpPr>
        <p:spPr>
          <a:xfrm>
            <a:off x="3881717" y="654424"/>
            <a:ext cx="512781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MULTICOLLINEARITY CHECKED</a:t>
            </a:r>
          </a:p>
        </p:txBody>
      </p:sp>
      <p:pic>
        <p:nvPicPr>
          <p:cNvPr id="4" name="Picture 3">
            <a:extLst>
              <a:ext uri="{FF2B5EF4-FFF2-40B4-BE49-F238E27FC236}">
                <a16:creationId xmlns:a16="http://schemas.microsoft.com/office/drawing/2014/main" id="{87E2F85F-7D72-3312-AD0E-7608E3A8014F}"/>
              </a:ext>
            </a:extLst>
          </p:cNvPr>
          <p:cNvPicPr>
            <a:picLocks noChangeAspect="1"/>
          </p:cNvPicPr>
          <p:nvPr/>
        </p:nvPicPr>
        <p:blipFill>
          <a:blip r:embed="rId2"/>
          <a:stretch>
            <a:fillRect/>
          </a:stretch>
        </p:blipFill>
        <p:spPr>
          <a:xfrm>
            <a:off x="1882588" y="1425388"/>
            <a:ext cx="9045388" cy="5432612"/>
          </a:xfrm>
          <a:prstGeom prst="rect">
            <a:avLst/>
          </a:prstGeom>
        </p:spPr>
      </p:pic>
    </p:spTree>
    <p:extLst>
      <p:ext uri="{BB962C8B-B14F-4D97-AF65-F5344CB8AC3E}">
        <p14:creationId xmlns:p14="http://schemas.microsoft.com/office/powerpoint/2010/main" val="55799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779381-7831-5B32-0B24-CFC738A4A073}"/>
              </a:ext>
            </a:extLst>
          </p:cNvPr>
          <p:cNvSpPr txBox="1"/>
          <p:nvPr/>
        </p:nvSpPr>
        <p:spPr>
          <a:xfrm>
            <a:off x="1864659" y="582706"/>
            <a:ext cx="8355106"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MODEL BUILDING AND EVALUATION</a:t>
            </a:r>
          </a:p>
        </p:txBody>
      </p:sp>
      <p:sp>
        <p:nvSpPr>
          <p:cNvPr id="3" name="TextBox 2">
            <a:extLst>
              <a:ext uri="{FF2B5EF4-FFF2-40B4-BE49-F238E27FC236}">
                <a16:creationId xmlns:a16="http://schemas.microsoft.com/office/drawing/2014/main" id="{B2665E25-3399-DC56-2414-FDBA9446B434}"/>
              </a:ext>
            </a:extLst>
          </p:cNvPr>
          <p:cNvSpPr txBox="1"/>
          <p:nvPr/>
        </p:nvSpPr>
        <p:spPr>
          <a:xfrm>
            <a:off x="2554941" y="1891553"/>
            <a:ext cx="8355106" cy="4179990"/>
          </a:xfrm>
          <a:prstGeom prst="rect">
            <a:avLst/>
          </a:prstGeom>
          <a:noFill/>
        </p:spPr>
        <p:txBody>
          <a:bodyPr wrap="square" rtlCol="0">
            <a:spAutoFit/>
          </a:bodyPr>
          <a:lstStyle/>
          <a:p>
            <a:pPr>
              <a:lnSpc>
                <a:spcPct val="200000"/>
              </a:lnSpc>
              <a:spcAft>
                <a:spcPts val="800"/>
              </a:spcAft>
            </a:pPr>
            <a:r>
              <a:rPr lang="en-IN" sz="1600" b="1" dirty="0">
                <a:effectLst/>
                <a:latin typeface="Times New Roman" panose="02020603050405020304" pitchFamily="18" charset="0"/>
                <a:ea typeface="Rockwell" panose="02060603020205020403" pitchFamily="18" charset="0"/>
                <a:cs typeface="Times New Roman" panose="02020603050405020304" pitchFamily="18" charset="0"/>
              </a:rPr>
              <a:t>Testing of Identified Approaches (Algorithms)</a:t>
            </a:r>
            <a:endParaRPr lang="en-IN" sz="1600" dirty="0">
              <a:effectLst/>
              <a:latin typeface="Rockwell" panose="02060603020205020403" pitchFamily="18" charset="0"/>
              <a:ea typeface="Rockwell" panose="02060603020205020403" pitchFamily="18" charset="0"/>
              <a:cs typeface="Times New Roman" panose="02020603050405020304" pitchFamily="18" charset="0"/>
            </a:endParaRPr>
          </a:p>
          <a:p>
            <a:pPr marL="342900" lvl="0" indent="-342900">
              <a:lnSpc>
                <a:spcPct val="200000"/>
              </a:lnSpc>
              <a:buFont typeface="Symbol" panose="05050102010706020507" pitchFamily="18" charset="2"/>
              <a:buChar char=""/>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Linear Regression</a:t>
            </a:r>
            <a:endParaRPr lang="en-IN" sz="1400" dirty="0">
              <a:effectLst/>
              <a:latin typeface="Rockwell" panose="02060603020205020403" pitchFamily="18" charset="0"/>
              <a:ea typeface="Rockwell" panose="02060603020205020403" pitchFamily="18" charset="0"/>
              <a:cs typeface="Times New Roman" panose="02020603050405020304" pitchFamily="18" charset="0"/>
            </a:endParaRPr>
          </a:p>
          <a:p>
            <a:pPr marL="342900" lvl="0" indent="-342900">
              <a:lnSpc>
                <a:spcPct val="200000"/>
              </a:lnSpc>
              <a:buFont typeface="Symbol" panose="05050102010706020507" pitchFamily="18" charset="2"/>
              <a:buChar char=""/>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Random Forest Regressor</a:t>
            </a:r>
            <a:endParaRPr lang="en-IN" sz="1400" dirty="0">
              <a:effectLst/>
              <a:latin typeface="Rockwell" panose="02060603020205020403" pitchFamily="18" charset="0"/>
              <a:ea typeface="Rockwell" panose="02060603020205020403" pitchFamily="18" charset="0"/>
              <a:cs typeface="Times New Roman" panose="02020603050405020304" pitchFamily="18" charset="0"/>
            </a:endParaRPr>
          </a:p>
          <a:p>
            <a:pPr marL="342900" lvl="0" indent="-342900">
              <a:lnSpc>
                <a:spcPct val="200000"/>
              </a:lnSpc>
              <a:buFont typeface="Symbol" panose="05050102010706020507" pitchFamily="18" charset="2"/>
              <a:buChar char=""/>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Support Vector Regressor</a:t>
            </a:r>
            <a:endParaRPr lang="en-IN" sz="1400" dirty="0">
              <a:effectLst/>
              <a:latin typeface="Rockwell" panose="02060603020205020403" pitchFamily="18" charset="0"/>
              <a:ea typeface="Rockwell" panose="02060603020205020403" pitchFamily="18" charset="0"/>
              <a:cs typeface="Times New Roman" panose="02020603050405020304" pitchFamily="18" charset="0"/>
            </a:endParaRPr>
          </a:p>
          <a:p>
            <a:pPr marL="342900" lvl="0" indent="-342900">
              <a:lnSpc>
                <a:spcPct val="200000"/>
              </a:lnSpc>
              <a:buFont typeface="Symbol" panose="05050102010706020507" pitchFamily="18" charset="2"/>
              <a:buChar char=""/>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Gradient Boosting Regressor</a:t>
            </a:r>
            <a:endParaRPr lang="en-IN" sz="1400" dirty="0">
              <a:effectLst/>
              <a:latin typeface="Rockwell" panose="02060603020205020403" pitchFamily="18" charset="0"/>
              <a:ea typeface="Rockwell" panose="02060603020205020403" pitchFamily="18" charset="0"/>
              <a:cs typeface="Times New Roman" panose="02020603050405020304" pitchFamily="18" charset="0"/>
            </a:endParaRPr>
          </a:p>
          <a:p>
            <a:pPr marL="342900" lvl="0" indent="-342900">
              <a:lnSpc>
                <a:spcPct val="200000"/>
              </a:lnSpc>
              <a:buFont typeface="Symbol" panose="05050102010706020507" pitchFamily="18" charset="2"/>
              <a:buChar char=""/>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AdaBoost Regressor</a:t>
            </a:r>
          </a:p>
          <a:p>
            <a:pPr marL="342900" indent="-342900">
              <a:lnSpc>
                <a:spcPct val="200000"/>
              </a:lnSpc>
              <a:buFont typeface="Symbol" panose="05050102010706020507" pitchFamily="18" charset="2"/>
              <a:buChar char=""/>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Extra Trees Regressor 8. SGD Regressor</a:t>
            </a:r>
            <a:endParaRPr lang="en-IN" sz="1400" dirty="0">
              <a:effectLst/>
              <a:latin typeface="Rockwell" panose="02060603020205020403" pitchFamily="18" charset="0"/>
              <a:ea typeface="Rockwell" panose="02060603020205020403" pitchFamily="18" charset="0"/>
              <a:cs typeface="Times New Roman" panose="02020603050405020304" pitchFamily="18" charset="0"/>
            </a:endParaRPr>
          </a:p>
          <a:p>
            <a:pPr lvl="0">
              <a:lnSpc>
                <a:spcPct val="200000"/>
              </a:lnSpc>
            </a:pPr>
            <a:endParaRPr lang="en-IN" sz="1400" dirty="0">
              <a:effectLst/>
              <a:latin typeface="Rockwell" panose="02060603020205020403" pitchFamily="18" charset="0"/>
              <a:ea typeface="Rockwell" panose="02060603020205020403" pitchFamily="18" charset="0"/>
              <a:cs typeface="Times New Roman" panose="02020603050405020304" pitchFamily="18" charset="0"/>
            </a:endParaRPr>
          </a:p>
          <a:p>
            <a:pPr>
              <a:lnSpc>
                <a:spcPct val="200000"/>
              </a:lnSpc>
            </a:pPr>
            <a:endParaRPr lang="en-IN" dirty="0"/>
          </a:p>
        </p:txBody>
      </p:sp>
    </p:spTree>
    <p:extLst>
      <p:ext uri="{BB962C8B-B14F-4D97-AF65-F5344CB8AC3E}">
        <p14:creationId xmlns:p14="http://schemas.microsoft.com/office/powerpoint/2010/main" val="374833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B3077F-F7C6-DABD-7AC1-321BFE7F4B70}"/>
              </a:ext>
            </a:extLst>
          </p:cNvPr>
          <p:cNvPicPr>
            <a:picLocks noChangeAspect="1"/>
          </p:cNvPicPr>
          <p:nvPr/>
        </p:nvPicPr>
        <p:blipFill>
          <a:blip r:embed="rId2"/>
          <a:stretch>
            <a:fillRect/>
          </a:stretch>
        </p:blipFill>
        <p:spPr>
          <a:xfrm>
            <a:off x="1111624" y="878541"/>
            <a:ext cx="10139082" cy="5136778"/>
          </a:xfrm>
          <a:prstGeom prst="rect">
            <a:avLst/>
          </a:prstGeom>
        </p:spPr>
      </p:pic>
    </p:spTree>
    <p:extLst>
      <p:ext uri="{BB962C8B-B14F-4D97-AF65-F5344CB8AC3E}">
        <p14:creationId xmlns:p14="http://schemas.microsoft.com/office/powerpoint/2010/main" val="2258624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4D56CF6D-93A8-1F0E-06EE-E13B94110D6A}"/>
              </a:ext>
            </a:extLst>
          </p:cNvPr>
          <p:cNvGraphicFramePr>
            <a:graphicFrameLocks noChangeAspect="1"/>
          </p:cNvGraphicFramePr>
          <p:nvPr>
            <p:extLst>
              <p:ext uri="{D42A27DB-BD31-4B8C-83A1-F6EECF244321}">
                <p14:modId xmlns:p14="http://schemas.microsoft.com/office/powerpoint/2010/main" val="1805572859"/>
              </p:ext>
            </p:extLst>
          </p:nvPr>
        </p:nvGraphicFramePr>
        <p:xfrm>
          <a:off x="70596" y="950260"/>
          <a:ext cx="5514415" cy="4117788"/>
        </p:xfrm>
        <a:graphic>
          <a:graphicData uri="http://schemas.openxmlformats.org/presentationml/2006/ole">
            <mc:AlternateContent xmlns:mc="http://schemas.openxmlformats.org/markup-compatibility/2006">
              <mc:Choice xmlns:v="urn:schemas-microsoft-com:vml" Requires="v">
                <p:oleObj name="Bitmap Image" r:id="rId2" imgW="5219640" imgH="3406320" progId="PBrush">
                  <p:embed/>
                </p:oleObj>
              </mc:Choice>
              <mc:Fallback>
                <p:oleObj name="Bitmap Image" r:id="rId2" imgW="5219640" imgH="3406320" progId="PBrush">
                  <p:embed/>
                  <p:pic>
                    <p:nvPicPr>
                      <p:cNvPr id="0" name=""/>
                      <p:cNvPicPr/>
                      <p:nvPr/>
                    </p:nvPicPr>
                    <p:blipFill>
                      <a:blip r:embed="rId3"/>
                      <a:stretch>
                        <a:fillRect/>
                      </a:stretch>
                    </p:blipFill>
                    <p:spPr>
                      <a:xfrm>
                        <a:off x="70596" y="950260"/>
                        <a:ext cx="5514415" cy="4117788"/>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9A76F1EA-6741-5217-23A9-6B3EC094FF28}"/>
              </a:ext>
            </a:extLst>
          </p:cNvPr>
          <p:cNvGraphicFramePr>
            <a:graphicFrameLocks noChangeAspect="1"/>
          </p:cNvGraphicFramePr>
          <p:nvPr>
            <p:extLst>
              <p:ext uri="{D42A27DB-BD31-4B8C-83A1-F6EECF244321}">
                <p14:modId xmlns:p14="http://schemas.microsoft.com/office/powerpoint/2010/main" val="3011921266"/>
              </p:ext>
            </p:extLst>
          </p:nvPr>
        </p:nvGraphicFramePr>
        <p:xfrm>
          <a:off x="5737412" y="950259"/>
          <a:ext cx="5266763" cy="4117789"/>
        </p:xfrm>
        <a:graphic>
          <a:graphicData uri="http://schemas.openxmlformats.org/presentationml/2006/ole">
            <mc:AlternateContent xmlns:mc="http://schemas.openxmlformats.org/markup-compatibility/2006">
              <mc:Choice xmlns:v="urn:schemas-microsoft-com:vml" Requires="v">
                <p:oleObj name="Bitmap Image" r:id="rId4" imgW="6248520" imgH="4800600" progId="PBrush">
                  <p:embed/>
                </p:oleObj>
              </mc:Choice>
              <mc:Fallback>
                <p:oleObj name="Bitmap Image" r:id="rId4" imgW="6248520" imgH="4800600" progId="PBrush">
                  <p:embed/>
                  <p:pic>
                    <p:nvPicPr>
                      <p:cNvPr id="0" name=""/>
                      <p:cNvPicPr/>
                      <p:nvPr/>
                    </p:nvPicPr>
                    <p:blipFill>
                      <a:blip r:embed="rId5"/>
                      <a:stretch>
                        <a:fillRect/>
                      </a:stretch>
                    </p:blipFill>
                    <p:spPr>
                      <a:xfrm>
                        <a:off x="5737412" y="950259"/>
                        <a:ext cx="5266763" cy="4117789"/>
                      </a:xfrm>
                      <a:prstGeom prst="rect">
                        <a:avLst/>
                      </a:prstGeom>
                    </p:spPr>
                  </p:pic>
                </p:oleObj>
              </mc:Fallback>
            </mc:AlternateContent>
          </a:graphicData>
        </a:graphic>
      </p:graphicFrame>
    </p:spTree>
    <p:extLst>
      <p:ext uri="{BB962C8B-B14F-4D97-AF65-F5344CB8AC3E}">
        <p14:creationId xmlns:p14="http://schemas.microsoft.com/office/powerpoint/2010/main" val="2987380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D399BB8F-1C07-CD03-061A-F1D1468CF698}"/>
              </a:ext>
            </a:extLst>
          </p:cNvPr>
          <p:cNvGraphicFramePr>
            <a:graphicFrameLocks noChangeAspect="1"/>
          </p:cNvGraphicFramePr>
          <p:nvPr>
            <p:extLst>
              <p:ext uri="{D42A27DB-BD31-4B8C-83A1-F6EECF244321}">
                <p14:modId xmlns:p14="http://schemas.microsoft.com/office/powerpoint/2010/main" val="895043041"/>
              </p:ext>
            </p:extLst>
          </p:nvPr>
        </p:nvGraphicFramePr>
        <p:xfrm>
          <a:off x="99452" y="864908"/>
          <a:ext cx="6218237" cy="4983163"/>
        </p:xfrm>
        <a:graphic>
          <a:graphicData uri="http://schemas.openxmlformats.org/presentationml/2006/ole">
            <mc:AlternateContent xmlns:mc="http://schemas.openxmlformats.org/markup-compatibility/2006">
              <mc:Choice xmlns:v="urn:schemas-microsoft-com:vml" Requires="v">
                <p:oleObj name="Bitmap Image" r:id="rId2" imgW="6217920" imgH="4983480" progId="PBrush">
                  <p:embed/>
                </p:oleObj>
              </mc:Choice>
              <mc:Fallback>
                <p:oleObj name="Bitmap Image" r:id="rId2" imgW="6217920" imgH="4983480" progId="PBrush">
                  <p:embed/>
                  <p:pic>
                    <p:nvPicPr>
                      <p:cNvPr id="0" name=""/>
                      <p:cNvPicPr/>
                      <p:nvPr/>
                    </p:nvPicPr>
                    <p:blipFill>
                      <a:blip r:embed="rId3"/>
                      <a:stretch>
                        <a:fillRect/>
                      </a:stretch>
                    </p:blipFill>
                    <p:spPr>
                      <a:xfrm>
                        <a:off x="99452" y="864908"/>
                        <a:ext cx="6218237" cy="4983163"/>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A0AB2ADE-40BE-5946-5001-91EB65D117D8}"/>
              </a:ext>
            </a:extLst>
          </p:cNvPr>
          <p:cNvGraphicFramePr>
            <a:graphicFrameLocks noChangeAspect="1"/>
          </p:cNvGraphicFramePr>
          <p:nvPr>
            <p:extLst>
              <p:ext uri="{D42A27DB-BD31-4B8C-83A1-F6EECF244321}">
                <p14:modId xmlns:p14="http://schemas.microsoft.com/office/powerpoint/2010/main" val="1257047514"/>
              </p:ext>
            </p:extLst>
          </p:nvPr>
        </p:nvGraphicFramePr>
        <p:xfrm>
          <a:off x="5862918" y="864908"/>
          <a:ext cx="5599673" cy="4892675"/>
        </p:xfrm>
        <a:graphic>
          <a:graphicData uri="http://schemas.openxmlformats.org/presentationml/2006/ole">
            <mc:AlternateContent xmlns:mc="http://schemas.openxmlformats.org/markup-compatibility/2006">
              <mc:Choice xmlns:v="urn:schemas-microsoft-com:vml" Requires="v">
                <p:oleObj name="Bitmap Image" r:id="rId4" imgW="6339960" imgH="4892040" progId="PBrush">
                  <p:embed/>
                </p:oleObj>
              </mc:Choice>
              <mc:Fallback>
                <p:oleObj name="Bitmap Image" r:id="rId4" imgW="6339960" imgH="4892040" progId="PBrush">
                  <p:embed/>
                  <p:pic>
                    <p:nvPicPr>
                      <p:cNvPr id="0" name=""/>
                      <p:cNvPicPr/>
                      <p:nvPr/>
                    </p:nvPicPr>
                    <p:blipFill>
                      <a:blip r:embed="rId5"/>
                      <a:stretch>
                        <a:fillRect/>
                      </a:stretch>
                    </p:blipFill>
                    <p:spPr>
                      <a:xfrm>
                        <a:off x="5862918" y="864908"/>
                        <a:ext cx="5599673" cy="4892675"/>
                      </a:xfrm>
                      <a:prstGeom prst="rect">
                        <a:avLst/>
                      </a:prstGeom>
                    </p:spPr>
                  </p:pic>
                </p:oleObj>
              </mc:Fallback>
            </mc:AlternateContent>
          </a:graphicData>
        </a:graphic>
      </p:graphicFrame>
    </p:spTree>
    <p:extLst>
      <p:ext uri="{BB962C8B-B14F-4D97-AF65-F5344CB8AC3E}">
        <p14:creationId xmlns:p14="http://schemas.microsoft.com/office/powerpoint/2010/main" val="1528959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117ED5A2-650E-0F82-BE5F-B9A8416CFBBE}"/>
              </a:ext>
            </a:extLst>
          </p:cNvPr>
          <p:cNvGraphicFramePr>
            <a:graphicFrameLocks noChangeAspect="1"/>
          </p:cNvGraphicFramePr>
          <p:nvPr>
            <p:extLst>
              <p:ext uri="{D42A27DB-BD31-4B8C-83A1-F6EECF244321}">
                <p14:modId xmlns:p14="http://schemas.microsoft.com/office/powerpoint/2010/main" val="2956436672"/>
              </p:ext>
            </p:extLst>
          </p:nvPr>
        </p:nvGraphicFramePr>
        <p:xfrm>
          <a:off x="60325" y="952500"/>
          <a:ext cx="6035675" cy="4953000"/>
        </p:xfrm>
        <a:graphic>
          <a:graphicData uri="http://schemas.openxmlformats.org/presentationml/2006/ole">
            <mc:AlternateContent xmlns:mc="http://schemas.openxmlformats.org/markup-compatibility/2006">
              <mc:Choice xmlns:v="urn:schemas-microsoft-com:vml" Requires="v">
                <p:oleObj name="Bitmap Image" r:id="rId2" imgW="6035040" imgH="4952880" progId="PBrush">
                  <p:embed/>
                </p:oleObj>
              </mc:Choice>
              <mc:Fallback>
                <p:oleObj name="Bitmap Image" r:id="rId2" imgW="6035040" imgH="4952880" progId="PBrush">
                  <p:embed/>
                  <p:pic>
                    <p:nvPicPr>
                      <p:cNvPr id="0" name=""/>
                      <p:cNvPicPr/>
                      <p:nvPr/>
                    </p:nvPicPr>
                    <p:blipFill>
                      <a:blip r:embed="rId3"/>
                      <a:stretch>
                        <a:fillRect/>
                      </a:stretch>
                    </p:blipFill>
                    <p:spPr>
                      <a:xfrm>
                        <a:off x="60325" y="952500"/>
                        <a:ext cx="6035675" cy="495300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0A3FA6D5-4AD2-D126-077F-26B7A1B46652}"/>
              </a:ext>
            </a:extLst>
          </p:cNvPr>
          <p:cNvGraphicFramePr>
            <a:graphicFrameLocks noChangeAspect="1"/>
          </p:cNvGraphicFramePr>
          <p:nvPr>
            <p:extLst>
              <p:ext uri="{D42A27DB-BD31-4B8C-83A1-F6EECF244321}">
                <p14:modId xmlns:p14="http://schemas.microsoft.com/office/powerpoint/2010/main" val="1151430018"/>
              </p:ext>
            </p:extLst>
          </p:nvPr>
        </p:nvGraphicFramePr>
        <p:xfrm>
          <a:off x="5934635" y="952500"/>
          <a:ext cx="5558118" cy="4816475"/>
        </p:xfrm>
        <a:graphic>
          <a:graphicData uri="http://schemas.openxmlformats.org/presentationml/2006/ole">
            <mc:AlternateContent xmlns:mc="http://schemas.openxmlformats.org/markup-compatibility/2006">
              <mc:Choice xmlns:v="urn:schemas-microsoft-com:vml" Requires="v">
                <p:oleObj name="Bitmap Image" r:id="rId4" imgW="5753160" imgH="4815720" progId="PBrush">
                  <p:embed/>
                </p:oleObj>
              </mc:Choice>
              <mc:Fallback>
                <p:oleObj name="Bitmap Image" r:id="rId4" imgW="5753160" imgH="4815720" progId="PBrush">
                  <p:embed/>
                  <p:pic>
                    <p:nvPicPr>
                      <p:cNvPr id="0" name=""/>
                      <p:cNvPicPr/>
                      <p:nvPr/>
                    </p:nvPicPr>
                    <p:blipFill>
                      <a:blip r:embed="rId5"/>
                      <a:stretch>
                        <a:fillRect/>
                      </a:stretch>
                    </p:blipFill>
                    <p:spPr>
                      <a:xfrm>
                        <a:off x="5934635" y="952500"/>
                        <a:ext cx="5558118" cy="4816475"/>
                      </a:xfrm>
                      <a:prstGeom prst="rect">
                        <a:avLst/>
                      </a:prstGeom>
                    </p:spPr>
                  </p:pic>
                </p:oleObj>
              </mc:Fallback>
            </mc:AlternateContent>
          </a:graphicData>
        </a:graphic>
      </p:graphicFrame>
    </p:spTree>
    <p:extLst>
      <p:ext uri="{BB962C8B-B14F-4D97-AF65-F5344CB8AC3E}">
        <p14:creationId xmlns:p14="http://schemas.microsoft.com/office/powerpoint/2010/main" val="4053908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054E7AFB-ABAC-9CC6-BA4F-6776E9073B24}"/>
              </a:ext>
            </a:extLst>
          </p:cNvPr>
          <p:cNvGraphicFramePr>
            <a:graphicFrameLocks noChangeAspect="1"/>
          </p:cNvGraphicFramePr>
          <p:nvPr>
            <p:extLst>
              <p:ext uri="{D42A27DB-BD31-4B8C-83A1-F6EECF244321}">
                <p14:modId xmlns:p14="http://schemas.microsoft.com/office/powerpoint/2010/main" val="1178417163"/>
              </p:ext>
            </p:extLst>
          </p:nvPr>
        </p:nvGraphicFramePr>
        <p:xfrm>
          <a:off x="1407459" y="636494"/>
          <a:ext cx="8740588" cy="5800165"/>
        </p:xfrm>
        <a:graphic>
          <a:graphicData uri="http://schemas.openxmlformats.org/presentationml/2006/ole">
            <mc:AlternateContent xmlns:mc="http://schemas.openxmlformats.org/markup-compatibility/2006">
              <mc:Choice xmlns:v="urn:schemas-microsoft-com:vml" Requires="v">
                <p:oleObj name="Bitmap Image" r:id="rId2" imgW="5829480" imgH="4800600" progId="PBrush">
                  <p:embed/>
                </p:oleObj>
              </mc:Choice>
              <mc:Fallback>
                <p:oleObj name="Bitmap Image" r:id="rId2" imgW="5829480" imgH="4800600" progId="PBrush">
                  <p:embed/>
                  <p:pic>
                    <p:nvPicPr>
                      <p:cNvPr id="0" name=""/>
                      <p:cNvPicPr/>
                      <p:nvPr/>
                    </p:nvPicPr>
                    <p:blipFill>
                      <a:blip r:embed="rId3"/>
                      <a:stretch>
                        <a:fillRect/>
                      </a:stretch>
                    </p:blipFill>
                    <p:spPr>
                      <a:xfrm>
                        <a:off x="1407459" y="636494"/>
                        <a:ext cx="8740588" cy="5800165"/>
                      </a:xfrm>
                      <a:prstGeom prst="rect">
                        <a:avLst/>
                      </a:prstGeom>
                    </p:spPr>
                  </p:pic>
                </p:oleObj>
              </mc:Fallback>
            </mc:AlternateContent>
          </a:graphicData>
        </a:graphic>
      </p:graphicFrame>
    </p:spTree>
    <p:extLst>
      <p:ext uri="{BB962C8B-B14F-4D97-AF65-F5344CB8AC3E}">
        <p14:creationId xmlns:p14="http://schemas.microsoft.com/office/powerpoint/2010/main" val="3574459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D23388-A5DE-C8C1-A2DA-77F112AD4921}"/>
              </a:ext>
            </a:extLst>
          </p:cNvPr>
          <p:cNvSpPr txBox="1"/>
          <p:nvPr/>
        </p:nvSpPr>
        <p:spPr>
          <a:xfrm>
            <a:off x="1891552" y="394446"/>
            <a:ext cx="8606118"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HYPER PARAMETER TUNNING</a:t>
            </a:r>
          </a:p>
        </p:txBody>
      </p:sp>
      <p:graphicFrame>
        <p:nvGraphicFramePr>
          <p:cNvPr id="3" name="Object 2">
            <a:extLst>
              <a:ext uri="{FF2B5EF4-FFF2-40B4-BE49-F238E27FC236}">
                <a16:creationId xmlns:a16="http://schemas.microsoft.com/office/drawing/2014/main" id="{043C893D-2904-E453-9E8A-CCA270E284F9}"/>
              </a:ext>
            </a:extLst>
          </p:cNvPr>
          <p:cNvGraphicFramePr>
            <a:graphicFrameLocks noChangeAspect="1"/>
          </p:cNvGraphicFramePr>
          <p:nvPr>
            <p:extLst>
              <p:ext uri="{D42A27DB-BD31-4B8C-83A1-F6EECF244321}">
                <p14:modId xmlns:p14="http://schemas.microsoft.com/office/powerpoint/2010/main" val="2807603292"/>
              </p:ext>
            </p:extLst>
          </p:nvPr>
        </p:nvGraphicFramePr>
        <p:xfrm>
          <a:off x="838200" y="828675"/>
          <a:ext cx="10515600" cy="5197475"/>
        </p:xfrm>
        <a:graphic>
          <a:graphicData uri="http://schemas.openxmlformats.org/presentationml/2006/ole">
            <mc:AlternateContent xmlns:mc="http://schemas.openxmlformats.org/markup-compatibility/2006">
              <mc:Choice xmlns:v="urn:schemas-microsoft-com:vml" Requires="v">
                <p:oleObj name="Bitmap Image" r:id="rId2" imgW="10515600" imgH="5196960" progId="PBrush">
                  <p:embed/>
                </p:oleObj>
              </mc:Choice>
              <mc:Fallback>
                <p:oleObj name="Bitmap Image" r:id="rId2" imgW="10515600" imgH="5196960" progId="PBrush">
                  <p:embed/>
                  <p:pic>
                    <p:nvPicPr>
                      <p:cNvPr id="0" name=""/>
                      <p:cNvPicPr/>
                      <p:nvPr/>
                    </p:nvPicPr>
                    <p:blipFill>
                      <a:blip r:embed="rId3"/>
                      <a:stretch>
                        <a:fillRect/>
                      </a:stretch>
                    </p:blipFill>
                    <p:spPr>
                      <a:xfrm>
                        <a:off x="838200" y="828675"/>
                        <a:ext cx="10515600" cy="5197475"/>
                      </a:xfrm>
                      <a:prstGeom prst="rect">
                        <a:avLst/>
                      </a:prstGeom>
                    </p:spPr>
                  </p:pic>
                </p:oleObj>
              </mc:Fallback>
            </mc:AlternateContent>
          </a:graphicData>
        </a:graphic>
      </p:graphicFrame>
    </p:spTree>
    <p:extLst>
      <p:ext uri="{BB962C8B-B14F-4D97-AF65-F5344CB8AC3E}">
        <p14:creationId xmlns:p14="http://schemas.microsoft.com/office/powerpoint/2010/main" val="3802943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2EAD79-D2CC-3B8E-B804-048311ED523C}"/>
              </a:ext>
            </a:extLst>
          </p:cNvPr>
          <p:cNvSpPr txBox="1"/>
          <p:nvPr/>
        </p:nvSpPr>
        <p:spPr>
          <a:xfrm>
            <a:off x="3124200" y="573741"/>
            <a:ext cx="5943600"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CONCLUSION</a:t>
            </a:r>
          </a:p>
        </p:txBody>
      </p:sp>
      <p:graphicFrame>
        <p:nvGraphicFramePr>
          <p:cNvPr id="3" name="Object 2">
            <a:extLst>
              <a:ext uri="{FF2B5EF4-FFF2-40B4-BE49-F238E27FC236}">
                <a16:creationId xmlns:a16="http://schemas.microsoft.com/office/drawing/2014/main" id="{BF071103-110F-0CD5-9A38-3C1E2E77A41B}"/>
              </a:ext>
            </a:extLst>
          </p:cNvPr>
          <p:cNvGraphicFramePr>
            <a:graphicFrameLocks noChangeAspect="1"/>
          </p:cNvGraphicFramePr>
          <p:nvPr>
            <p:extLst>
              <p:ext uri="{D42A27DB-BD31-4B8C-83A1-F6EECF244321}">
                <p14:modId xmlns:p14="http://schemas.microsoft.com/office/powerpoint/2010/main" val="1602401702"/>
              </p:ext>
            </p:extLst>
          </p:nvPr>
        </p:nvGraphicFramePr>
        <p:xfrm>
          <a:off x="2993931" y="1199837"/>
          <a:ext cx="6849316" cy="4089340"/>
        </p:xfrm>
        <a:graphic>
          <a:graphicData uri="http://schemas.openxmlformats.org/presentationml/2006/ole">
            <mc:AlternateContent xmlns:mc="http://schemas.openxmlformats.org/markup-compatibility/2006">
              <mc:Choice xmlns:v="urn:schemas-microsoft-com:vml" Requires="v">
                <p:oleObj name="Bitmap Image" r:id="rId2" imgW="6561000" imgH="5166360" progId="PBrush">
                  <p:embed/>
                </p:oleObj>
              </mc:Choice>
              <mc:Fallback>
                <p:oleObj name="Bitmap Image" r:id="rId2" imgW="6561000" imgH="5166360" progId="PBrush">
                  <p:embed/>
                  <p:pic>
                    <p:nvPicPr>
                      <p:cNvPr id="0" name=""/>
                      <p:cNvPicPr/>
                      <p:nvPr/>
                    </p:nvPicPr>
                    <p:blipFill>
                      <a:blip r:embed="rId3"/>
                      <a:stretch>
                        <a:fillRect/>
                      </a:stretch>
                    </p:blipFill>
                    <p:spPr>
                      <a:xfrm>
                        <a:off x="2993931" y="1199837"/>
                        <a:ext cx="6849316" cy="4089340"/>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8A7A0B4D-34FA-256B-71DD-8D3A89D145A2}"/>
              </a:ext>
            </a:extLst>
          </p:cNvPr>
          <p:cNvSpPr txBox="1"/>
          <p:nvPr/>
        </p:nvSpPr>
        <p:spPr>
          <a:xfrm>
            <a:off x="1927412" y="5746376"/>
            <a:ext cx="9610164" cy="523220"/>
          </a:xfrm>
          <a:prstGeom prst="rect">
            <a:avLst/>
          </a:prstGeom>
          <a:noFill/>
        </p:spPr>
        <p:txBody>
          <a:bodyPr wrap="square" rtlCol="0">
            <a:spAutoFit/>
          </a:bodyPr>
          <a:lstStyle/>
          <a:p>
            <a:r>
              <a:rPr lang="en-US" sz="1400" b="0" i="0" dirty="0">
                <a:solidFill>
                  <a:srgbClr val="000000"/>
                </a:solidFill>
                <a:effectLst/>
                <a:latin typeface="Times New Roman" panose="02020603050405020304" pitchFamily="18" charset="0"/>
                <a:cs typeface="Times New Roman" panose="02020603050405020304" pitchFamily="18" charset="0"/>
              </a:rPr>
              <a:t>Here after hyper parameter tunning we can see most of the datapoints are close to best fit line and we got the final r2 score as 89% which very good.</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157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7B9A06-07BC-2D76-3C9A-73CA256822AC}"/>
              </a:ext>
            </a:extLst>
          </p:cNvPr>
          <p:cNvSpPr txBox="1"/>
          <p:nvPr/>
        </p:nvSpPr>
        <p:spPr>
          <a:xfrm>
            <a:off x="2922494" y="573741"/>
            <a:ext cx="6158753"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C45902CF-578A-7544-76F2-94731ACA177F}"/>
              </a:ext>
            </a:extLst>
          </p:cNvPr>
          <p:cNvSpPr txBox="1"/>
          <p:nvPr/>
        </p:nvSpPr>
        <p:spPr>
          <a:xfrm>
            <a:off x="636494" y="1532965"/>
            <a:ext cx="5844988" cy="3536866"/>
          </a:xfrm>
          <a:prstGeom prst="rect">
            <a:avLst/>
          </a:prstGeom>
          <a:noFill/>
        </p:spPr>
        <p:txBody>
          <a:bodyPr wrap="square" rtlCol="0">
            <a:spAutoFit/>
          </a:bodyPr>
          <a:lstStyle/>
          <a:p>
            <a:pPr>
              <a:lnSpc>
                <a:spcPct val="125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p>
          <a:p>
            <a:pPr>
              <a:lnSpc>
                <a:spcPct val="125000"/>
              </a:lnSpc>
              <a:spcAft>
                <a:spcPts val="800"/>
              </a:spcAft>
            </a:pP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For this we have to scrape the data from various used car websites such as OLX, Car Dekho, Cars24 etc. The scraped data must contain features as Brand, model, variant, manufacturing year, driven kilometres, fuel, number of owners, location and the target variable Price.</a:t>
            </a:r>
          </a:p>
          <a:p>
            <a:endParaRPr lang="en-IN" dirty="0"/>
          </a:p>
        </p:txBody>
      </p:sp>
      <p:pic>
        <p:nvPicPr>
          <p:cNvPr id="2050" name="Picture 2" descr="See the source image">
            <a:extLst>
              <a:ext uri="{FF2B5EF4-FFF2-40B4-BE49-F238E27FC236}">
                <a16:creationId xmlns:a16="http://schemas.microsoft.com/office/drawing/2014/main" id="{E725926A-54F5-FF34-BE18-89FBC7270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1482" y="1532964"/>
            <a:ext cx="5531224" cy="4222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637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CAD636-BA1E-6E23-EB81-E9DE584A4447}"/>
              </a:ext>
            </a:extLst>
          </p:cNvPr>
          <p:cNvSpPr txBox="1"/>
          <p:nvPr/>
        </p:nvSpPr>
        <p:spPr>
          <a:xfrm>
            <a:off x="2734235" y="1846728"/>
            <a:ext cx="6723529"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6201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EDECE8-B527-C4B7-FF2C-1FC2EC035792}"/>
              </a:ext>
            </a:extLst>
          </p:cNvPr>
          <p:cNvSpPr txBox="1"/>
          <p:nvPr/>
        </p:nvSpPr>
        <p:spPr>
          <a:xfrm>
            <a:off x="1891553" y="2052916"/>
            <a:ext cx="8785412" cy="3152786"/>
          </a:xfrm>
          <a:prstGeom prst="rect">
            <a:avLst/>
          </a:prstGeom>
          <a:noFill/>
        </p:spPr>
        <p:txBody>
          <a:bodyPr wrap="square" rtlCol="0">
            <a:spAutoFit/>
          </a:bodyPr>
          <a:lstStyle/>
          <a:p>
            <a:pPr marL="742950" indent="-285750" algn="just">
              <a:lnSpc>
                <a:spcPct val="150000"/>
              </a:lnSpc>
              <a:buFont typeface="Arial" panose="020B0604020202020204" pitchFamily="34" charset="0"/>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With the Coronavirus sway on the lookout, we have seen lot of changes in the vehicle market. Presently some vehicles are sought after subsequently making them exorbitant and some are not popular consequently less expensive. With the adjustment of market due to Coronavirus 19 effect, people/sellers are facing issues with their past Car Price valuation AI/Machine Learning models. Along these lines, they are searching for new AI models from new information. Here we are building the new car price valuation model.</a:t>
            </a:r>
          </a:p>
          <a:p>
            <a:pPr marL="151200" indent="0" algn="just">
              <a:lnSpc>
                <a:spcPct val="150000"/>
              </a:lnSpc>
              <a:buNone/>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indent="-285750">
              <a:lnSpc>
                <a:spcPct val="150000"/>
              </a:lnSpc>
              <a:spcAft>
                <a:spcPts val="800"/>
              </a:spcAft>
              <a:buFont typeface="Arial" panose="020B0604020202020204" pitchFamily="34" charset="0"/>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primary point of this venture is to create a dataset with the help of web scraping and anticipate the cost of trade-in vehicle in view of different elements.</a:t>
            </a:r>
          </a:p>
          <a:p>
            <a:pPr>
              <a:lnSpc>
                <a:spcPct val="150000"/>
              </a:lnSpc>
            </a:pPr>
            <a:endParaRPr lang="en-IN" dirty="0"/>
          </a:p>
        </p:txBody>
      </p:sp>
      <p:sp>
        <p:nvSpPr>
          <p:cNvPr id="3" name="TextBox 2">
            <a:extLst>
              <a:ext uri="{FF2B5EF4-FFF2-40B4-BE49-F238E27FC236}">
                <a16:creationId xmlns:a16="http://schemas.microsoft.com/office/drawing/2014/main" id="{A3972A17-9DA5-647B-AFD9-0AD19B0C388D}"/>
              </a:ext>
            </a:extLst>
          </p:cNvPr>
          <p:cNvSpPr txBox="1"/>
          <p:nvPr/>
        </p:nvSpPr>
        <p:spPr>
          <a:xfrm>
            <a:off x="2250141" y="753035"/>
            <a:ext cx="7754471" cy="677108"/>
          </a:xfrm>
          <a:prstGeom prst="rect">
            <a:avLst/>
          </a:prstGeom>
          <a:noFill/>
        </p:spPr>
        <p:txBody>
          <a:bodyPr wrap="square" rtlCol="0">
            <a:spAutoFit/>
          </a:bodyPr>
          <a:lstStyle/>
          <a:p>
            <a:pPr algn="ctr"/>
            <a:r>
              <a:rPr lang="en-IN" sz="1800" b="1" dirty="0">
                <a:effectLst/>
                <a:latin typeface="Times New Roman" panose="02020603050405020304" pitchFamily="18" charset="0"/>
                <a:ea typeface="Rockwell" panose="02060603020205020403" pitchFamily="18" charset="0"/>
                <a:cs typeface="Times New Roman" panose="02020603050405020304" pitchFamily="18" charset="0"/>
              </a:rPr>
              <a:t> </a:t>
            </a:r>
            <a:r>
              <a:rPr lang="en-IN" sz="2000" b="1" dirty="0">
                <a:effectLst/>
                <a:latin typeface="Times New Roman" panose="02020603050405020304" pitchFamily="18" charset="0"/>
                <a:ea typeface="Rockwell" panose="02060603020205020403" pitchFamily="18" charset="0"/>
                <a:cs typeface="Times New Roman" panose="02020603050405020304" pitchFamily="18" charset="0"/>
              </a:rPr>
              <a:t>ANALYTICAL</a:t>
            </a:r>
            <a:r>
              <a:rPr lang="en-IN" sz="1800" b="1" dirty="0">
                <a:effectLst/>
                <a:latin typeface="Times New Roman" panose="02020603050405020304" pitchFamily="18" charset="0"/>
                <a:ea typeface="Rockwell" panose="02060603020205020403" pitchFamily="18" charset="0"/>
                <a:cs typeface="Times New Roman" panose="02020603050405020304" pitchFamily="18" charset="0"/>
              </a:rPr>
              <a:t> PROBLEM FRAMING</a:t>
            </a:r>
            <a:endParaRPr lang="en-IN" sz="1800" dirty="0">
              <a:effectLst/>
              <a:latin typeface="Rockwell" panose="02060603020205020403" pitchFamily="18" charset="0"/>
              <a:ea typeface="Rockwell" panose="020606030202050204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22575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21832D-1687-8B05-49C5-F20978D0D6B2}"/>
              </a:ext>
            </a:extLst>
          </p:cNvPr>
          <p:cNvSpPr txBox="1"/>
          <p:nvPr/>
        </p:nvSpPr>
        <p:spPr>
          <a:xfrm>
            <a:off x="1990165" y="1649506"/>
            <a:ext cx="8928847" cy="4678204"/>
          </a:xfrm>
          <a:prstGeom prst="rect">
            <a:avLst/>
          </a:prstGeom>
          <a:noFill/>
        </p:spPr>
        <p:txBody>
          <a:bodyPr wrap="square" rtlCol="0">
            <a:spAutoFit/>
          </a:bodyPr>
          <a:lstStyle/>
          <a:p>
            <a:pPr algn="l"/>
            <a:r>
              <a:rPr lang="en-US" sz="1400" b="0" i="0" dirty="0">
                <a:effectLst/>
                <a:latin typeface="Times New Roman" panose="02020603050405020304" pitchFamily="18" charset="0"/>
                <a:cs typeface="Times New Roman" panose="02020603050405020304" pitchFamily="18" charset="0"/>
              </a:rPr>
              <a:t>There are total 9 columns, 8 features and 1 target:</a:t>
            </a:r>
          </a:p>
          <a:p>
            <a:pPr algn="l"/>
            <a:endParaRPr lang="en-US" sz="1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400" b="0" i="0" dirty="0">
                <a:effectLst/>
                <a:latin typeface="Times New Roman" panose="02020603050405020304" pitchFamily="18" charset="0"/>
                <a:cs typeface="Times New Roman" panose="02020603050405020304" pitchFamily="18" charset="0"/>
              </a:rPr>
              <a:t>'Brand &amp; Model' : It gives us the brand of the car along with its model name and      manufacturing year</a:t>
            </a:r>
          </a:p>
          <a:p>
            <a:pPr algn="l">
              <a:buFont typeface="+mj-lt"/>
              <a:buAutoNum type="arabicPeriod"/>
            </a:pPr>
            <a:endParaRPr lang="en-US" sz="1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400" b="0" i="0" dirty="0">
                <a:effectLst/>
                <a:latin typeface="Times New Roman" panose="02020603050405020304" pitchFamily="18" charset="0"/>
                <a:cs typeface="Times New Roman" panose="02020603050405020304" pitchFamily="18" charset="0"/>
              </a:rPr>
              <a:t>'Variant' : It gives us the variant of particular car model</a:t>
            </a:r>
          </a:p>
          <a:p>
            <a:pPr algn="l">
              <a:buFont typeface="+mj-lt"/>
              <a:buAutoNum type="arabicPeriod"/>
            </a:pPr>
            <a:endParaRPr lang="en-US" sz="1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400" b="0" i="0" dirty="0">
                <a:effectLst/>
                <a:latin typeface="Times New Roman" panose="02020603050405020304" pitchFamily="18" charset="0"/>
                <a:cs typeface="Times New Roman" panose="02020603050405020304" pitchFamily="18" charset="0"/>
              </a:rPr>
              <a:t>'Fuel Type' : It gives us the type of fuel used by the car</a:t>
            </a:r>
          </a:p>
          <a:p>
            <a:pPr algn="l">
              <a:buFont typeface="+mj-lt"/>
              <a:buAutoNum type="arabicPeriod"/>
            </a:pPr>
            <a:endParaRPr lang="en-US" sz="1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400" b="0" i="0" dirty="0">
                <a:effectLst/>
                <a:latin typeface="Times New Roman" panose="02020603050405020304" pitchFamily="18" charset="0"/>
                <a:cs typeface="Times New Roman" panose="02020603050405020304" pitchFamily="18" charset="0"/>
              </a:rPr>
              <a:t>'Driven Kilometers' : It gives us the total distance in kms covered by car</a:t>
            </a:r>
          </a:p>
          <a:p>
            <a:pPr algn="l">
              <a:buFont typeface="+mj-lt"/>
              <a:buAutoNum type="arabicPeriod"/>
            </a:pPr>
            <a:endParaRPr lang="en-US" sz="1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400" b="0" i="0" dirty="0">
                <a:effectLst/>
                <a:latin typeface="Times New Roman" panose="02020603050405020304" pitchFamily="18" charset="0"/>
                <a:cs typeface="Times New Roman" panose="02020603050405020304" pitchFamily="18" charset="0"/>
              </a:rPr>
              <a:t>'Transmission' : It tells us whether the gear transmission is Manual or Automatic</a:t>
            </a:r>
          </a:p>
          <a:p>
            <a:pPr algn="l">
              <a:buFont typeface="+mj-lt"/>
              <a:buAutoNum type="arabicPeriod"/>
            </a:pPr>
            <a:endParaRPr lang="en-US" sz="1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400" b="0" i="0" dirty="0">
                <a:effectLst/>
                <a:latin typeface="Times New Roman" panose="02020603050405020304" pitchFamily="18" charset="0"/>
                <a:cs typeface="Times New Roman" panose="02020603050405020304" pitchFamily="18" charset="0"/>
              </a:rPr>
              <a:t>'Owner' : It tells us the total numbers of owners car had previously</a:t>
            </a:r>
          </a:p>
          <a:p>
            <a:pPr algn="l">
              <a:buFont typeface="+mj-lt"/>
              <a:buAutoNum type="arabicPeriod"/>
            </a:pPr>
            <a:endParaRPr lang="en-US" sz="1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400" b="0" i="0" dirty="0">
                <a:effectLst/>
                <a:latin typeface="Times New Roman" panose="02020603050405020304" pitchFamily="18" charset="0"/>
                <a:cs typeface="Times New Roman" panose="02020603050405020304" pitchFamily="18" charset="0"/>
              </a:rPr>
              <a:t>'Location' : It gives us the location of the car</a:t>
            </a:r>
          </a:p>
          <a:p>
            <a:pPr algn="l">
              <a:buFont typeface="+mj-lt"/>
              <a:buAutoNum type="arabicPeriod"/>
            </a:pPr>
            <a:endParaRPr lang="en-US" sz="1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400" b="0" i="0" dirty="0">
                <a:effectLst/>
                <a:latin typeface="Times New Roman" panose="02020603050405020304" pitchFamily="18" charset="0"/>
                <a:cs typeface="Times New Roman" panose="02020603050405020304" pitchFamily="18" charset="0"/>
              </a:rPr>
              <a:t>'Date of Posting Ad' : It tells us when the advertisement for selling that car was posted online</a:t>
            </a:r>
          </a:p>
          <a:p>
            <a:pPr algn="l">
              <a:buFont typeface="+mj-lt"/>
              <a:buAutoNum type="arabicPeriod"/>
            </a:pPr>
            <a:endParaRPr lang="en-US" sz="1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400" b="0" i="0" dirty="0">
                <a:effectLst/>
                <a:latin typeface="Times New Roman" panose="02020603050405020304" pitchFamily="18" charset="0"/>
                <a:cs typeface="Times New Roman" panose="02020603050405020304" pitchFamily="18" charset="0"/>
              </a:rPr>
              <a:t>'Price (in ₹)' : It gives us the price of the car.</a:t>
            </a:r>
          </a:p>
          <a:p>
            <a:pPr algn="l"/>
            <a:r>
              <a:rPr lang="en-US" sz="1400" b="0" i="0" dirty="0">
                <a:effectLst/>
                <a:latin typeface="Times New Roman" panose="02020603050405020304" pitchFamily="18" charset="0"/>
                <a:cs typeface="Times New Roman" panose="02020603050405020304" pitchFamily="18" charset="0"/>
              </a:rPr>
              <a:t>Here 'Price (in ₹)' is our target variable.</a:t>
            </a:r>
          </a:p>
          <a:p>
            <a:endParaRPr lang="en-IN" dirty="0"/>
          </a:p>
        </p:txBody>
      </p:sp>
      <p:sp>
        <p:nvSpPr>
          <p:cNvPr id="3" name="TextBox 2">
            <a:extLst>
              <a:ext uri="{FF2B5EF4-FFF2-40B4-BE49-F238E27FC236}">
                <a16:creationId xmlns:a16="http://schemas.microsoft.com/office/drawing/2014/main" id="{2E47B12B-9369-6ADD-20EB-92F4014E81FE}"/>
              </a:ext>
            </a:extLst>
          </p:cNvPr>
          <p:cNvSpPr txBox="1"/>
          <p:nvPr/>
        </p:nvSpPr>
        <p:spPr>
          <a:xfrm>
            <a:off x="1990165" y="530290"/>
            <a:ext cx="7234517"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COLUMN DESCRIPTION</a:t>
            </a:r>
          </a:p>
        </p:txBody>
      </p:sp>
    </p:spTree>
    <p:extLst>
      <p:ext uri="{BB962C8B-B14F-4D97-AF65-F5344CB8AC3E}">
        <p14:creationId xmlns:p14="http://schemas.microsoft.com/office/powerpoint/2010/main" val="1083769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C32E41-F840-9AE2-C5BA-66B86B8C2133}"/>
              </a:ext>
            </a:extLst>
          </p:cNvPr>
          <p:cNvSpPr txBox="1"/>
          <p:nvPr/>
        </p:nvSpPr>
        <p:spPr>
          <a:xfrm>
            <a:off x="941293" y="959224"/>
            <a:ext cx="9941859" cy="1305486"/>
          </a:xfrm>
          <a:prstGeom prst="rect">
            <a:avLst/>
          </a:prstGeom>
          <a:noFill/>
        </p:spPr>
        <p:txBody>
          <a:bodyPr wrap="square" rtlCol="0">
            <a:spAutoFit/>
          </a:bodyPr>
          <a:lstStyle/>
          <a:p>
            <a:pPr algn="ctr">
              <a:lnSpc>
                <a:spcPct val="125000"/>
              </a:lnSpc>
              <a:spcAft>
                <a:spcPts val="800"/>
              </a:spcAft>
            </a:pPr>
            <a:r>
              <a:rPr lang="en-IN" sz="2000" b="1" dirty="0">
                <a:effectLst/>
                <a:latin typeface="Times New Roman" panose="02020603050405020304" pitchFamily="18" charset="0"/>
                <a:ea typeface="Rockwell" panose="02060603020205020403" pitchFamily="18" charset="0"/>
                <a:cs typeface="Times New Roman" panose="02020603050405020304" pitchFamily="18" charset="0"/>
              </a:rPr>
              <a:t>DATA SOURCES AND THEIR FORMATS</a:t>
            </a:r>
            <a:endParaRPr lang="en-IN" sz="2000" dirty="0">
              <a:effectLst/>
              <a:latin typeface="Times New Roman" panose="02020603050405020304" pitchFamily="18" charset="0"/>
              <a:ea typeface="Rockwell" panose="02060603020205020403" pitchFamily="18" charset="0"/>
              <a:cs typeface="Times New Roman" panose="02020603050405020304" pitchFamily="18" charset="0"/>
            </a:endParaRPr>
          </a:p>
          <a:p>
            <a:pPr algn="ctr">
              <a:lnSpc>
                <a:spcPct val="125000"/>
              </a:lnSpc>
              <a:spcAft>
                <a:spcPts val="800"/>
              </a:spcAft>
            </a:pPr>
            <a:r>
              <a:rPr lang="en-IN" sz="1800" dirty="0">
                <a:effectLst/>
                <a:latin typeface="Times New Roman" panose="02020603050405020304" pitchFamily="18" charset="0"/>
                <a:ea typeface="Rockwell" panose="02060603020205020403" pitchFamily="18" charset="0"/>
                <a:cs typeface="Times New Roman" panose="02020603050405020304" pitchFamily="18" charset="0"/>
              </a:rPr>
              <a:t> </a:t>
            </a:r>
            <a:r>
              <a:rPr lang="en-IN" sz="1400" dirty="0">
                <a:effectLst/>
                <a:latin typeface="Times New Roman" panose="02020603050405020304" pitchFamily="18" charset="0"/>
                <a:ea typeface="Rockwell" panose="02060603020205020403" pitchFamily="18" charset="0"/>
                <a:cs typeface="Times New Roman" panose="02020603050405020304" pitchFamily="18" charset="0"/>
              </a:rPr>
              <a:t>I got the dataset in CSV format and I read the data in Jupyter Notebook using pandas data frame</a:t>
            </a:r>
            <a:r>
              <a:rPr lang="en-IN" sz="1800" dirty="0">
                <a:effectLst/>
                <a:latin typeface="Times New Roman" panose="02020603050405020304" pitchFamily="18" charset="0"/>
                <a:ea typeface="Rockwell" panose="02060603020205020403" pitchFamily="18" charset="0"/>
                <a:cs typeface="Times New Roman" panose="02020603050405020304" pitchFamily="18" charset="0"/>
              </a:rPr>
              <a:t>.</a:t>
            </a:r>
            <a:endParaRPr lang="en-IN" sz="1800" dirty="0">
              <a:effectLst/>
              <a:latin typeface="Rockwell" panose="02060603020205020403" pitchFamily="18" charset="0"/>
              <a:ea typeface="Rockwell" panose="02060603020205020403" pitchFamily="18" charset="0"/>
              <a:cs typeface="Times New Roman" panose="02020603050405020304" pitchFamily="18" charset="0"/>
            </a:endParaRPr>
          </a:p>
          <a:p>
            <a:endParaRPr lang="en-IN" dirty="0"/>
          </a:p>
        </p:txBody>
      </p:sp>
      <p:graphicFrame>
        <p:nvGraphicFramePr>
          <p:cNvPr id="3" name="Object 2">
            <a:extLst>
              <a:ext uri="{FF2B5EF4-FFF2-40B4-BE49-F238E27FC236}">
                <a16:creationId xmlns:a16="http://schemas.microsoft.com/office/drawing/2014/main" id="{419AA113-04B7-2806-9DCC-DF5B01D01F62}"/>
              </a:ext>
            </a:extLst>
          </p:cNvPr>
          <p:cNvGraphicFramePr>
            <a:graphicFrameLocks noChangeAspect="1"/>
          </p:cNvGraphicFramePr>
          <p:nvPr>
            <p:extLst>
              <p:ext uri="{D42A27DB-BD31-4B8C-83A1-F6EECF244321}">
                <p14:modId xmlns:p14="http://schemas.microsoft.com/office/powerpoint/2010/main" val="488487266"/>
              </p:ext>
            </p:extLst>
          </p:nvPr>
        </p:nvGraphicFramePr>
        <p:xfrm>
          <a:off x="1210234" y="2124635"/>
          <a:ext cx="10379075" cy="4276164"/>
        </p:xfrm>
        <a:graphic>
          <a:graphicData uri="http://schemas.openxmlformats.org/presentationml/2006/ole">
            <mc:AlternateContent xmlns:mc="http://schemas.openxmlformats.org/markup-compatibility/2006">
              <mc:Choice xmlns:v="urn:schemas-microsoft-com:vml" Requires="v">
                <p:oleObj name="Bitmap Image" r:id="rId2" imgW="10378440" imgH="3512880" progId="PBrush">
                  <p:embed/>
                </p:oleObj>
              </mc:Choice>
              <mc:Fallback>
                <p:oleObj name="Bitmap Image" r:id="rId2" imgW="10378440" imgH="3512880" progId="PBrush">
                  <p:embed/>
                  <p:pic>
                    <p:nvPicPr>
                      <p:cNvPr id="0" name=""/>
                      <p:cNvPicPr/>
                      <p:nvPr/>
                    </p:nvPicPr>
                    <p:blipFill>
                      <a:blip r:embed="rId3"/>
                      <a:stretch>
                        <a:fillRect/>
                      </a:stretch>
                    </p:blipFill>
                    <p:spPr>
                      <a:xfrm>
                        <a:off x="1210234" y="2124635"/>
                        <a:ext cx="10379075" cy="4276164"/>
                      </a:xfrm>
                      <a:prstGeom prst="rect">
                        <a:avLst/>
                      </a:prstGeom>
                    </p:spPr>
                  </p:pic>
                </p:oleObj>
              </mc:Fallback>
            </mc:AlternateContent>
          </a:graphicData>
        </a:graphic>
      </p:graphicFrame>
    </p:spTree>
    <p:extLst>
      <p:ext uri="{BB962C8B-B14F-4D97-AF65-F5344CB8AC3E}">
        <p14:creationId xmlns:p14="http://schemas.microsoft.com/office/powerpoint/2010/main" val="3638437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F1727E-6F7D-790B-1EB2-135E89B714BE}"/>
              </a:ext>
            </a:extLst>
          </p:cNvPr>
          <p:cNvSpPr txBox="1"/>
          <p:nvPr/>
        </p:nvSpPr>
        <p:spPr>
          <a:xfrm>
            <a:off x="2761129" y="717176"/>
            <a:ext cx="7064189"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DATA CLEANING AND PRE-PROCESSING </a:t>
            </a:r>
          </a:p>
        </p:txBody>
      </p:sp>
      <p:graphicFrame>
        <p:nvGraphicFramePr>
          <p:cNvPr id="3" name="Object 2">
            <a:extLst>
              <a:ext uri="{FF2B5EF4-FFF2-40B4-BE49-F238E27FC236}">
                <a16:creationId xmlns:a16="http://schemas.microsoft.com/office/drawing/2014/main" id="{D5DEB49C-06C3-1574-C170-A8CD84B080EE}"/>
              </a:ext>
            </a:extLst>
          </p:cNvPr>
          <p:cNvGraphicFramePr>
            <a:graphicFrameLocks noChangeAspect="1"/>
          </p:cNvGraphicFramePr>
          <p:nvPr>
            <p:extLst>
              <p:ext uri="{D42A27DB-BD31-4B8C-83A1-F6EECF244321}">
                <p14:modId xmlns:p14="http://schemas.microsoft.com/office/powerpoint/2010/main" val="1516137746"/>
              </p:ext>
            </p:extLst>
          </p:nvPr>
        </p:nvGraphicFramePr>
        <p:xfrm>
          <a:off x="708399" y="1355724"/>
          <a:ext cx="4240120" cy="4144963"/>
        </p:xfrm>
        <a:graphic>
          <a:graphicData uri="http://schemas.openxmlformats.org/presentationml/2006/ole">
            <mc:AlternateContent xmlns:mc="http://schemas.openxmlformats.org/markup-compatibility/2006">
              <mc:Choice xmlns:v="urn:schemas-microsoft-com:vml" Requires="v">
                <p:oleObj name="Bitmap Image" r:id="rId2" imgW="5585400" imgH="4145400" progId="PBrush">
                  <p:embed/>
                </p:oleObj>
              </mc:Choice>
              <mc:Fallback>
                <p:oleObj name="Bitmap Image" r:id="rId2" imgW="5585400" imgH="4145400" progId="PBrush">
                  <p:embed/>
                  <p:pic>
                    <p:nvPicPr>
                      <p:cNvPr id="0" name=""/>
                      <p:cNvPicPr/>
                      <p:nvPr/>
                    </p:nvPicPr>
                    <p:blipFill>
                      <a:blip r:embed="rId3"/>
                      <a:stretch>
                        <a:fillRect/>
                      </a:stretch>
                    </p:blipFill>
                    <p:spPr>
                      <a:xfrm>
                        <a:off x="708399" y="1355724"/>
                        <a:ext cx="4240120" cy="4144963"/>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2C180AA8-5507-F299-8701-E21A29896125}"/>
              </a:ext>
            </a:extLst>
          </p:cNvPr>
          <p:cNvGraphicFramePr>
            <a:graphicFrameLocks noChangeAspect="1"/>
          </p:cNvGraphicFramePr>
          <p:nvPr>
            <p:extLst>
              <p:ext uri="{D42A27DB-BD31-4B8C-83A1-F6EECF244321}">
                <p14:modId xmlns:p14="http://schemas.microsoft.com/office/powerpoint/2010/main" val="1893229129"/>
              </p:ext>
            </p:extLst>
          </p:nvPr>
        </p:nvGraphicFramePr>
        <p:xfrm>
          <a:off x="5593976" y="1355724"/>
          <a:ext cx="5513015" cy="3786189"/>
        </p:xfrm>
        <a:graphic>
          <a:graphicData uri="http://schemas.openxmlformats.org/presentationml/2006/ole">
            <mc:AlternateContent xmlns:mc="http://schemas.openxmlformats.org/markup-compatibility/2006">
              <mc:Choice xmlns:v="urn:schemas-microsoft-com:vml" Requires="v">
                <p:oleObj name="Bitmap Image" r:id="rId4" imgW="7155360" imgH="3429000" progId="PBrush">
                  <p:embed/>
                </p:oleObj>
              </mc:Choice>
              <mc:Fallback>
                <p:oleObj name="Bitmap Image" r:id="rId4" imgW="7155360" imgH="3429000" progId="PBrush">
                  <p:embed/>
                  <p:pic>
                    <p:nvPicPr>
                      <p:cNvPr id="0" name=""/>
                      <p:cNvPicPr/>
                      <p:nvPr/>
                    </p:nvPicPr>
                    <p:blipFill>
                      <a:blip r:embed="rId5"/>
                      <a:stretch>
                        <a:fillRect/>
                      </a:stretch>
                    </p:blipFill>
                    <p:spPr>
                      <a:xfrm>
                        <a:off x="5593976" y="1355724"/>
                        <a:ext cx="5513015" cy="3786189"/>
                      </a:xfrm>
                      <a:prstGeom prst="rect">
                        <a:avLst/>
                      </a:prstGeom>
                    </p:spPr>
                  </p:pic>
                </p:oleObj>
              </mc:Fallback>
            </mc:AlternateContent>
          </a:graphicData>
        </a:graphic>
      </p:graphicFrame>
    </p:spTree>
    <p:extLst>
      <p:ext uri="{BB962C8B-B14F-4D97-AF65-F5344CB8AC3E}">
        <p14:creationId xmlns:p14="http://schemas.microsoft.com/office/powerpoint/2010/main" val="212947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F1F3DF-FFEE-7999-99B4-88815ABF1CD5}"/>
              </a:ext>
            </a:extLst>
          </p:cNvPr>
          <p:cNvSpPr txBox="1"/>
          <p:nvPr/>
        </p:nvSpPr>
        <p:spPr>
          <a:xfrm>
            <a:off x="2922494" y="546847"/>
            <a:ext cx="6678706"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EXPLORATORY DATA ANALYSIS</a:t>
            </a:r>
          </a:p>
        </p:txBody>
      </p:sp>
      <p:graphicFrame>
        <p:nvGraphicFramePr>
          <p:cNvPr id="3" name="Object 2">
            <a:extLst>
              <a:ext uri="{FF2B5EF4-FFF2-40B4-BE49-F238E27FC236}">
                <a16:creationId xmlns:a16="http://schemas.microsoft.com/office/drawing/2014/main" id="{5455F3F4-428B-9808-7B5B-1A06EBE8B7F0}"/>
              </a:ext>
            </a:extLst>
          </p:cNvPr>
          <p:cNvGraphicFramePr>
            <a:graphicFrameLocks noChangeAspect="1"/>
          </p:cNvGraphicFramePr>
          <p:nvPr>
            <p:extLst>
              <p:ext uri="{D42A27DB-BD31-4B8C-83A1-F6EECF244321}">
                <p14:modId xmlns:p14="http://schemas.microsoft.com/office/powerpoint/2010/main" val="1448609838"/>
              </p:ext>
            </p:extLst>
          </p:nvPr>
        </p:nvGraphicFramePr>
        <p:xfrm>
          <a:off x="708305" y="946957"/>
          <a:ext cx="5154613" cy="3946525"/>
        </p:xfrm>
        <a:graphic>
          <a:graphicData uri="http://schemas.openxmlformats.org/presentationml/2006/ole">
            <mc:AlternateContent xmlns:mc="http://schemas.openxmlformats.org/markup-compatibility/2006">
              <mc:Choice xmlns:v="urn:schemas-microsoft-com:vml" Requires="v">
                <p:oleObj name="Bitmap Image" r:id="rId2" imgW="6042600" imgH="3947040" progId="PBrush">
                  <p:embed/>
                </p:oleObj>
              </mc:Choice>
              <mc:Fallback>
                <p:oleObj name="Bitmap Image" r:id="rId2" imgW="6042600" imgH="3947040" progId="PBrush">
                  <p:embed/>
                  <p:pic>
                    <p:nvPicPr>
                      <p:cNvPr id="0" name=""/>
                      <p:cNvPicPr/>
                      <p:nvPr/>
                    </p:nvPicPr>
                    <p:blipFill>
                      <a:blip r:embed="rId3"/>
                      <a:stretch>
                        <a:fillRect/>
                      </a:stretch>
                    </p:blipFill>
                    <p:spPr>
                      <a:xfrm>
                        <a:off x="708305" y="946957"/>
                        <a:ext cx="5154613" cy="3946525"/>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2213A04F-F9D8-27C4-AE80-13A07E557525}"/>
              </a:ext>
            </a:extLst>
          </p:cNvPr>
          <p:cNvGraphicFramePr>
            <a:graphicFrameLocks noChangeAspect="1"/>
          </p:cNvGraphicFramePr>
          <p:nvPr>
            <p:extLst>
              <p:ext uri="{D42A27DB-BD31-4B8C-83A1-F6EECF244321}">
                <p14:modId xmlns:p14="http://schemas.microsoft.com/office/powerpoint/2010/main" val="1146908616"/>
              </p:ext>
            </p:extLst>
          </p:nvPr>
        </p:nvGraphicFramePr>
        <p:xfrm>
          <a:off x="5655983" y="1001725"/>
          <a:ext cx="5827712" cy="3836987"/>
        </p:xfrm>
        <a:graphic>
          <a:graphicData uri="http://schemas.openxmlformats.org/presentationml/2006/ole">
            <mc:AlternateContent xmlns:mc="http://schemas.openxmlformats.org/markup-compatibility/2006">
              <mc:Choice xmlns:v="urn:schemas-microsoft-com:vml" Requires="v">
                <p:oleObj name="Bitmap Image" r:id="rId4" imgW="10172880" imgH="4122360" progId="PBrush">
                  <p:embed/>
                </p:oleObj>
              </mc:Choice>
              <mc:Fallback>
                <p:oleObj name="Bitmap Image" r:id="rId4" imgW="10172880" imgH="4122360" progId="PBrush">
                  <p:embed/>
                  <p:pic>
                    <p:nvPicPr>
                      <p:cNvPr id="0" name=""/>
                      <p:cNvPicPr/>
                      <p:nvPr/>
                    </p:nvPicPr>
                    <p:blipFill>
                      <a:blip r:embed="rId5"/>
                      <a:stretch>
                        <a:fillRect/>
                      </a:stretch>
                    </p:blipFill>
                    <p:spPr>
                      <a:xfrm>
                        <a:off x="5655983" y="1001725"/>
                        <a:ext cx="5827712" cy="3836987"/>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C1DDC6BB-5D8B-3367-7ED5-9492D3687C87}"/>
              </a:ext>
            </a:extLst>
          </p:cNvPr>
          <p:cNvSpPr txBox="1"/>
          <p:nvPr/>
        </p:nvSpPr>
        <p:spPr>
          <a:xfrm>
            <a:off x="1021976" y="5110824"/>
            <a:ext cx="10668000" cy="1600438"/>
          </a:xfrm>
          <a:prstGeom prst="rect">
            <a:avLst/>
          </a:prstGeom>
          <a:noFill/>
        </p:spPr>
        <p:txBody>
          <a:bodyPr wrap="square" rtlCol="0">
            <a:spAutoFit/>
          </a:bodyPr>
          <a:lstStyle/>
          <a:p>
            <a:pPr algn="l" rtl="0"/>
            <a:r>
              <a:rPr lang="en-US" sz="1400" b="1" i="0" dirty="0">
                <a:solidFill>
                  <a:srgbClr val="000000"/>
                </a:solidFill>
                <a:effectLst/>
                <a:latin typeface="Times New Roman" panose="02020603050405020304" pitchFamily="18" charset="0"/>
                <a:cs typeface="Times New Roman" panose="02020603050405020304" pitchFamily="18" charset="0"/>
              </a:rPr>
              <a:t>Observations</a:t>
            </a:r>
          </a:p>
          <a:p>
            <a:pPr algn="l" rtl="0"/>
            <a:r>
              <a:rPr lang="en-US" sz="1400" b="0" i="0" dirty="0">
                <a:solidFill>
                  <a:srgbClr val="000000"/>
                </a:solidFill>
                <a:effectLst/>
                <a:latin typeface="Times New Roman" panose="02020603050405020304" pitchFamily="18" charset="0"/>
                <a:cs typeface="Times New Roman" panose="02020603050405020304" pitchFamily="18" charset="0"/>
              </a:rPr>
              <a:t>Brands, Variants, Driven Kilometers &amp; Location columns have high no of values.</a:t>
            </a:r>
          </a:p>
          <a:p>
            <a:pPr algn="l" rtl="0"/>
            <a:r>
              <a:rPr lang="en-US" sz="1400" b="0" i="0" dirty="0">
                <a:solidFill>
                  <a:srgbClr val="000000"/>
                </a:solidFill>
                <a:effectLst/>
                <a:latin typeface="Times New Roman" panose="02020603050405020304" pitchFamily="18" charset="0"/>
                <a:cs typeface="Times New Roman" panose="02020603050405020304" pitchFamily="18" charset="0"/>
              </a:rPr>
              <a:t>Maximum Cars run on either Petrol or diesel. Only few goes for CNG and other fuels.</a:t>
            </a:r>
          </a:p>
          <a:p>
            <a:pPr algn="l" rtl="0"/>
            <a:r>
              <a:rPr lang="en-US" sz="1400" b="0" i="0" dirty="0">
                <a:solidFill>
                  <a:srgbClr val="000000"/>
                </a:solidFill>
                <a:effectLst/>
                <a:latin typeface="Times New Roman" panose="02020603050405020304" pitchFamily="18" charset="0"/>
                <a:cs typeface="Times New Roman" panose="02020603050405020304" pitchFamily="18" charset="0"/>
              </a:rPr>
              <a:t>Maximum Cars have Manual transmission.</a:t>
            </a:r>
          </a:p>
          <a:p>
            <a:pPr algn="l" rtl="0"/>
            <a:r>
              <a:rPr lang="en-US" sz="1400" b="0" i="0" dirty="0">
                <a:solidFill>
                  <a:srgbClr val="000000"/>
                </a:solidFill>
                <a:effectLst/>
                <a:latin typeface="Times New Roman" panose="02020603050405020304" pitchFamily="18" charset="0"/>
                <a:cs typeface="Times New Roman" panose="02020603050405020304" pitchFamily="18" charset="0"/>
              </a:rPr>
              <a:t>Maximum cars are being sold by their very 1st Owner.</a:t>
            </a:r>
          </a:p>
          <a:p>
            <a:pPr algn="l" rtl="0"/>
            <a:r>
              <a:rPr lang="en-US" sz="1400" b="0" i="0" dirty="0">
                <a:solidFill>
                  <a:srgbClr val="000000"/>
                </a:solidFill>
                <a:effectLst/>
                <a:latin typeface="Times New Roman" panose="02020603050405020304" pitchFamily="18" charset="0"/>
                <a:cs typeface="Times New Roman" panose="02020603050405020304" pitchFamily="18" charset="0"/>
              </a:rPr>
              <a:t>We have collected the cars posted online in last one month, from 25th December 2021 to 27th January 2022.</a:t>
            </a:r>
          </a:p>
          <a:p>
            <a:pPr algn="l" rtl="0"/>
            <a:r>
              <a:rPr lang="en-US" sz="1400" b="0" i="0" dirty="0">
                <a:solidFill>
                  <a:srgbClr val="000000"/>
                </a:solidFill>
                <a:effectLst/>
                <a:latin typeface="Times New Roman" panose="02020603050405020304" pitchFamily="18" charset="0"/>
                <a:cs typeface="Times New Roman" panose="02020603050405020304" pitchFamily="18" charset="0"/>
              </a:rPr>
              <a:t>Almost all the cars have a price ranging in between 270000 to 1165101.</a:t>
            </a:r>
          </a:p>
        </p:txBody>
      </p:sp>
    </p:spTree>
    <p:extLst>
      <p:ext uri="{BB962C8B-B14F-4D97-AF65-F5344CB8AC3E}">
        <p14:creationId xmlns:p14="http://schemas.microsoft.com/office/powerpoint/2010/main" val="1732326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D92B415B-E06F-16DB-9EDA-A1321A2AB114}"/>
              </a:ext>
            </a:extLst>
          </p:cNvPr>
          <p:cNvGraphicFramePr>
            <a:graphicFrameLocks noChangeAspect="1"/>
          </p:cNvGraphicFramePr>
          <p:nvPr>
            <p:extLst>
              <p:ext uri="{D42A27DB-BD31-4B8C-83A1-F6EECF244321}">
                <p14:modId xmlns:p14="http://schemas.microsoft.com/office/powerpoint/2010/main" val="1819698768"/>
              </p:ext>
            </p:extLst>
          </p:nvPr>
        </p:nvGraphicFramePr>
        <p:xfrm>
          <a:off x="868643" y="274358"/>
          <a:ext cx="10294938" cy="4306607"/>
        </p:xfrm>
        <a:graphic>
          <a:graphicData uri="http://schemas.openxmlformats.org/presentationml/2006/ole">
            <mc:AlternateContent xmlns:mc="http://schemas.openxmlformats.org/markup-compatibility/2006">
              <mc:Choice xmlns:v="urn:schemas-microsoft-com:vml" Requires="v">
                <p:oleObj name="Bitmap Image" r:id="rId2" imgW="10294560" imgH="4945320" progId="PBrush">
                  <p:embed/>
                </p:oleObj>
              </mc:Choice>
              <mc:Fallback>
                <p:oleObj name="Bitmap Image" r:id="rId2" imgW="10294560" imgH="4945320" progId="PBrush">
                  <p:embed/>
                  <p:pic>
                    <p:nvPicPr>
                      <p:cNvPr id="0" name=""/>
                      <p:cNvPicPr/>
                      <p:nvPr/>
                    </p:nvPicPr>
                    <p:blipFill>
                      <a:blip r:embed="rId3"/>
                      <a:stretch>
                        <a:fillRect/>
                      </a:stretch>
                    </p:blipFill>
                    <p:spPr>
                      <a:xfrm>
                        <a:off x="868643" y="274358"/>
                        <a:ext cx="10294938" cy="4306607"/>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0BC3EF7B-CFF7-6F4A-B76E-0983283BBC23}"/>
              </a:ext>
            </a:extLst>
          </p:cNvPr>
          <p:cNvSpPr txBox="1"/>
          <p:nvPr/>
        </p:nvSpPr>
        <p:spPr>
          <a:xfrm>
            <a:off x="995082" y="5029200"/>
            <a:ext cx="10309412" cy="1015663"/>
          </a:xfrm>
          <a:prstGeom prst="rect">
            <a:avLst/>
          </a:prstGeom>
          <a:noFill/>
        </p:spPr>
        <p:txBody>
          <a:bodyPr wrap="square" rtlCol="0">
            <a:spAutoFit/>
          </a:bodyPr>
          <a:lstStyle/>
          <a:p>
            <a:r>
              <a:rPr lang="en-US" sz="1400" b="0" i="0" dirty="0">
                <a:solidFill>
                  <a:srgbClr val="000000"/>
                </a:solidFill>
                <a:effectLst/>
                <a:latin typeface="Times New Roman" panose="02020603050405020304" pitchFamily="18" charset="0"/>
                <a:cs typeface="Times New Roman" panose="02020603050405020304" pitchFamily="18" charset="0"/>
              </a:rPr>
              <a:t>Here Brands, Variants, Driven Kilometers &amp; Location have a wide range of values in them, we will not perform bivariate analysis for them as they will not give us any specific details. Now by plotting graph of Fuel type, Transmission and Owner against Price, we conclude that Car that uses Diesel, have automatic Transmission and Has only 1 owner is more likely to have a high price.</a:t>
            </a:r>
            <a:endParaRPr lang="en-IN" sz="1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3087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7A429FA6-40AF-8CE4-C993-2ABE6B70CE3A}"/>
              </a:ext>
            </a:extLst>
          </p:cNvPr>
          <p:cNvGraphicFramePr>
            <a:graphicFrameLocks noChangeAspect="1"/>
          </p:cNvGraphicFramePr>
          <p:nvPr>
            <p:extLst>
              <p:ext uri="{D42A27DB-BD31-4B8C-83A1-F6EECF244321}">
                <p14:modId xmlns:p14="http://schemas.microsoft.com/office/powerpoint/2010/main" val="884028714"/>
              </p:ext>
            </p:extLst>
          </p:nvPr>
        </p:nvGraphicFramePr>
        <p:xfrm>
          <a:off x="884238" y="993775"/>
          <a:ext cx="10423525" cy="5156013"/>
        </p:xfrm>
        <a:graphic>
          <a:graphicData uri="http://schemas.openxmlformats.org/presentationml/2006/ole">
            <mc:AlternateContent xmlns:mc="http://schemas.openxmlformats.org/markup-compatibility/2006">
              <mc:Choice xmlns:v="urn:schemas-microsoft-com:vml" Requires="v">
                <p:oleObj name="Bitmap Image" r:id="rId2" imgW="10424160" imgH="4869360" progId="PBrush">
                  <p:embed/>
                </p:oleObj>
              </mc:Choice>
              <mc:Fallback>
                <p:oleObj name="Bitmap Image" r:id="rId2" imgW="10424160" imgH="4869360" progId="PBrush">
                  <p:embed/>
                  <p:pic>
                    <p:nvPicPr>
                      <p:cNvPr id="0" name=""/>
                      <p:cNvPicPr/>
                      <p:nvPr/>
                    </p:nvPicPr>
                    <p:blipFill>
                      <a:blip r:embed="rId3"/>
                      <a:stretch>
                        <a:fillRect/>
                      </a:stretch>
                    </p:blipFill>
                    <p:spPr>
                      <a:xfrm>
                        <a:off x="884238" y="993775"/>
                        <a:ext cx="10423525" cy="5156013"/>
                      </a:xfrm>
                      <a:prstGeom prst="rect">
                        <a:avLst/>
                      </a:prstGeom>
                    </p:spPr>
                  </p:pic>
                </p:oleObj>
              </mc:Fallback>
            </mc:AlternateContent>
          </a:graphicData>
        </a:graphic>
      </p:graphicFrame>
    </p:spTree>
    <p:extLst>
      <p:ext uri="{BB962C8B-B14F-4D97-AF65-F5344CB8AC3E}">
        <p14:creationId xmlns:p14="http://schemas.microsoft.com/office/powerpoint/2010/main" val="391927681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TotalTime>
  <Words>723</Words>
  <Application>Microsoft Office PowerPoint</Application>
  <PresentationFormat>Widescreen</PresentationFormat>
  <Paragraphs>57</Paragraphs>
  <Slides>20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Century Gothic</vt:lpstr>
      <vt:lpstr>Rockwell</vt:lpstr>
      <vt:lpstr>Symbol</vt:lpstr>
      <vt:lpstr>Times New Roman</vt:lpstr>
      <vt:lpstr>Vapor Trail</vt:lpstr>
      <vt:lpstr>Bitmap Image</vt:lpstr>
      <vt:lpstr>CAR PRICE PREDICTION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dc:title>
  <dc:creator>ashish watane</dc:creator>
  <cp:lastModifiedBy>ashish watane</cp:lastModifiedBy>
  <cp:revision>2</cp:revision>
  <dcterms:created xsi:type="dcterms:W3CDTF">2022-09-17T10:40:41Z</dcterms:created>
  <dcterms:modified xsi:type="dcterms:W3CDTF">2022-09-17T10:45:51Z</dcterms:modified>
</cp:coreProperties>
</file>