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157454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83BE6-DB27-46CA-B816-EA2A13E877D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85374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267210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7602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961398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290471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3504195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787733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301159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274800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193923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83BE6-DB27-46CA-B816-EA2A13E877D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88680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83BE6-DB27-46CA-B816-EA2A13E877DA}"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275276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230286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81721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C83BE6-DB27-46CA-B816-EA2A13E877DA}" type="datetimeFigureOut">
              <a:rPr lang="en-IN" smtClean="0"/>
              <a:t>21-10-2022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72119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83BE6-DB27-46CA-B816-EA2A13E877DA}"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DCB00-2543-431E-9CB9-2ED7EA3B1DEF}" type="slidenum">
              <a:rPr lang="en-IN" smtClean="0"/>
              <a:t>‹#›</a:t>
            </a:fld>
            <a:endParaRPr lang="en-IN"/>
          </a:p>
        </p:txBody>
      </p:sp>
    </p:spTree>
    <p:extLst>
      <p:ext uri="{BB962C8B-B14F-4D97-AF65-F5344CB8AC3E}">
        <p14:creationId xmlns:p14="http://schemas.microsoft.com/office/powerpoint/2010/main" val="107907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C83BE6-DB27-46CA-B816-EA2A13E877DA}" type="datetimeFigureOut">
              <a:rPr lang="en-IN" smtClean="0"/>
              <a:t>21-10-2022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1DCB00-2543-431E-9CB9-2ED7EA3B1DEF}" type="slidenum">
              <a:rPr lang="en-IN" smtClean="0"/>
              <a:t>‹#›</a:t>
            </a:fld>
            <a:endParaRPr lang="en-IN"/>
          </a:p>
        </p:txBody>
      </p:sp>
    </p:spTree>
    <p:extLst>
      <p:ext uri="{BB962C8B-B14F-4D97-AF65-F5344CB8AC3E}">
        <p14:creationId xmlns:p14="http://schemas.microsoft.com/office/powerpoint/2010/main" val="32803799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68BA-235B-422A-3871-6EB92308A76E}"/>
              </a:ext>
            </a:extLst>
          </p:cNvPr>
          <p:cNvSpPr>
            <a:spLocks noGrp="1"/>
          </p:cNvSpPr>
          <p:nvPr>
            <p:ph type="ctrTitle"/>
          </p:nvPr>
        </p:nvSpPr>
        <p:spPr>
          <a:xfrm>
            <a:off x="1326776" y="537883"/>
            <a:ext cx="9242612" cy="695046"/>
          </a:xfrm>
        </p:spPr>
        <p:txBody>
          <a:bodyPr>
            <a:normAutofit fontScale="90000"/>
          </a:bodyPr>
          <a:lstStyle/>
          <a:p>
            <a:r>
              <a:rPr lang="en-IN" sz="4000" b="1" dirty="0">
                <a:latin typeface="Times New Roman" panose="02020603050405020304" pitchFamily="18" charset="0"/>
                <a:cs typeface="Times New Roman" panose="02020603050405020304" pitchFamily="18" charset="0"/>
              </a:rPr>
              <a:t>RATINGS PREDICTION PROJECT</a:t>
            </a:r>
          </a:p>
        </p:txBody>
      </p:sp>
      <p:pic>
        <p:nvPicPr>
          <p:cNvPr id="1026" name="Picture 2" descr="See the source image">
            <a:extLst>
              <a:ext uri="{FF2B5EF4-FFF2-40B4-BE49-F238E27FC236}">
                <a16:creationId xmlns:a16="http://schemas.microsoft.com/office/drawing/2014/main" id="{117F80E2-6233-6378-37AB-FCBD47B94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013" y="1398494"/>
            <a:ext cx="8114740" cy="41237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B3EDC5-05B8-0DF9-42A2-592740799063}"/>
              </a:ext>
            </a:extLst>
          </p:cNvPr>
          <p:cNvSpPr txBox="1"/>
          <p:nvPr/>
        </p:nvSpPr>
        <p:spPr>
          <a:xfrm>
            <a:off x="9197788" y="5862918"/>
            <a:ext cx="2537012" cy="523220"/>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Submitted By:</a:t>
            </a:r>
          </a:p>
          <a:p>
            <a:r>
              <a:rPr lang="en-IN" sz="1400" b="1" dirty="0">
                <a:latin typeface="Times New Roman" panose="02020603050405020304" pitchFamily="18" charset="0"/>
                <a:cs typeface="Times New Roman" panose="02020603050405020304" pitchFamily="18" charset="0"/>
              </a:rPr>
              <a:t>Lakshmi Rajendra Thute</a:t>
            </a:r>
          </a:p>
        </p:txBody>
      </p:sp>
    </p:spTree>
    <p:extLst>
      <p:ext uri="{BB962C8B-B14F-4D97-AF65-F5344CB8AC3E}">
        <p14:creationId xmlns:p14="http://schemas.microsoft.com/office/powerpoint/2010/main" val="41146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B1E66-AEB4-564C-23C6-543803F69F66}"/>
              </a:ext>
            </a:extLst>
          </p:cNvPr>
          <p:cNvSpPr txBox="1"/>
          <p:nvPr/>
        </p:nvSpPr>
        <p:spPr>
          <a:xfrm>
            <a:off x="3944471" y="475129"/>
            <a:ext cx="427616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CORRELATION CHECKED</a:t>
            </a:r>
          </a:p>
        </p:txBody>
      </p:sp>
      <p:pic>
        <p:nvPicPr>
          <p:cNvPr id="5" name="Picture 4">
            <a:extLst>
              <a:ext uri="{FF2B5EF4-FFF2-40B4-BE49-F238E27FC236}">
                <a16:creationId xmlns:a16="http://schemas.microsoft.com/office/drawing/2014/main" id="{A8F52FD4-72F6-F6EF-0BFA-A1EE7CBACF18}"/>
              </a:ext>
            </a:extLst>
          </p:cNvPr>
          <p:cNvPicPr>
            <a:picLocks noChangeAspect="1"/>
          </p:cNvPicPr>
          <p:nvPr/>
        </p:nvPicPr>
        <p:blipFill>
          <a:blip r:embed="rId2"/>
          <a:stretch>
            <a:fillRect/>
          </a:stretch>
        </p:blipFill>
        <p:spPr>
          <a:xfrm>
            <a:off x="1837765" y="1846729"/>
            <a:ext cx="8875059" cy="4733364"/>
          </a:xfrm>
          <a:prstGeom prst="rect">
            <a:avLst/>
          </a:prstGeom>
        </p:spPr>
      </p:pic>
      <p:sp>
        <p:nvSpPr>
          <p:cNvPr id="6" name="TextBox 5">
            <a:extLst>
              <a:ext uri="{FF2B5EF4-FFF2-40B4-BE49-F238E27FC236}">
                <a16:creationId xmlns:a16="http://schemas.microsoft.com/office/drawing/2014/main" id="{0BBE52EE-8682-4A28-1C76-C58D92B5BBFC}"/>
              </a:ext>
            </a:extLst>
          </p:cNvPr>
          <p:cNvSpPr txBox="1"/>
          <p:nvPr/>
        </p:nvSpPr>
        <p:spPr>
          <a:xfrm>
            <a:off x="2420470" y="1075764"/>
            <a:ext cx="7790329" cy="369332"/>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After checking the correlation we understood  that the dataset doesn't contain any multicollinearity</a:t>
            </a:r>
            <a:r>
              <a:rPr lang="en-IN" dirty="0"/>
              <a:t>.</a:t>
            </a:r>
          </a:p>
        </p:txBody>
      </p:sp>
    </p:spTree>
    <p:extLst>
      <p:ext uri="{BB962C8B-B14F-4D97-AF65-F5344CB8AC3E}">
        <p14:creationId xmlns:p14="http://schemas.microsoft.com/office/powerpoint/2010/main" val="384325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3CC3F-F713-DB9E-8745-0C08A32D96BB}"/>
              </a:ext>
            </a:extLst>
          </p:cNvPr>
          <p:cNvSpPr txBox="1"/>
          <p:nvPr/>
        </p:nvSpPr>
        <p:spPr>
          <a:xfrm>
            <a:off x="3272118" y="421341"/>
            <a:ext cx="6158753"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MODEL BUILDING AND EVALUATION</a:t>
            </a:r>
          </a:p>
        </p:txBody>
      </p:sp>
      <p:pic>
        <p:nvPicPr>
          <p:cNvPr id="4" name="Picture 3">
            <a:extLst>
              <a:ext uri="{FF2B5EF4-FFF2-40B4-BE49-F238E27FC236}">
                <a16:creationId xmlns:a16="http://schemas.microsoft.com/office/drawing/2014/main" id="{534FBD05-ED84-EE1A-9AB5-DF880B1D93F5}"/>
              </a:ext>
            </a:extLst>
          </p:cNvPr>
          <p:cNvPicPr>
            <a:picLocks noChangeAspect="1"/>
          </p:cNvPicPr>
          <p:nvPr/>
        </p:nvPicPr>
        <p:blipFill>
          <a:blip r:embed="rId2"/>
          <a:stretch>
            <a:fillRect/>
          </a:stretch>
        </p:blipFill>
        <p:spPr>
          <a:xfrm>
            <a:off x="1685364" y="995081"/>
            <a:ext cx="10201835" cy="5549153"/>
          </a:xfrm>
          <a:prstGeom prst="rect">
            <a:avLst/>
          </a:prstGeom>
        </p:spPr>
      </p:pic>
    </p:spTree>
    <p:extLst>
      <p:ext uri="{BB962C8B-B14F-4D97-AF65-F5344CB8AC3E}">
        <p14:creationId xmlns:p14="http://schemas.microsoft.com/office/powerpoint/2010/main" val="369088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D6F4E-BD27-97B7-31F8-B4115128825A}"/>
              </a:ext>
            </a:extLst>
          </p:cNvPr>
          <p:cNvPicPr>
            <a:picLocks noChangeAspect="1"/>
          </p:cNvPicPr>
          <p:nvPr/>
        </p:nvPicPr>
        <p:blipFill>
          <a:blip r:embed="rId2"/>
          <a:stretch>
            <a:fillRect/>
          </a:stretch>
        </p:blipFill>
        <p:spPr>
          <a:xfrm>
            <a:off x="1102658" y="537882"/>
            <a:ext cx="10434918" cy="5934635"/>
          </a:xfrm>
          <a:prstGeom prst="rect">
            <a:avLst/>
          </a:prstGeom>
        </p:spPr>
      </p:pic>
    </p:spTree>
    <p:extLst>
      <p:ext uri="{BB962C8B-B14F-4D97-AF65-F5344CB8AC3E}">
        <p14:creationId xmlns:p14="http://schemas.microsoft.com/office/powerpoint/2010/main" val="57975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EEB77-DAEA-ADDF-F082-929362E96162}"/>
              </a:ext>
            </a:extLst>
          </p:cNvPr>
          <p:cNvSpPr txBox="1"/>
          <p:nvPr/>
        </p:nvSpPr>
        <p:spPr>
          <a:xfrm>
            <a:off x="1981200" y="2024926"/>
            <a:ext cx="7682753" cy="1950342"/>
          </a:xfrm>
          <a:prstGeom prst="rect">
            <a:avLst/>
          </a:prstGeom>
          <a:noFill/>
        </p:spPr>
        <p:txBody>
          <a:bodyPr wrap="square">
            <a:spAutoFit/>
          </a:bodyPr>
          <a:lstStyle/>
          <a:p>
            <a:pPr marL="457200">
              <a:lnSpc>
                <a:spcPct val="125000"/>
              </a:lnSpc>
              <a:spcAft>
                <a:spcPts val="800"/>
              </a:spcAft>
            </a:pPr>
            <a:r>
              <a:rPr lang="en-IN" sz="1600" dirty="0">
                <a:effectLst/>
                <a:latin typeface="Times New Roman" panose="02020603050405020304" pitchFamily="18" charset="0"/>
                <a:ea typeface="Rockwell" panose="02060603020205020403" pitchFamily="18" charset="0"/>
                <a:cs typeface="Times New Roman" panose="02020603050405020304" pitchFamily="18" charset="0"/>
              </a:rPr>
              <a:t>Here after pre-processing we get the data encoded for framing the model and after visualization, we observe that the data does not contain skewness. After checking correlation, we observe that the dataset doesn’t contain multicollinearity. After data pre-processing and EDA we build 6 different algorithms for dataset and from them Linear SVC algorithm perform very well, Lastly we perform hyper parameter tunning to enhance the accuracy. Here we finalise Linear SVC as our best fit model</a:t>
            </a: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a:t>
            </a:r>
            <a:endParaRPr lang="en-IN" dirty="0"/>
          </a:p>
        </p:txBody>
      </p:sp>
      <p:sp>
        <p:nvSpPr>
          <p:cNvPr id="4" name="TextBox 3">
            <a:extLst>
              <a:ext uri="{FF2B5EF4-FFF2-40B4-BE49-F238E27FC236}">
                <a16:creationId xmlns:a16="http://schemas.microsoft.com/office/drawing/2014/main" id="{F9E74F96-D640-040C-65C8-4508C4B7D7A9}"/>
              </a:ext>
            </a:extLst>
          </p:cNvPr>
          <p:cNvSpPr txBox="1"/>
          <p:nvPr/>
        </p:nvSpPr>
        <p:spPr>
          <a:xfrm>
            <a:off x="3460377" y="914400"/>
            <a:ext cx="4545106" cy="646331"/>
          </a:xfrm>
          <a:prstGeom prst="rect">
            <a:avLst/>
          </a:prstGeom>
          <a:noFill/>
        </p:spPr>
        <p:txBody>
          <a:bodyPr wrap="square" rtlCol="0">
            <a:spAutoFit/>
          </a:bodyPr>
          <a:lstStyle/>
          <a:p>
            <a:r>
              <a:rPr lang="en-IN" b="1" dirty="0">
                <a:effectLst/>
                <a:latin typeface="Times New Roman" panose="02020603050405020304" pitchFamily="18" charset="0"/>
                <a:ea typeface="Rockwell" panose="02060603020205020403" pitchFamily="18" charset="0"/>
                <a:cs typeface="Times New Roman" panose="02020603050405020304" pitchFamily="18" charset="0"/>
              </a:rPr>
              <a:t> INTERPRETATION OF THE RESULTS</a:t>
            </a:r>
          </a:p>
          <a:p>
            <a:endParaRPr lang="en-IN" dirty="0"/>
          </a:p>
        </p:txBody>
      </p:sp>
    </p:spTree>
    <p:extLst>
      <p:ext uri="{BB962C8B-B14F-4D97-AF65-F5344CB8AC3E}">
        <p14:creationId xmlns:p14="http://schemas.microsoft.com/office/powerpoint/2010/main" val="116003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1944E-FCCD-BDB3-CBC3-CED5FDD7EBB6}"/>
              </a:ext>
            </a:extLst>
          </p:cNvPr>
          <p:cNvSpPr txBox="1"/>
          <p:nvPr/>
        </p:nvSpPr>
        <p:spPr>
          <a:xfrm>
            <a:off x="3585882" y="2294638"/>
            <a:ext cx="5145741"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5049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3AA4E-453C-2657-0E3E-0FBB36B72BC1}"/>
              </a:ext>
            </a:extLst>
          </p:cNvPr>
          <p:cNvSpPr txBox="1"/>
          <p:nvPr/>
        </p:nvSpPr>
        <p:spPr>
          <a:xfrm>
            <a:off x="3890682" y="430306"/>
            <a:ext cx="4069977"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FD7F0422-9B34-174F-F341-F911E1518351}"/>
              </a:ext>
            </a:extLst>
          </p:cNvPr>
          <p:cNvSpPr txBox="1"/>
          <p:nvPr/>
        </p:nvSpPr>
        <p:spPr>
          <a:xfrm>
            <a:off x="5674659" y="830416"/>
            <a:ext cx="5898776" cy="6375463"/>
          </a:xfrm>
          <a:prstGeom prst="rect">
            <a:avLst/>
          </a:prstGeom>
          <a:noFill/>
        </p:spPr>
        <p:txBody>
          <a:bodyPr wrap="square" rtlCol="0">
            <a:spAutoFit/>
          </a:bodyPr>
          <a:lstStyle/>
          <a:p>
            <a:pPr>
              <a:lnSpc>
                <a:spcPct val="20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 not have a rating. So, we must build an application which can predict the rating by seeing the review</a:t>
            </a:r>
            <a:r>
              <a:rPr lang="en-IN" sz="1400" dirty="0">
                <a:effectLst/>
                <a:latin typeface="Rockwell" panose="02060603020205020403" pitchFamily="18" charset="0"/>
                <a:ea typeface="Rockwell" panose="02060603020205020403" pitchFamily="18" charset="0"/>
                <a:cs typeface="Times New Roman" panose="02020603050405020304" pitchFamily="18" charset="0"/>
              </a:rPr>
              <a:t>.</a:t>
            </a:r>
          </a:p>
          <a:p>
            <a:pPr>
              <a:lnSpc>
                <a:spcPct val="200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We must scrape at least 20000 rows of data. We can scrape more data as well, more the data better the model in this section we need to scrape the reviews of different laptops, Phones, Headphones, smart watches, Professional Cameras, Printers, Monitors, Home theatre, Router from different ecommerce websites. Basically, we need these columns1) reviews of the product. 2) rating of the product. We can fetch other data as well.</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a:lnSpc>
                <a:spcPct val="200000"/>
              </a:lnSpc>
            </a:pPr>
            <a:endParaRPr lang="en-IN" dirty="0"/>
          </a:p>
        </p:txBody>
      </p:sp>
      <p:pic>
        <p:nvPicPr>
          <p:cNvPr id="2050" name="Picture 2" descr="See the source image">
            <a:extLst>
              <a:ext uri="{FF2B5EF4-FFF2-40B4-BE49-F238E27FC236}">
                <a16:creationId xmlns:a16="http://schemas.microsoft.com/office/drawing/2014/main" id="{9ABFBF59-59F1-295C-AC18-9CD695AAB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47" y="1075767"/>
            <a:ext cx="4957482" cy="560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3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EDAE98-E215-3BB5-21A8-2586E7864180}"/>
              </a:ext>
            </a:extLst>
          </p:cNvPr>
          <p:cNvSpPr txBox="1"/>
          <p:nvPr/>
        </p:nvSpPr>
        <p:spPr>
          <a:xfrm>
            <a:off x="3711388" y="331694"/>
            <a:ext cx="5271247" cy="646331"/>
          </a:xfrm>
          <a:prstGeom prst="rect">
            <a:avLst/>
          </a:prstGeom>
          <a:noFill/>
        </p:spPr>
        <p:txBody>
          <a:bodyPr wrap="square" rtlCol="0">
            <a:spAutoFit/>
          </a:bodyPr>
          <a:lstStyle/>
          <a:p>
            <a:r>
              <a:rPr lang="en-IN" sz="1800" b="1" dirty="0">
                <a:effectLst/>
                <a:latin typeface="Times New Roman" panose="02020603050405020304" pitchFamily="18" charset="0"/>
                <a:ea typeface="Rockwell" panose="02060603020205020403" pitchFamily="18" charset="0"/>
                <a:cs typeface="Times New Roman" panose="02020603050405020304" pitchFamily="18" charset="0"/>
              </a:rPr>
              <a:t>ANALYTICAL PROBLEM FRAMING</a:t>
            </a:r>
            <a:endParaRPr lang="en-IN" sz="1800" dirty="0">
              <a:effectLst/>
              <a:latin typeface="Times New Roman" panose="02020603050405020304" pitchFamily="18" charset="0"/>
              <a:ea typeface="Rockwell" panose="02060603020205020403"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4B680159-FC82-4EAC-6EBC-E39027799C10}"/>
              </a:ext>
            </a:extLst>
          </p:cNvPr>
          <p:cNvSpPr txBox="1"/>
          <p:nvPr/>
        </p:nvSpPr>
        <p:spPr>
          <a:xfrm>
            <a:off x="1021976" y="869576"/>
            <a:ext cx="10479742" cy="2126223"/>
          </a:xfrm>
          <a:prstGeom prst="rect">
            <a:avLst/>
          </a:prstGeom>
          <a:noFill/>
        </p:spPr>
        <p:txBody>
          <a:bodyPr wrap="square" rtlCol="0">
            <a:spAutoFit/>
          </a:bodyPr>
          <a:lstStyle/>
          <a:p>
            <a:pPr algn="just">
              <a:lnSpc>
                <a:spcPct val="125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Mathematical/ Analytical Modelling of the Problem </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gn="just">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Here I have scraped the ratings data from different e-commerce websites then did the Data Pre-processing using NLP, Exploratory Data   Analysis, then Encoding and lastly model Building and Evaluation.</a:t>
            </a:r>
          </a:p>
          <a:p>
            <a:pPr algn="just">
              <a:lnSpc>
                <a:spcPct val="125000"/>
              </a:lnSpc>
              <a:spcAft>
                <a:spcPts val="800"/>
              </a:spcAft>
            </a:pPr>
            <a:r>
              <a:rPr lang="en-IN" sz="1400" b="1" dirty="0">
                <a:effectLst/>
                <a:latin typeface="Times New Roman" panose="02020603050405020304" pitchFamily="18" charset="0"/>
                <a:ea typeface="Rockwell" panose="02060603020205020403" pitchFamily="18" charset="0"/>
                <a:cs typeface="Times New Roman" panose="02020603050405020304" pitchFamily="18" charset="0"/>
              </a:rPr>
              <a:t>• Data Sources and their formats</a:t>
            </a:r>
            <a:endParaRPr lang="en-IN" sz="1400" dirty="0">
              <a:effectLst/>
              <a:latin typeface="Times New Roman" panose="02020603050405020304" pitchFamily="18" charset="0"/>
              <a:ea typeface="Rockwell" panose="02060603020205020403" pitchFamily="18" charset="0"/>
              <a:cs typeface="Times New Roman" panose="02020603050405020304" pitchFamily="18" charset="0"/>
            </a:endParaRPr>
          </a:p>
          <a:p>
            <a:pPr algn="just">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I got the dataset in CSV format, and I read the data in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Jupyter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Notebook using pandas data frame.</a:t>
            </a:r>
          </a:p>
          <a:p>
            <a:endParaRPr lang="en-IN" dirty="0"/>
          </a:p>
        </p:txBody>
      </p:sp>
      <p:pic>
        <p:nvPicPr>
          <p:cNvPr id="4" name="Picture 3">
            <a:extLst>
              <a:ext uri="{FF2B5EF4-FFF2-40B4-BE49-F238E27FC236}">
                <a16:creationId xmlns:a16="http://schemas.microsoft.com/office/drawing/2014/main" id="{42C869A8-9733-51A1-186A-1D4A470749B2}"/>
              </a:ext>
            </a:extLst>
          </p:cNvPr>
          <p:cNvPicPr>
            <a:picLocks noChangeAspect="1"/>
          </p:cNvPicPr>
          <p:nvPr/>
        </p:nvPicPr>
        <p:blipFill>
          <a:blip r:embed="rId2"/>
          <a:stretch>
            <a:fillRect/>
          </a:stretch>
        </p:blipFill>
        <p:spPr>
          <a:xfrm>
            <a:off x="1156447" y="2796988"/>
            <a:ext cx="8713694" cy="3845859"/>
          </a:xfrm>
          <a:prstGeom prst="rect">
            <a:avLst/>
          </a:prstGeom>
        </p:spPr>
      </p:pic>
    </p:spTree>
    <p:extLst>
      <p:ext uri="{BB962C8B-B14F-4D97-AF65-F5344CB8AC3E}">
        <p14:creationId xmlns:p14="http://schemas.microsoft.com/office/powerpoint/2010/main" val="223143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E07DA-D543-5EB0-C00A-851138A59012}"/>
              </a:ext>
            </a:extLst>
          </p:cNvPr>
          <p:cNvSpPr txBox="1"/>
          <p:nvPr/>
        </p:nvSpPr>
        <p:spPr>
          <a:xfrm>
            <a:off x="3558989" y="170329"/>
            <a:ext cx="5378824" cy="646331"/>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DATA COLLECTION AND PRE-PROCESSING</a:t>
            </a:r>
          </a:p>
          <a:p>
            <a:endParaRPr lang="en-IN" dirty="0"/>
          </a:p>
        </p:txBody>
      </p:sp>
      <p:sp>
        <p:nvSpPr>
          <p:cNvPr id="3" name="TextBox 2">
            <a:extLst>
              <a:ext uri="{FF2B5EF4-FFF2-40B4-BE49-F238E27FC236}">
                <a16:creationId xmlns:a16="http://schemas.microsoft.com/office/drawing/2014/main" id="{C7DDF4AF-16B5-5515-1B7E-24B0D38F8AA2}"/>
              </a:ext>
            </a:extLst>
          </p:cNvPr>
          <p:cNvSpPr txBox="1"/>
          <p:nvPr/>
        </p:nvSpPr>
        <p:spPr>
          <a:xfrm>
            <a:off x="1550894" y="816660"/>
            <a:ext cx="9592235" cy="2200602"/>
          </a:xfrm>
          <a:prstGeom prst="rect">
            <a:avLst/>
          </a:prstGeom>
          <a:noFill/>
        </p:spPr>
        <p:txBody>
          <a:bodyPr wrap="square" rtlCol="0">
            <a:spAutoFit/>
          </a:bodyPr>
          <a:lstStyle/>
          <a:p>
            <a:pPr>
              <a:lnSpc>
                <a:spcPct val="200000"/>
              </a:lnSpc>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Data Collection: I have scrapped the data of ratings from different e-commerce websites, then convert the data frame into CSV format and I read the data in </a:t>
            </a:r>
            <a:r>
              <a:rPr lang="en-IN" sz="1400" dirty="0" err="1">
                <a:effectLst/>
                <a:latin typeface="Times New Roman" panose="02020603050405020304" pitchFamily="18" charset="0"/>
                <a:ea typeface="Rockwell" panose="02060603020205020403" pitchFamily="18" charset="0"/>
                <a:cs typeface="Times New Roman" panose="02020603050405020304" pitchFamily="18" charset="0"/>
              </a:rPr>
              <a:t>Jupyter</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 Notebook using pandas data frame.</a:t>
            </a:r>
          </a:p>
          <a:p>
            <a:pPr>
              <a:lnSpc>
                <a:spcPct val="150000"/>
              </a:lnSpc>
            </a:pPr>
            <a:r>
              <a:rPr lang="en-IN" sz="1400" dirty="0">
                <a:latin typeface="Times New Roman" panose="02020603050405020304" pitchFamily="18" charset="0"/>
                <a:cs typeface="Times New Roman" panose="02020603050405020304" pitchFamily="18" charset="0"/>
              </a:rPr>
              <a:t>Shape of data: The dataset contains total 35363 rows and 4 columns.</a:t>
            </a:r>
          </a:p>
          <a:p>
            <a:pPr>
              <a:lnSpc>
                <a:spcPct val="150000"/>
              </a:lnSpc>
            </a:pPr>
            <a:r>
              <a:rPr lang="en-IN" sz="1400" dirty="0">
                <a:latin typeface="Times New Roman" panose="02020603050405020304" pitchFamily="18" charset="0"/>
                <a:cs typeface="Times New Roman" panose="02020603050405020304" pitchFamily="18" charset="0"/>
              </a:rPr>
              <a:t>Data Summary: The dataset contains 1 integer and 2 object data type columns.</a:t>
            </a:r>
          </a:p>
          <a:p>
            <a:pPr>
              <a:lnSpc>
                <a:spcPct val="150000"/>
              </a:lnSpc>
            </a:pPr>
            <a:r>
              <a:rPr lang="en-IN" sz="1400" dirty="0">
                <a:latin typeface="Times New Roman" panose="02020603050405020304" pitchFamily="18" charset="0"/>
                <a:cs typeface="Times New Roman" panose="02020603050405020304" pitchFamily="18" charset="0"/>
              </a:rPr>
              <a:t>Missing Values: The dataset doesn’t contain any missing values.</a:t>
            </a:r>
          </a:p>
          <a:p>
            <a:endParaRPr lang="en-IN" dirty="0"/>
          </a:p>
        </p:txBody>
      </p:sp>
      <p:pic>
        <p:nvPicPr>
          <p:cNvPr id="5" name="Picture 4">
            <a:extLst>
              <a:ext uri="{FF2B5EF4-FFF2-40B4-BE49-F238E27FC236}">
                <a16:creationId xmlns:a16="http://schemas.microsoft.com/office/drawing/2014/main" id="{6B0257F7-3DCE-EE8C-71DA-937F452895F4}"/>
              </a:ext>
            </a:extLst>
          </p:cNvPr>
          <p:cNvPicPr>
            <a:picLocks noChangeAspect="1"/>
          </p:cNvPicPr>
          <p:nvPr/>
        </p:nvPicPr>
        <p:blipFill>
          <a:blip r:embed="rId2"/>
          <a:stretch>
            <a:fillRect/>
          </a:stretch>
        </p:blipFill>
        <p:spPr>
          <a:xfrm>
            <a:off x="1631576" y="2725270"/>
            <a:ext cx="9197789" cy="3962401"/>
          </a:xfrm>
          <a:prstGeom prst="rect">
            <a:avLst/>
          </a:prstGeom>
        </p:spPr>
      </p:pic>
    </p:spTree>
    <p:extLst>
      <p:ext uri="{BB962C8B-B14F-4D97-AF65-F5344CB8AC3E}">
        <p14:creationId xmlns:p14="http://schemas.microsoft.com/office/powerpoint/2010/main" val="185843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921C-AFFF-71C1-C75F-7623B5A0FE6F}"/>
              </a:ext>
            </a:extLst>
          </p:cNvPr>
          <p:cNvSpPr txBox="1"/>
          <p:nvPr/>
        </p:nvSpPr>
        <p:spPr>
          <a:xfrm>
            <a:off x="3558989" y="233083"/>
            <a:ext cx="5253317"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DATA PRE-PROCESSING DONE</a:t>
            </a:r>
          </a:p>
        </p:txBody>
      </p:sp>
      <p:sp>
        <p:nvSpPr>
          <p:cNvPr id="3" name="TextBox 2">
            <a:extLst>
              <a:ext uri="{FF2B5EF4-FFF2-40B4-BE49-F238E27FC236}">
                <a16:creationId xmlns:a16="http://schemas.microsoft.com/office/drawing/2014/main" id="{14E697AB-5CB9-989A-A3C2-A2CB66FDE901}"/>
              </a:ext>
            </a:extLst>
          </p:cNvPr>
          <p:cNvSpPr txBox="1"/>
          <p:nvPr/>
        </p:nvSpPr>
        <p:spPr>
          <a:xfrm>
            <a:off x="914400" y="815788"/>
            <a:ext cx="10892118" cy="1077218"/>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Our dataset needs pre-processing and we did it using different modules of NLTK that are tokenization, stemming, </a:t>
            </a:r>
            <a:r>
              <a:rPr lang="en-IN" sz="1400" i="0" dirty="0">
                <a:solidFill>
                  <a:srgbClr val="292929"/>
                </a:solidFill>
                <a:effectLst/>
                <a:latin typeface="Times New Roman" panose="02020603050405020304" pitchFamily="18" charset="0"/>
                <a:cs typeface="Times New Roman" panose="02020603050405020304" pitchFamily="18" charset="0"/>
              </a:rPr>
              <a:t>lemmatization, stop word removal, etc.</a:t>
            </a:r>
          </a:p>
          <a:p>
            <a:endParaRPr lang="en-IN" b="1" i="0" dirty="0">
              <a:solidFill>
                <a:srgbClr val="292929"/>
              </a:solidFill>
              <a:effectLst/>
              <a:latin typeface="sohne"/>
            </a:endParaRPr>
          </a:p>
          <a:p>
            <a:r>
              <a:rPr lang="en-IN" dirty="0"/>
              <a:t> </a:t>
            </a:r>
          </a:p>
        </p:txBody>
      </p:sp>
      <p:pic>
        <p:nvPicPr>
          <p:cNvPr id="5" name="Picture 4">
            <a:extLst>
              <a:ext uri="{FF2B5EF4-FFF2-40B4-BE49-F238E27FC236}">
                <a16:creationId xmlns:a16="http://schemas.microsoft.com/office/drawing/2014/main" id="{2B7EBB49-664A-DFBC-AE9E-1F79E40D9FAE}"/>
              </a:ext>
            </a:extLst>
          </p:cNvPr>
          <p:cNvPicPr>
            <a:picLocks noChangeAspect="1"/>
          </p:cNvPicPr>
          <p:nvPr/>
        </p:nvPicPr>
        <p:blipFill>
          <a:blip r:embed="rId2"/>
          <a:stretch>
            <a:fillRect/>
          </a:stretch>
        </p:blipFill>
        <p:spPr>
          <a:xfrm>
            <a:off x="1013011" y="1803359"/>
            <a:ext cx="4867836" cy="4964994"/>
          </a:xfrm>
          <a:prstGeom prst="rect">
            <a:avLst/>
          </a:prstGeom>
        </p:spPr>
      </p:pic>
      <p:pic>
        <p:nvPicPr>
          <p:cNvPr id="7" name="Picture 6">
            <a:extLst>
              <a:ext uri="{FF2B5EF4-FFF2-40B4-BE49-F238E27FC236}">
                <a16:creationId xmlns:a16="http://schemas.microsoft.com/office/drawing/2014/main" id="{ACD6AEFB-0171-9F24-FAE6-9463B01C370B}"/>
              </a:ext>
            </a:extLst>
          </p:cNvPr>
          <p:cNvPicPr>
            <a:picLocks noChangeAspect="1"/>
          </p:cNvPicPr>
          <p:nvPr/>
        </p:nvPicPr>
        <p:blipFill>
          <a:blip r:embed="rId3"/>
          <a:stretch>
            <a:fillRect/>
          </a:stretch>
        </p:blipFill>
        <p:spPr>
          <a:xfrm>
            <a:off x="6499412" y="1803358"/>
            <a:ext cx="5136776" cy="4964995"/>
          </a:xfrm>
          <a:prstGeom prst="rect">
            <a:avLst/>
          </a:prstGeom>
        </p:spPr>
      </p:pic>
    </p:spTree>
    <p:extLst>
      <p:ext uri="{BB962C8B-B14F-4D97-AF65-F5344CB8AC3E}">
        <p14:creationId xmlns:p14="http://schemas.microsoft.com/office/powerpoint/2010/main" val="32344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8A131-A5F8-2425-6AF5-98670F931A82}"/>
              </a:ext>
            </a:extLst>
          </p:cNvPr>
          <p:cNvSpPr txBox="1"/>
          <p:nvPr/>
        </p:nvSpPr>
        <p:spPr>
          <a:xfrm>
            <a:off x="4235823" y="491280"/>
            <a:ext cx="480508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EXPLORATORY DATA ANALYSIS</a:t>
            </a:r>
          </a:p>
        </p:txBody>
      </p:sp>
      <p:sp>
        <p:nvSpPr>
          <p:cNvPr id="3" name="TextBox 2">
            <a:extLst>
              <a:ext uri="{FF2B5EF4-FFF2-40B4-BE49-F238E27FC236}">
                <a16:creationId xmlns:a16="http://schemas.microsoft.com/office/drawing/2014/main" id="{802C4EA1-BCF7-0347-8B99-0B04C48C9EE5}"/>
              </a:ext>
            </a:extLst>
          </p:cNvPr>
          <p:cNvSpPr txBox="1"/>
          <p:nvPr/>
        </p:nvSpPr>
        <p:spPr>
          <a:xfrm>
            <a:off x="1730188" y="1084730"/>
            <a:ext cx="9421906" cy="1015663"/>
          </a:xfrm>
          <a:prstGeom prst="rect">
            <a:avLst/>
          </a:prstGeom>
          <a:noFill/>
        </p:spPr>
        <p:txBody>
          <a:bodyPr wrap="square" rtlCol="0">
            <a:spAutoFit/>
          </a:bodyPr>
          <a:lstStyle/>
          <a:p>
            <a:pPr algn="l" fontAlgn="base"/>
            <a:r>
              <a:rPr lang="en-US" sz="1400" b="0" i="0" dirty="0">
                <a:solidFill>
                  <a:srgbClr val="273239"/>
                </a:solidFill>
                <a:effectLst/>
                <a:latin typeface="Times New Roman" panose="02020603050405020304" pitchFamily="18" charset="0"/>
                <a:cs typeface="Times New Roman" panose="02020603050405020304" pitchFamily="18" charset="0"/>
              </a:rPr>
              <a:t>EDA focuses more narrowly on checking assumptions required for model fitting and hypothesis testing. It also checks while handling missing values and making transformations of variables as needed. EDA build a robust understanding of the data, issues associated with either the info or process. It has a scientific approach to get the story of the data.</a:t>
            </a:r>
          </a:p>
          <a:p>
            <a:endParaRPr lang="en-IN" dirty="0"/>
          </a:p>
        </p:txBody>
      </p:sp>
      <p:pic>
        <p:nvPicPr>
          <p:cNvPr id="5" name="Picture 4">
            <a:extLst>
              <a:ext uri="{FF2B5EF4-FFF2-40B4-BE49-F238E27FC236}">
                <a16:creationId xmlns:a16="http://schemas.microsoft.com/office/drawing/2014/main" id="{6862F158-987C-81FB-3DD7-2BAB95888DF2}"/>
              </a:ext>
            </a:extLst>
          </p:cNvPr>
          <p:cNvPicPr>
            <a:picLocks noChangeAspect="1"/>
          </p:cNvPicPr>
          <p:nvPr/>
        </p:nvPicPr>
        <p:blipFill>
          <a:blip r:embed="rId2"/>
          <a:stretch>
            <a:fillRect/>
          </a:stretch>
        </p:blipFill>
        <p:spPr>
          <a:xfrm>
            <a:off x="1855694" y="1985683"/>
            <a:ext cx="9152965" cy="4840941"/>
          </a:xfrm>
          <a:prstGeom prst="rect">
            <a:avLst/>
          </a:prstGeom>
        </p:spPr>
      </p:pic>
    </p:spTree>
    <p:extLst>
      <p:ext uri="{BB962C8B-B14F-4D97-AF65-F5344CB8AC3E}">
        <p14:creationId xmlns:p14="http://schemas.microsoft.com/office/powerpoint/2010/main" val="108557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67A65-91E1-6EFF-CE81-B140A902DECA}"/>
              </a:ext>
            </a:extLst>
          </p:cNvPr>
          <p:cNvPicPr>
            <a:picLocks noChangeAspect="1"/>
          </p:cNvPicPr>
          <p:nvPr/>
        </p:nvPicPr>
        <p:blipFill>
          <a:blip r:embed="rId2"/>
          <a:stretch>
            <a:fillRect/>
          </a:stretch>
        </p:blipFill>
        <p:spPr>
          <a:xfrm>
            <a:off x="1174376" y="591670"/>
            <a:ext cx="10157012" cy="5674659"/>
          </a:xfrm>
          <a:prstGeom prst="rect">
            <a:avLst/>
          </a:prstGeom>
        </p:spPr>
      </p:pic>
    </p:spTree>
    <p:extLst>
      <p:ext uri="{BB962C8B-B14F-4D97-AF65-F5344CB8AC3E}">
        <p14:creationId xmlns:p14="http://schemas.microsoft.com/office/powerpoint/2010/main" val="93342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93A3BA-CC24-D920-B121-0BE3866D8471}"/>
              </a:ext>
            </a:extLst>
          </p:cNvPr>
          <p:cNvPicPr>
            <a:picLocks noChangeAspect="1"/>
          </p:cNvPicPr>
          <p:nvPr/>
        </p:nvPicPr>
        <p:blipFill>
          <a:blip r:embed="rId2"/>
          <a:stretch>
            <a:fillRect/>
          </a:stretch>
        </p:blipFill>
        <p:spPr>
          <a:xfrm>
            <a:off x="1515034" y="537882"/>
            <a:ext cx="9359153" cy="5961529"/>
          </a:xfrm>
          <a:prstGeom prst="rect">
            <a:avLst/>
          </a:prstGeom>
        </p:spPr>
      </p:pic>
    </p:spTree>
    <p:extLst>
      <p:ext uri="{BB962C8B-B14F-4D97-AF65-F5344CB8AC3E}">
        <p14:creationId xmlns:p14="http://schemas.microsoft.com/office/powerpoint/2010/main" val="8150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69596-8C2D-1DC4-A95D-5FDF9486DA44}"/>
              </a:ext>
            </a:extLst>
          </p:cNvPr>
          <p:cNvSpPr txBox="1"/>
          <p:nvPr/>
        </p:nvSpPr>
        <p:spPr>
          <a:xfrm>
            <a:off x="1828800" y="2196353"/>
            <a:ext cx="7324165" cy="3104504"/>
          </a:xfrm>
          <a:prstGeom prst="rect">
            <a:avLst/>
          </a:prstGeom>
          <a:noFill/>
        </p:spPr>
        <p:txBody>
          <a:bodyPr wrap="square" rtlCol="0">
            <a:spAutoFit/>
          </a:bodyPr>
          <a:lstStyle/>
          <a:p>
            <a:pPr>
              <a:lnSpc>
                <a:spcPct val="200000"/>
              </a:lnSpc>
            </a:pPr>
            <a:r>
              <a:rPr lang="en-IN" sz="1600" b="1" dirty="0">
                <a:latin typeface="Times New Roman" panose="02020603050405020304" pitchFamily="18" charset="0"/>
                <a:cs typeface="Times New Roman" panose="02020603050405020304" pitchFamily="18" charset="0"/>
              </a:rPr>
              <a:t>From the Exploratory data analysis we observed that:</a:t>
            </a:r>
          </a:p>
          <a:p>
            <a:pPr>
              <a:lnSpc>
                <a:spcPct val="200000"/>
              </a:lnSpc>
            </a:pPr>
            <a:r>
              <a:rPr lang="en-US" sz="1400" b="0" i="0" dirty="0">
                <a:solidFill>
                  <a:srgbClr val="000000"/>
                </a:solidFill>
                <a:effectLst/>
                <a:latin typeface="Times New Roman" panose="02020603050405020304" pitchFamily="18" charset="0"/>
                <a:cs typeface="Times New Roman" panose="02020603050405020304" pitchFamily="18" charset="0"/>
              </a:rPr>
              <a:t>Looking at the above count plot for our target variable(Ratings) we can say that the data set is having most number of reviews rated as 5 star. and very less number of reviews rated as 2. Which will cause the Imbalance problem for our model. </a:t>
            </a:r>
          </a:p>
          <a:p>
            <a:pPr>
              <a:lnSpc>
                <a:spcPct val="200000"/>
              </a:lnSpc>
            </a:pPr>
            <a:r>
              <a:rPr lang="en-US" sz="1400" b="0" i="0" dirty="0">
                <a:solidFill>
                  <a:srgbClr val="000000"/>
                </a:solidFill>
                <a:effectLst/>
                <a:latin typeface="Times New Roman" panose="02020603050405020304" pitchFamily="18" charset="0"/>
                <a:cs typeface="Times New Roman" panose="02020603050405020304" pitchFamily="18" charset="0"/>
              </a:rPr>
              <a:t>So I am selecting equal number of reviews of each rating as a input for our model For that first I will shuffle the dataset so that we can select data from both web-sites Then I will select equal number of data of every category.</a:t>
            </a:r>
            <a:endParaRPr lang="en-IN"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1A7514-AB0F-106F-1687-248ABB3046BE}"/>
              </a:ext>
            </a:extLst>
          </p:cNvPr>
          <p:cNvSpPr txBox="1"/>
          <p:nvPr/>
        </p:nvSpPr>
        <p:spPr>
          <a:xfrm>
            <a:off x="3316941" y="1013011"/>
            <a:ext cx="487680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OBSERVATIONS</a:t>
            </a:r>
          </a:p>
        </p:txBody>
      </p:sp>
    </p:spTree>
    <p:extLst>
      <p:ext uri="{BB962C8B-B14F-4D97-AF65-F5344CB8AC3E}">
        <p14:creationId xmlns:p14="http://schemas.microsoft.com/office/powerpoint/2010/main" val="3912483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677</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Rockwell</vt:lpstr>
      <vt:lpstr>sohne</vt:lpstr>
      <vt:lpstr>Times New Roman</vt:lpstr>
      <vt:lpstr>Wingdings 3</vt:lpstr>
      <vt:lpstr>Ion</vt:lpstr>
      <vt:lpstr>RATINGS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ashish watane</dc:creator>
  <cp:lastModifiedBy>ashish watane</cp:lastModifiedBy>
  <cp:revision>1</cp:revision>
  <dcterms:created xsi:type="dcterms:W3CDTF">2022-10-21T17:29:29Z</dcterms:created>
  <dcterms:modified xsi:type="dcterms:W3CDTF">2022-10-21T17:30:15Z</dcterms:modified>
</cp:coreProperties>
</file>