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79" r:id="rId3"/>
    <p:sldId id="257" r:id="rId4"/>
    <p:sldId id="258" r:id="rId5"/>
    <p:sldId id="259" r:id="rId6"/>
    <p:sldId id="260" r:id="rId7"/>
    <p:sldId id="261" r:id="rId8"/>
    <p:sldId id="263" r:id="rId9"/>
    <p:sldId id="262" r:id="rId10"/>
    <p:sldId id="264" r:id="rId11"/>
    <p:sldId id="265" r:id="rId12"/>
    <p:sldId id="266" r:id="rId13"/>
    <p:sldId id="267" r:id="rId14"/>
    <p:sldId id="268" r:id="rId15"/>
    <p:sldId id="274" r:id="rId16"/>
    <p:sldId id="269" r:id="rId17"/>
    <p:sldId id="273" r:id="rId18"/>
    <p:sldId id="271"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300238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346010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175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3432198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0642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384431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2540712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171656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390778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0ABFA-CDEA-418D-97D3-427EACFA55C5}"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428565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0ABFA-CDEA-418D-97D3-427EACFA55C5}"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70286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0ABFA-CDEA-418D-97D3-427EACFA55C5}" type="datetimeFigureOut">
              <a:rPr lang="en-IN" smtClean="0"/>
              <a:t>20-08-2022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1578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0ABFA-CDEA-418D-97D3-427EACFA55C5}" type="datetimeFigureOut">
              <a:rPr lang="en-IN" smtClean="0"/>
              <a:t>20-08-2022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376931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0ABFA-CDEA-418D-97D3-427EACFA55C5}" type="datetimeFigureOut">
              <a:rPr lang="en-IN" smtClean="0"/>
              <a:t>20-08-2022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270352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0ABFA-CDEA-418D-97D3-427EACFA55C5}"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218020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0ABFA-CDEA-418D-97D3-427EACFA55C5}"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B31D1-5BF1-4890-9C1D-798985702EA5}" type="slidenum">
              <a:rPr lang="en-IN" smtClean="0"/>
              <a:t>‹#›</a:t>
            </a:fld>
            <a:endParaRPr lang="en-IN"/>
          </a:p>
        </p:txBody>
      </p:sp>
    </p:spTree>
    <p:extLst>
      <p:ext uri="{BB962C8B-B14F-4D97-AF65-F5344CB8AC3E}">
        <p14:creationId xmlns:p14="http://schemas.microsoft.com/office/powerpoint/2010/main" val="33857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00ABFA-CDEA-418D-97D3-427EACFA55C5}" type="datetimeFigureOut">
              <a:rPr lang="en-IN" smtClean="0"/>
              <a:t>20-08-2022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1B31D1-5BF1-4890-9C1D-798985702EA5}" type="slidenum">
              <a:rPr lang="en-IN" smtClean="0"/>
              <a:t>‹#›</a:t>
            </a:fld>
            <a:endParaRPr lang="en-IN"/>
          </a:p>
        </p:txBody>
      </p:sp>
    </p:spTree>
    <p:extLst>
      <p:ext uri="{BB962C8B-B14F-4D97-AF65-F5344CB8AC3E}">
        <p14:creationId xmlns:p14="http://schemas.microsoft.com/office/powerpoint/2010/main" val="181212355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3.bin"/><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5.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7.bin"/><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9.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4.bin"/><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5.bin"/><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6.bin"/><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87ED-E6F7-2D20-704B-A84DE0D00A23}"/>
              </a:ext>
            </a:extLst>
          </p:cNvPr>
          <p:cNvSpPr>
            <a:spLocks noGrp="1"/>
          </p:cNvSpPr>
          <p:nvPr>
            <p:ph type="ctrTitle"/>
          </p:nvPr>
        </p:nvSpPr>
        <p:spPr>
          <a:xfrm>
            <a:off x="1507067" y="2404534"/>
            <a:ext cx="7852086" cy="1646302"/>
          </a:xfrm>
        </p:spPr>
        <p:txBody>
          <a:bodyPr>
            <a:normAutofit fontScale="90000"/>
          </a:bodyPr>
          <a:lstStyle/>
          <a:p>
            <a:pPr algn="ctr"/>
            <a:r>
              <a:rPr lang="en-IN" sz="4000" b="1" dirty="0"/>
              <a:t>ANALYSIS AND VISUALIZATION OF INDIAN E-COMMERCE CUSTOMER RETENTION</a:t>
            </a:r>
          </a:p>
        </p:txBody>
      </p:sp>
      <p:sp>
        <p:nvSpPr>
          <p:cNvPr id="3" name="Subtitle 2">
            <a:extLst>
              <a:ext uri="{FF2B5EF4-FFF2-40B4-BE49-F238E27FC236}">
                <a16:creationId xmlns:a16="http://schemas.microsoft.com/office/drawing/2014/main" id="{C5799852-1AC0-04AD-68C9-7B9D66D297C2}"/>
              </a:ext>
            </a:extLst>
          </p:cNvPr>
          <p:cNvSpPr>
            <a:spLocks noGrp="1"/>
          </p:cNvSpPr>
          <p:nvPr>
            <p:ph type="subTitle" idx="1"/>
          </p:nvPr>
        </p:nvSpPr>
        <p:spPr>
          <a:xfrm>
            <a:off x="6983507" y="6118411"/>
            <a:ext cx="3899646" cy="739589"/>
          </a:xfrm>
        </p:spPr>
        <p:txBody>
          <a:bodyPr>
            <a:normAutofit/>
          </a:bodyPr>
          <a:lstStyle/>
          <a:p>
            <a:pPr algn="l"/>
            <a:r>
              <a:rPr lang="en-IN" sz="1600" dirty="0">
                <a:solidFill>
                  <a:schemeClr val="tx1"/>
                </a:solidFill>
              </a:rPr>
              <a:t>Submitted By:</a:t>
            </a:r>
          </a:p>
          <a:p>
            <a:pPr algn="l"/>
            <a:r>
              <a:rPr lang="en-IN" sz="1400" dirty="0">
                <a:solidFill>
                  <a:schemeClr val="tx1"/>
                </a:solidFill>
              </a:rPr>
              <a:t>Lakshmi Rajendra Thute</a:t>
            </a:r>
          </a:p>
        </p:txBody>
      </p:sp>
    </p:spTree>
    <p:extLst>
      <p:ext uri="{BB962C8B-B14F-4D97-AF65-F5344CB8AC3E}">
        <p14:creationId xmlns:p14="http://schemas.microsoft.com/office/powerpoint/2010/main" val="412158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68164DD-E4D5-0353-B250-D2505FCD19DC}"/>
              </a:ext>
            </a:extLst>
          </p:cNvPr>
          <p:cNvGraphicFramePr>
            <a:graphicFrameLocks noChangeAspect="1"/>
          </p:cNvGraphicFramePr>
          <p:nvPr>
            <p:extLst>
              <p:ext uri="{D42A27DB-BD31-4B8C-83A1-F6EECF244321}">
                <p14:modId xmlns:p14="http://schemas.microsoft.com/office/powerpoint/2010/main" val="1846035269"/>
              </p:ext>
            </p:extLst>
          </p:nvPr>
        </p:nvGraphicFramePr>
        <p:xfrm>
          <a:off x="1209208" y="97305"/>
          <a:ext cx="9432925" cy="2995519"/>
        </p:xfrm>
        <a:graphic>
          <a:graphicData uri="http://schemas.openxmlformats.org/presentationml/2006/ole">
            <mc:AlternateContent xmlns:mc="http://schemas.openxmlformats.org/markup-compatibility/2006">
              <mc:Choice xmlns:v="urn:schemas-microsoft-com:vml" Requires="v">
                <p:oleObj name="Bitmap Image" r:id="rId2" imgW="9433440" imgH="3954960" progId="PBrush">
                  <p:embed/>
                </p:oleObj>
              </mc:Choice>
              <mc:Fallback>
                <p:oleObj name="Bitmap Image" r:id="rId2" imgW="9433440" imgH="3954960" progId="PBrush">
                  <p:embed/>
                  <p:pic>
                    <p:nvPicPr>
                      <p:cNvPr id="0" name=""/>
                      <p:cNvPicPr/>
                      <p:nvPr/>
                    </p:nvPicPr>
                    <p:blipFill>
                      <a:blip r:embed="rId3"/>
                      <a:stretch>
                        <a:fillRect/>
                      </a:stretch>
                    </p:blipFill>
                    <p:spPr>
                      <a:xfrm>
                        <a:off x="1209208" y="97305"/>
                        <a:ext cx="9432925" cy="2995519"/>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E00D3585-5297-E0FF-F9ED-74EED9DDC945}"/>
              </a:ext>
            </a:extLst>
          </p:cNvPr>
          <p:cNvGraphicFramePr>
            <a:graphicFrameLocks noChangeAspect="1"/>
          </p:cNvGraphicFramePr>
          <p:nvPr>
            <p:extLst>
              <p:ext uri="{D42A27DB-BD31-4B8C-83A1-F6EECF244321}">
                <p14:modId xmlns:p14="http://schemas.microsoft.com/office/powerpoint/2010/main" val="1809775754"/>
              </p:ext>
            </p:extLst>
          </p:nvPr>
        </p:nvGraphicFramePr>
        <p:xfrm>
          <a:off x="1004047" y="3092824"/>
          <a:ext cx="9638086" cy="3092823"/>
        </p:xfrm>
        <a:graphic>
          <a:graphicData uri="http://schemas.openxmlformats.org/presentationml/2006/ole">
            <mc:AlternateContent xmlns:mc="http://schemas.openxmlformats.org/markup-compatibility/2006">
              <mc:Choice xmlns:v="urn:schemas-microsoft-com:vml" Requires="v">
                <p:oleObj name="Bitmap Image" r:id="rId4" imgW="9494640" imgH="3909240" progId="PBrush">
                  <p:embed/>
                </p:oleObj>
              </mc:Choice>
              <mc:Fallback>
                <p:oleObj name="Bitmap Image" r:id="rId4" imgW="9494640" imgH="3909240" progId="PBrush">
                  <p:embed/>
                  <p:pic>
                    <p:nvPicPr>
                      <p:cNvPr id="0" name=""/>
                      <p:cNvPicPr/>
                      <p:nvPr/>
                    </p:nvPicPr>
                    <p:blipFill>
                      <a:blip r:embed="rId5"/>
                      <a:stretch>
                        <a:fillRect/>
                      </a:stretch>
                    </p:blipFill>
                    <p:spPr>
                      <a:xfrm>
                        <a:off x="1004047" y="3092824"/>
                        <a:ext cx="9638086" cy="3092823"/>
                      </a:xfrm>
                      <a:prstGeom prst="rect">
                        <a:avLst/>
                      </a:prstGeom>
                    </p:spPr>
                  </p:pic>
                </p:oleObj>
              </mc:Fallback>
            </mc:AlternateContent>
          </a:graphicData>
        </a:graphic>
      </p:graphicFrame>
    </p:spTree>
    <p:extLst>
      <p:ext uri="{BB962C8B-B14F-4D97-AF65-F5344CB8AC3E}">
        <p14:creationId xmlns:p14="http://schemas.microsoft.com/office/powerpoint/2010/main" val="294291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FE2401-8720-BCD8-08E9-686FE083EDE6}"/>
              </a:ext>
            </a:extLst>
          </p:cNvPr>
          <p:cNvGraphicFramePr>
            <a:graphicFrameLocks noChangeAspect="1"/>
          </p:cNvGraphicFramePr>
          <p:nvPr>
            <p:extLst>
              <p:ext uri="{D42A27DB-BD31-4B8C-83A1-F6EECF244321}">
                <p14:modId xmlns:p14="http://schemas.microsoft.com/office/powerpoint/2010/main" val="1814257789"/>
              </p:ext>
            </p:extLst>
          </p:nvPr>
        </p:nvGraphicFramePr>
        <p:xfrm>
          <a:off x="377732" y="135405"/>
          <a:ext cx="10828150" cy="3878263"/>
        </p:xfrm>
        <a:graphic>
          <a:graphicData uri="http://schemas.openxmlformats.org/presentationml/2006/ole">
            <mc:AlternateContent xmlns:mc="http://schemas.openxmlformats.org/markup-compatibility/2006">
              <mc:Choice xmlns:v="urn:schemas-microsoft-com:vml" Requires="v">
                <p:oleObj name="Bitmap Image" r:id="rId2" imgW="9662040" imgH="3878640" progId="PBrush">
                  <p:embed/>
                </p:oleObj>
              </mc:Choice>
              <mc:Fallback>
                <p:oleObj name="Bitmap Image" r:id="rId2" imgW="9662040" imgH="3878640" progId="PBrush">
                  <p:embed/>
                  <p:pic>
                    <p:nvPicPr>
                      <p:cNvPr id="0" name=""/>
                      <p:cNvPicPr/>
                      <p:nvPr/>
                    </p:nvPicPr>
                    <p:blipFill>
                      <a:blip r:embed="rId3"/>
                      <a:stretch>
                        <a:fillRect/>
                      </a:stretch>
                    </p:blipFill>
                    <p:spPr>
                      <a:xfrm>
                        <a:off x="377732" y="135405"/>
                        <a:ext cx="10828150" cy="38782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DCBCAB06-6AAC-2C4C-74B1-0D8B07AA11BE}"/>
              </a:ext>
            </a:extLst>
          </p:cNvPr>
          <p:cNvGraphicFramePr>
            <a:graphicFrameLocks noChangeAspect="1"/>
          </p:cNvGraphicFramePr>
          <p:nvPr>
            <p:extLst>
              <p:ext uri="{D42A27DB-BD31-4B8C-83A1-F6EECF244321}">
                <p14:modId xmlns:p14="http://schemas.microsoft.com/office/powerpoint/2010/main" val="3024424157"/>
              </p:ext>
            </p:extLst>
          </p:nvPr>
        </p:nvGraphicFramePr>
        <p:xfrm>
          <a:off x="762000" y="4157104"/>
          <a:ext cx="8358561" cy="2387132"/>
        </p:xfrm>
        <a:graphic>
          <a:graphicData uri="http://schemas.openxmlformats.org/presentationml/2006/ole">
            <mc:AlternateContent xmlns:mc="http://schemas.openxmlformats.org/markup-compatibility/2006">
              <mc:Choice xmlns:v="urn:schemas-microsoft-com:vml" Requires="v">
                <p:oleObj name="Bitmap Image" r:id="rId4" imgW="9311760" imgH="3848040" progId="PBrush">
                  <p:embed/>
                </p:oleObj>
              </mc:Choice>
              <mc:Fallback>
                <p:oleObj name="Bitmap Image" r:id="rId4" imgW="9311760" imgH="3848040" progId="PBrush">
                  <p:embed/>
                  <p:pic>
                    <p:nvPicPr>
                      <p:cNvPr id="0" name=""/>
                      <p:cNvPicPr/>
                      <p:nvPr/>
                    </p:nvPicPr>
                    <p:blipFill>
                      <a:blip r:embed="rId5"/>
                      <a:stretch>
                        <a:fillRect/>
                      </a:stretch>
                    </p:blipFill>
                    <p:spPr>
                      <a:xfrm>
                        <a:off x="762000" y="4157104"/>
                        <a:ext cx="8358561" cy="2387132"/>
                      </a:xfrm>
                      <a:prstGeom prst="rect">
                        <a:avLst/>
                      </a:prstGeom>
                    </p:spPr>
                  </p:pic>
                </p:oleObj>
              </mc:Fallback>
            </mc:AlternateContent>
          </a:graphicData>
        </a:graphic>
      </p:graphicFrame>
    </p:spTree>
    <p:extLst>
      <p:ext uri="{BB962C8B-B14F-4D97-AF65-F5344CB8AC3E}">
        <p14:creationId xmlns:p14="http://schemas.microsoft.com/office/powerpoint/2010/main" val="218893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A0C6E75-E8B8-BA06-0F84-85B0FE5E793A}"/>
              </a:ext>
            </a:extLst>
          </p:cNvPr>
          <p:cNvGraphicFramePr>
            <a:graphicFrameLocks noChangeAspect="1"/>
          </p:cNvGraphicFramePr>
          <p:nvPr>
            <p:extLst>
              <p:ext uri="{D42A27DB-BD31-4B8C-83A1-F6EECF244321}">
                <p14:modId xmlns:p14="http://schemas.microsoft.com/office/powerpoint/2010/main" val="2145574548"/>
              </p:ext>
            </p:extLst>
          </p:nvPr>
        </p:nvGraphicFramePr>
        <p:xfrm>
          <a:off x="1240772" y="171171"/>
          <a:ext cx="8259762" cy="3002335"/>
        </p:xfrm>
        <a:graphic>
          <a:graphicData uri="http://schemas.openxmlformats.org/presentationml/2006/ole">
            <mc:AlternateContent xmlns:mc="http://schemas.openxmlformats.org/markup-compatibility/2006">
              <mc:Choice xmlns:v="urn:schemas-microsoft-com:vml" Requires="v">
                <p:oleObj name="Bitmap Image" r:id="rId2" imgW="8260200" imgH="3627000" progId="PBrush">
                  <p:embed/>
                </p:oleObj>
              </mc:Choice>
              <mc:Fallback>
                <p:oleObj name="Bitmap Image" r:id="rId2" imgW="8260200" imgH="3627000" progId="PBrush">
                  <p:embed/>
                  <p:pic>
                    <p:nvPicPr>
                      <p:cNvPr id="0" name=""/>
                      <p:cNvPicPr/>
                      <p:nvPr/>
                    </p:nvPicPr>
                    <p:blipFill>
                      <a:blip r:embed="rId3"/>
                      <a:stretch>
                        <a:fillRect/>
                      </a:stretch>
                    </p:blipFill>
                    <p:spPr>
                      <a:xfrm>
                        <a:off x="1240772" y="171171"/>
                        <a:ext cx="8259762" cy="300233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373F61AD-62AE-AC57-77A9-6B1A9AC1A20F}"/>
              </a:ext>
            </a:extLst>
          </p:cNvPr>
          <p:cNvGraphicFramePr>
            <a:graphicFrameLocks noChangeAspect="1"/>
          </p:cNvGraphicFramePr>
          <p:nvPr>
            <p:extLst>
              <p:ext uri="{D42A27DB-BD31-4B8C-83A1-F6EECF244321}">
                <p14:modId xmlns:p14="http://schemas.microsoft.com/office/powerpoint/2010/main" val="1510442441"/>
              </p:ext>
            </p:extLst>
          </p:nvPr>
        </p:nvGraphicFramePr>
        <p:xfrm>
          <a:off x="0" y="3173506"/>
          <a:ext cx="9493624" cy="3543300"/>
        </p:xfrm>
        <a:graphic>
          <a:graphicData uri="http://schemas.openxmlformats.org/presentationml/2006/ole">
            <mc:AlternateContent xmlns:mc="http://schemas.openxmlformats.org/markup-compatibility/2006">
              <mc:Choice xmlns:v="urn:schemas-microsoft-com:vml" Requires="v">
                <p:oleObj name="Bitmap Image" r:id="rId4" imgW="9692640" imgH="3543480" progId="PBrush">
                  <p:embed/>
                </p:oleObj>
              </mc:Choice>
              <mc:Fallback>
                <p:oleObj name="Bitmap Image" r:id="rId4" imgW="9692640" imgH="3543480" progId="PBrush">
                  <p:embed/>
                  <p:pic>
                    <p:nvPicPr>
                      <p:cNvPr id="0" name=""/>
                      <p:cNvPicPr/>
                      <p:nvPr/>
                    </p:nvPicPr>
                    <p:blipFill>
                      <a:blip r:embed="rId5"/>
                      <a:stretch>
                        <a:fillRect/>
                      </a:stretch>
                    </p:blipFill>
                    <p:spPr>
                      <a:xfrm>
                        <a:off x="0" y="3173506"/>
                        <a:ext cx="9493624" cy="3543300"/>
                      </a:xfrm>
                      <a:prstGeom prst="rect">
                        <a:avLst/>
                      </a:prstGeom>
                    </p:spPr>
                  </p:pic>
                </p:oleObj>
              </mc:Fallback>
            </mc:AlternateContent>
          </a:graphicData>
        </a:graphic>
      </p:graphicFrame>
    </p:spTree>
    <p:extLst>
      <p:ext uri="{BB962C8B-B14F-4D97-AF65-F5344CB8AC3E}">
        <p14:creationId xmlns:p14="http://schemas.microsoft.com/office/powerpoint/2010/main" val="156579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0F525EE-B5DD-DC6F-A5E4-AFBDB3795495}"/>
              </a:ext>
            </a:extLst>
          </p:cNvPr>
          <p:cNvGraphicFramePr>
            <a:graphicFrameLocks noChangeAspect="1"/>
          </p:cNvGraphicFramePr>
          <p:nvPr>
            <p:extLst>
              <p:ext uri="{D42A27DB-BD31-4B8C-83A1-F6EECF244321}">
                <p14:modId xmlns:p14="http://schemas.microsoft.com/office/powerpoint/2010/main" val="3980980204"/>
              </p:ext>
            </p:extLst>
          </p:nvPr>
        </p:nvGraphicFramePr>
        <p:xfrm>
          <a:off x="649007" y="172197"/>
          <a:ext cx="9532938" cy="2822015"/>
        </p:xfrm>
        <a:graphic>
          <a:graphicData uri="http://schemas.openxmlformats.org/presentationml/2006/ole">
            <mc:AlternateContent xmlns:mc="http://schemas.openxmlformats.org/markup-compatibility/2006">
              <mc:Choice xmlns:v="urn:schemas-microsoft-com:vml" Requires="v">
                <p:oleObj name="Bitmap Image" r:id="rId2" imgW="9532800" imgH="3642480" progId="PBrush">
                  <p:embed/>
                </p:oleObj>
              </mc:Choice>
              <mc:Fallback>
                <p:oleObj name="Bitmap Image" r:id="rId2" imgW="9532800" imgH="3642480" progId="PBrush">
                  <p:embed/>
                  <p:pic>
                    <p:nvPicPr>
                      <p:cNvPr id="0" name=""/>
                      <p:cNvPicPr/>
                      <p:nvPr/>
                    </p:nvPicPr>
                    <p:blipFill>
                      <a:blip r:embed="rId3"/>
                      <a:stretch>
                        <a:fillRect/>
                      </a:stretch>
                    </p:blipFill>
                    <p:spPr>
                      <a:xfrm>
                        <a:off x="649007" y="172197"/>
                        <a:ext cx="9532938" cy="282201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DCC4DC6-712C-BAB9-7385-8486EA34B475}"/>
              </a:ext>
            </a:extLst>
          </p:cNvPr>
          <p:cNvGraphicFramePr>
            <a:graphicFrameLocks noChangeAspect="1"/>
          </p:cNvGraphicFramePr>
          <p:nvPr>
            <p:extLst>
              <p:ext uri="{D42A27DB-BD31-4B8C-83A1-F6EECF244321}">
                <p14:modId xmlns:p14="http://schemas.microsoft.com/office/powerpoint/2010/main" val="3522047891"/>
              </p:ext>
            </p:extLst>
          </p:nvPr>
        </p:nvGraphicFramePr>
        <p:xfrm>
          <a:off x="928128" y="3100482"/>
          <a:ext cx="9334500" cy="3649663"/>
        </p:xfrm>
        <a:graphic>
          <a:graphicData uri="http://schemas.openxmlformats.org/presentationml/2006/ole">
            <mc:AlternateContent xmlns:mc="http://schemas.openxmlformats.org/markup-compatibility/2006">
              <mc:Choice xmlns:v="urn:schemas-microsoft-com:vml" Requires="v">
                <p:oleObj name="Bitmap Image" r:id="rId4" imgW="9334440" imgH="3650040" progId="PBrush">
                  <p:embed/>
                </p:oleObj>
              </mc:Choice>
              <mc:Fallback>
                <p:oleObj name="Bitmap Image" r:id="rId4" imgW="9334440" imgH="3650040" progId="PBrush">
                  <p:embed/>
                  <p:pic>
                    <p:nvPicPr>
                      <p:cNvPr id="0" name=""/>
                      <p:cNvPicPr/>
                      <p:nvPr/>
                    </p:nvPicPr>
                    <p:blipFill>
                      <a:blip r:embed="rId5"/>
                      <a:stretch>
                        <a:fillRect/>
                      </a:stretch>
                    </p:blipFill>
                    <p:spPr>
                      <a:xfrm>
                        <a:off x="928128" y="3100482"/>
                        <a:ext cx="9334500" cy="3649663"/>
                      </a:xfrm>
                      <a:prstGeom prst="rect">
                        <a:avLst/>
                      </a:prstGeom>
                    </p:spPr>
                  </p:pic>
                </p:oleObj>
              </mc:Fallback>
            </mc:AlternateContent>
          </a:graphicData>
        </a:graphic>
      </p:graphicFrame>
    </p:spTree>
    <p:extLst>
      <p:ext uri="{BB962C8B-B14F-4D97-AF65-F5344CB8AC3E}">
        <p14:creationId xmlns:p14="http://schemas.microsoft.com/office/powerpoint/2010/main" val="180586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4D566041-536B-6F11-6600-644ABCE3DA70}"/>
              </a:ext>
            </a:extLst>
          </p:cNvPr>
          <p:cNvGraphicFramePr>
            <a:graphicFrameLocks noChangeAspect="1"/>
          </p:cNvGraphicFramePr>
          <p:nvPr>
            <p:extLst>
              <p:ext uri="{D42A27DB-BD31-4B8C-83A1-F6EECF244321}">
                <p14:modId xmlns:p14="http://schemas.microsoft.com/office/powerpoint/2010/main" val="3183550610"/>
              </p:ext>
            </p:extLst>
          </p:nvPr>
        </p:nvGraphicFramePr>
        <p:xfrm>
          <a:off x="1103873" y="202360"/>
          <a:ext cx="9356725" cy="2845640"/>
        </p:xfrm>
        <a:graphic>
          <a:graphicData uri="http://schemas.openxmlformats.org/presentationml/2006/ole">
            <mc:AlternateContent xmlns:mc="http://schemas.openxmlformats.org/markup-compatibility/2006">
              <mc:Choice xmlns:v="urn:schemas-microsoft-com:vml" Requires="v">
                <p:oleObj name="Bitmap Image" r:id="rId2" imgW="9357480" imgH="3581280" progId="PBrush">
                  <p:embed/>
                </p:oleObj>
              </mc:Choice>
              <mc:Fallback>
                <p:oleObj name="Bitmap Image" r:id="rId2" imgW="9357480" imgH="3581280" progId="PBrush">
                  <p:embed/>
                  <p:pic>
                    <p:nvPicPr>
                      <p:cNvPr id="0" name=""/>
                      <p:cNvPicPr/>
                      <p:nvPr/>
                    </p:nvPicPr>
                    <p:blipFill>
                      <a:blip r:embed="rId3"/>
                      <a:stretch>
                        <a:fillRect/>
                      </a:stretch>
                    </p:blipFill>
                    <p:spPr>
                      <a:xfrm>
                        <a:off x="1103873" y="202360"/>
                        <a:ext cx="9356725" cy="284564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B5019B83-B284-7E2B-62F2-2BBF62066C2F}"/>
              </a:ext>
            </a:extLst>
          </p:cNvPr>
          <p:cNvGraphicFramePr>
            <a:graphicFrameLocks noChangeAspect="1"/>
          </p:cNvGraphicFramePr>
          <p:nvPr>
            <p:extLst>
              <p:ext uri="{D42A27DB-BD31-4B8C-83A1-F6EECF244321}">
                <p14:modId xmlns:p14="http://schemas.microsoft.com/office/powerpoint/2010/main" val="2199904067"/>
              </p:ext>
            </p:extLst>
          </p:nvPr>
        </p:nvGraphicFramePr>
        <p:xfrm>
          <a:off x="1103873" y="3183125"/>
          <a:ext cx="9258300" cy="3611563"/>
        </p:xfrm>
        <a:graphic>
          <a:graphicData uri="http://schemas.openxmlformats.org/presentationml/2006/ole">
            <mc:AlternateContent xmlns:mc="http://schemas.openxmlformats.org/markup-compatibility/2006">
              <mc:Choice xmlns:v="urn:schemas-microsoft-com:vml" Requires="v">
                <p:oleObj name="Bitmap Image" r:id="rId4" imgW="9258480" imgH="3611880" progId="PBrush">
                  <p:embed/>
                </p:oleObj>
              </mc:Choice>
              <mc:Fallback>
                <p:oleObj name="Bitmap Image" r:id="rId4" imgW="9258480" imgH="3611880" progId="PBrush">
                  <p:embed/>
                  <p:pic>
                    <p:nvPicPr>
                      <p:cNvPr id="0" name=""/>
                      <p:cNvPicPr/>
                      <p:nvPr/>
                    </p:nvPicPr>
                    <p:blipFill>
                      <a:blip r:embed="rId5"/>
                      <a:stretch>
                        <a:fillRect/>
                      </a:stretch>
                    </p:blipFill>
                    <p:spPr>
                      <a:xfrm>
                        <a:off x="1103873" y="3183125"/>
                        <a:ext cx="9258300" cy="3611563"/>
                      </a:xfrm>
                      <a:prstGeom prst="rect">
                        <a:avLst/>
                      </a:prstGeom>
                    </p:spPr>
                  </p:pic>
                </p:oleObj>
              </mc:Fallback>
            </mc:AlternateContent>
          </a:graphicData>
        </a:graphic>
      </p:graphicFrame>
    </p:spTree>
    <p:extLst>
      <p:ext uri="{BB962C8B-B14F-4D97-AF65-F5344CB8AC3E}">
        <p14:creationId xmlns:p14="http://schemas.microsoft.com/office/powerpoint/2010/main" val="269287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A9FF1-A956-247B-8631-2A1A735EFE0F}"/>
              </a:ext>
            </a:extLst>
          </p:cNvPr>
          <p:cNvSpPr txBox="1"/>
          <p:nvPr/>
        </p:nvSpPr>
        <p:spPr>
          <a:xfrm>
            <a:off x="726142" y="923865"/>
            <a:ext cx="9735670" cy="501675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column  What is the operating system (OS) of your device?, Most of people use windows operating system and least use </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 mac operating system.</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column  What browser do you run on your device to access the website?, most of people use google chrome browser for accessing website and least use </a:t>
            </a:r>
            <a:r>
              <a:rPr lang="en-US" sz="2000" dirty="0" err="1">
                <a:latin typeface="Times New Roman" panose="02020603050405020304" pitchFamily="18" charset="0"/>
                <a:cs typeface="Times New Roman" panose="02020603050405020304" pitchFamily="18" charset="0"/>
              </a:rPr>
              <a:t>Mozarilla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Firefoex</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column  After first visit, how do you reach the online retail store?, most of people reach online retail store via search engine and least via social media.</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column  How much time do you explore the e- retail store before making a purchase decision?, more than 15 mins most of people explore the e-retail store before making a purchase decision and least 1-5 mins.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column  How frequently do you abandon (selecting an items and leaving without making payment) your shopping cart?, most of people sometimes abandon and least people very frequently abandon their shopping cart.</a:t>
            </a:r>
          </a:p>
        </p:txBody>
      </p:sp>
      <p:sp>
        <p:nvSpPr>
          <p:cNvPr id="5" name="TextBox 4">
            <a:extLst>
              <a:ext uri="{FF2B5EF4-FFF2-40B4-BE49-F238E27FC236}">
                <a16:creationId xmlns:a16="http://schemas.microsoft.com/office/drawing/2014/main" id="{A2BEF320-49D6-4981-3445-B80CDF8E7F18}"/>
              </a:ext>
            </a:extLst>
          </p:cNvPr>
          <p:cNvSpPr txBox="1"/>
          <p:nvPr/>
        </p:nvSpPr>
        <p:spPr>
          <a:xfrm>
            <a:off x="1057837" y="371073"/>
            <a:ext cx="8104094" cy="477054"/>
          </a:xfrm>
          <a:prstGeom prst="rect">
            <a:avLst/>
          </a:prstGeom>
          <a:noFill/>
        </p:spPr>
        <p:txBody>
          <a:bodyPr wrap="square" rtlCol="0">
            <a:spAutoFit/>
          </a:bodyPr>
          <a:lstStyle/>
          <a:p>
            <a:r>
              <a:rPr lang="en-IN" sz="2500" dirty="0">
                <a:solidFill>
                  <a:schemeClr val="accent2">
                    <a:lumMod val="75000"/>
                  </a:schemeClr>
                </a:solidFill>
                <a:latin typeface="Times New Roman" panose="02020603050405020304" pitchFamily="18" charset="0"/>
                <a:cs typeface="Times New Roman" panose="02020603050405020304" pitchFamily="18" charset="0"/>
              </a:rPr>
              <a:t>OBSERVATIONS OF UNIVARIATE ANALYSIS</a:t>
            </a:r>
          </a:p>
        </p:txBody>
      </p:sp>
    </p:spTree>
    <p:extLst>
      <p:ext uri="{BB962C8B-B14F-4D97-AF65-F5344CB8AC3E}">
        <p14:creationId xmlns:p14="http://schemas.microsoft.com/office/powerpoint/2010/main" val="358636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43D79B62-E860-630B-A5B9-5A3915BCDDDA}"/>
              </a:ext>
            </a:extLst>
          </p:cNvPr>
          <p:cNvGraphicFramePr>
            <a:graphicFrameLocks noChangeAspect="1"/>
          </p:cNvGraphicFramePr>
          <p:nvPr>
            <p:extLst>
              <p:ext uri="{D42A27DB-BD31-4B8C-83A1-F6EECF244321}">
                <p14:modId xmlns:p14="http://schemas.microsoft.com/office/powerpoint/2010/main" val="3368928788"/>
              </p:ext>
            </p:extLst>
          </p:nvPr>
        </p:nvGraphicFramePr>
        <p:xfrm>
          <a:off x="510988" y="1020669"/>
          <a:ext cx="9735671" cy="2835275"/>
        </p:xfrm>
        <a:graphic>
          <a:graphicData uri="http://schemas.openxmlformats.org/presentationml/2006/ole">
            <mc:AlternateContent xmlns:mc="http://schemas.openxmlformats.org/markup-compatibility/2006">
              <mc:Choice xmlns:v="urn:schemas-microsoft-com:vml" Requires="v">
                <p:oleObj name="Bitmap Image" r:id="rId2" imgW="7109640" imgH="2834640" progId="PBrush">
                  <p:embed/>
                </p:oleObj>
              </mc:Choice>
              <mc:Fallback>
                <p:oleObj name="Bitmap Image" r:id="rId2" imgW="7109640" imgH="2834640" progId="PBrush">
                  <p:embed/>
                  <p:pic>
                    <p:nvPicPr>
                      <p:cNvPr id="0" name=""/>
                      <p:cNvPicPr/>
                      <p:nvPr/>
                    </p:nvPicPr>
                    <p:blipFill>
                      <a:blip r:embed="rId3"/>
                      <a:stretch>
                        <a:fillRect/>
                      </a:stretch>
                    </p:blipFill>
                    <p:spPr>
                      <a:xfrm>
                        <a:off x="510988" y="1020669"/>
                        <a:ext cx="9735671" cy="283527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5763FE64-173C-21DD-1141-08EBCB803CED}"/>
              </a:ext>
            </a:extLst>
          </p:cNvPr>
          <p:cNvGraphicFramePr>
            <a:graphicFrameLocks noChangeAspect="1"/>
          </p:cNvGraphicFramePr>
          <p:nvPr>
            <p:extLst>
              <p:ext uri="{D42A27DB-BD31-4B8C-83A1-F6EECF244321}">
                <p14:modId xmlns:p14="http://schemas.microsoft.com/office/powerpoint/2010/main" val="4029735760"/>
              </p:ext>
            </p:extLst>
          </p:nvPr>
        </p:nvGraphicFramePr>
        <p:xfrm>
          <a:off x="788894" y="3922619"/>
          <a:ext cx="6773863" cy="2781300"/>
        </p:xfrm>
        <a:graphic>
          <a:graphicData uri="http://schemas.openxmlformats.org/presentationml/2006/ole">
            <mc:AlternateContent xmlns:mc="http://schemas.openxmlformats.org/markup-compatibility/2006">
              <mc:Choice xmlns:v="urn:schemas-microsoft-com:vml" Requires="v">
                <p:oleObj name="Bitmap Image" r:id="rId4" imgW="6774120" imgH="2781360" progId="PBrush">
                  <p:embed/>
                </p:oleObj>
              </mc:Choice>
              <mc:Fallback>
                <p:oleObj name="Bitmap Image" r:id="rId4" imgW="6774120" imgH="2781360" progId="PBrush">
                  <p:embed/>
                  <p:pic>
                    <p:nvPicPr>
                      <p:cNvPr id="0" name=""/>
                      <p:cNvPicPr/>
                      <p:nvPr/>
                    </p:nvPicPr>
                    <p:blipFill>
                      <a:blip r:embed="rId5"/>
                      <a:stretch>
                        <a:fillRect/>
                      </a:stretch>
                    </p:blipFill>
                    <p:spPr>
                      <a:xfrm>
                        <a:off x="788894" y="3922619"/>
                        <a:ext cx="6773863" cy="27813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70E0104-9B43-DEF0-1069-C5231597905B}"/>
              </a:ext>
            </a:extLst>
          </p:cNvPr>
          <p:cNvGraphicFramePr>
            <a:graphicFrameLocks noChangeAspect="1"/>
          </p:cNvGraphicFramePr>
          <p:nvPr>
            <p:extLst>
              <p:ext uri="{D42A27DB-BD31-4B8C-83A1-F6EECF244321}">
                <p14:modId xmlns:p14="http://schemas.microsoft.com/office/powerpoint/2010/main" val="1665135143"/>
              </p:ext>
            </p:extLst>
          </p:nvPr>
        </p:nvGraphicFramePr>
        <p:xfrm>
          <a:off x="7562757" y="3922619"/>
          <a:ext cx="3452812" cy="2714625"/>
        </p:xfrm>
        <a:graphic>
          <a:graphicData uri="http://schemas.openxmlformats.org/presentationml/2006/ole">
            <mc:AlternateContent xmlns:mc="http://schemas.openxmlformats.org/markup-compatibility/2006">
              <mc:Choice xmlns:v="urn:schemas-microsoft-com:vml" Requires="v">
                <p:oleObj name="Bitmap Image" r:id="rId6" imgW="3452040" imgH="2827080" progId="PBrush">
                  <p:embed/>
                </p:oleObj>
              </mc:Choice>
              <mc:Fallback>
                <p:oleObj name="Bitmap Image" r:id="rId6" imgW="3452040" imgH="2827080" progId="PBrush">
                  <p:embed/>
                  <p:pic>
                    <p:nvPicPr>
                      <p:cNvPr id="0" name=""/>
                      <p:cNvPicPr/>
                      <p:nvPr/>
                    </p:nvPicPr>
                    <p:blipFill>
                      <a:blip r:embed="rId7"/>
                      <a:stretch>
                        <a:fillRect/>
                      </a:stretch>
                    </p:blipFill>
                    <p:spPr>
                      <a:xfrm>
                        <a:off x="7562757" y="3922619"/>
                        <a:ext cx="3452812" cy="2714625"/>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B92B7B3-ADF5-AB99-420D-A2D224867345}"/>
              </a:ext>
            </a:extLst>
          </p:cNvPr>
          <p:cNvSpPr txBox="1"/>
          <p:nvPr/>
        </p:nvSpPr>
        <p:spPr>
          <a:xfrm>
            <a:off x="1237129" y="206188"/>
            <a:ext cx="6920753" cy="86177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VISUALIZATION OF CATEGORICAL COLUMNS AFTER ENCODING</a:t>
            </a:r>
          </a:p>
        </p:txBody>
      </p:sp>
    </p:spTree>
    <p:extLst>
      <p:ext uri="{BB962C8B-B14F-4D97-AF65-F5344CB8AC3E}">
        <p14:creationId xmlns:p14="http://schemas.microsoft.com/office/powerpoint/2010/main" val="391594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A3D264-D3A4-2012-D437-53D81F9BA6BF}"/>
              </a:ext>
            </a:extLst>
          </p:cNvPr>
          <p:cNvSpPr>
            <a:spLocks noGrp="1"/>
          </p:cNvSpPr>
          <p:nvPr>
            <p:ph type="title"/>
          </p:nvPr>
        </p:nvSpPr>
        <p:spPr>
          <a:xfrm>
            <a:off x="892487" y="528917"/>
            <a:ext cx="8596668" cy="1320800"/>
          </a:xfrm>
        </p:spPr>
        <p:txBody>
          <a:bodyPr>
            <a:normAutofit/>
          </a:bodyPr>
          <a:lstStyle/>
          <a:p>
            <a:r>
              <a:rPr lang="en-IN" sz="2500" dirty="0">
                <a:latin typeface="Times New Roman" panose="02020603050405020304" pitchFamily="18" charset="0"/>
                <a:cs typeface="Times New Roman" panose="02020603050405020304" pitchFamily="18" charset="0"/>
              </a:rPr>
              <a:t>OBSERVATIONS FOR WEBSITES RECOMMENDATION</a:t>
            </a:r>
            <a:r>
              <a:rPr lang="en-IN" sz="2500" dirty="0"/>
              <a:t>:</a:t>
            </a:r>
          </a:p>
        </p:txBody>
      </p:sp>
      <p:sp>
        <p:nvSpPr>
          <p:cNvPr id="5" name="TextBox 4">
            <a:extLst>
              <a:ext uri="{FF2B5EF4-FFF2-40B4-BE49-F238E27FC236}">
                <a16:creationId xmlns:a16="http://schemas.microsoft.com/office/drawing/2014/main" id="{09BC39CF-B367-1A81-08AD-18B55BB23795}"/>
              </a:ext>
            </a:extLst>
          </p:cNvPr>
          <p:cNvSpPr txBox="1"/>
          <p:nvPr/>
        </p:nvSpPr>
        <p:spPr>
          <a:xfrm>
            <a:off x="968188" y="1604682"/>
            <a:ext cx="5800165" cy="286232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Amazon is recommended 81%.</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Flipkart is recommended 52%.</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Myntra is recommended 71%.</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P</a:t>
            </a:r>
            <a:r>
              <a:rPr lang="en-US" b="0" i="0" dirty="0">
                <a:solidFill>
                  <a:srgbClr val="000000"/>
                </a:solidFill>
                <a:effectLst/>
                <a:latin typeface="Helvetica Neue"/>
              </a:rPr>
              <a:t>aytm is recommended 83%.</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S</a:t>
            </a:r>
            <a:r>
              <a:rPr lang="en-US" b="0" i="0" dirty="0">
                <a:solidFill>
                  <a:srgbClr val="000000"/>
                </a:solidFill>
                <a:effectLst/>
                <a:latin typeface="Helvetica Neue"/>
              </a:rPr>
              <a:t>napdeal is recommended 95%.</a:t>
            </a:r>
          </a:p>
          <a:p>
            <a:endParaRPr lang="en-IN" dirty="0"/>
          </a:p>
        </p:txBody>
      </p:sp>
    </p:spTree>
    <p:extLst>
      <p:ext uri="{BB962C8B-B14F-4D97-AF65-F5344CB8AC3E}">
        <p14:creationId xmlns:p14="http://schemas.microsoft.com/office/powerpoint/2010/main" val="241552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028-4650-38D1-D373-7146159CEA36}"/>
              </a:ext>
            </a:extLst>
          </p:cNvPr>
          <p:cNvSpPr>
            <a:spLocks noGrp="1"/>
          </p:cNvSpPr>
          <p:nvPr>
            <p:ph type="title"/>
          </p:nvPr>
        </p:nvSpPr>
        <p:spPr>
          <a:xfrm>
            <a:off x="838200" y="365125"/>
            <a:ext cx="10515600" cy="979581"/>
          </a:xfrm>
        </p:spPr>
        <p:txBody>
          <a:bodyPr>
            <a:normAutofit/>
          </a:bodyPr>
          <a:lstStyle/>
          <a:p>
            <a:r>
              <a:rPr lang="en-IN" sz="2500" dirty="0">
                <a:latin typeface="Times New Roman" panose="02020603050405020304" pitchFamily="18" charset="0"/>
                <a:cs typeface="Times New Roman" panose="02020603050405020304" pitchFamily="18" charset="0"/>
              </a:rPr>
              <a:t>MULTIVARIATE ANALYSIS</a:t>
            </a:r>
          </a:p>
        </p:txBody>
      </p:sp>
      <p:graphicFrame>
        <p:nvGraphicFramePr>
          <p:cNvPr id="3" name="Object 2">
            <a:extLst>
              <a:ext uri="{FF2B5EF4-FFF2-40B4-BE49-F238E27FC236}">
                <a16:creationId xmlns:a16="http://schemas.microsoft.com/office/drawing/2014/main" id="{6F6F21E1-46D8-E003-FD3E-11EB3429E26E}"/>
              </a:ext>
            </a:extLst>
          </p:cNvPr>
          <p:cNvGraphicFramePr>
            <a:graphicFrameLocks noChangeAspect="1"/>
          </p:cNvGraphicFramePr>
          <p:nvPr>
            <p:extLst>
              <p:ext uri="{D42A27DB-BD31-4B8C-83A1-F6EECF244321}">
                <p14:modId xmlns:p14="http://schemas.microsoft.com/office/powerpoint/2010/main" val="1211374535"/>
              </p:ext>
            </p:extLst>
          </p:nvPr>
        </p:nvGraphicFramePr>
        <p:xfrm>
          <a:off x="720446" y="1344706"/>
          <a:ext cx="9388475" cy="4754563"/>
        </p:xfrm>
        <a:graphic>
          <a:graphicData uri="http://schemas.openxmlformats.org/presentationml/2006/ole">
            <mc:AlternateContent xmlns:mc="http://schemas.openxmlformats.org/markup-compatibility/2006">
              <mc:Choice xmlns:v="urn:schemas-microsoft-com:vml" Requires="v">
                <p:oleObj name="Bitmap Image" r:id="rId2" imgW="9387720" imgH="4754880" progId="PBrush">
                  <p:embed/>
                </p:oleObj>
              </mc:Choice>
              <mc:Fallback>
                <p:oleObj name="Bitmap Image" r:id="rId2" imgW="9387720" imgH="4754880" progId="PBrush">
                  <p:embed/>
                  <p:pic>
                    <p:nvPicPr>
                      <p:cNvPr id="0" name=""/>
                      <p:cNvPicPr/>
                      <p:nvPr/>
                    </p:nvPicPr>
                    <p:blipFill>
                      <a:blip r:embed="rId3"/>
                      <a:stretch>
                        <a:fillRect/>
                      </a:stretch>
                    </p:blipFill>
                    <p:spPr>
                      <a:xfrm>
                        <a:off x="720446" y="1344706"/>
                        <a:ext cx="9388475" cy="4754563"/>
                      </a:xfrm>
                      <a:prstGeom prst="rect">
                        <a:avLst/>
                      </a:prstGeom>
                    </p:spPr>
                  </p:pic>
                </p:oleObj>
              </mc:Fallback>
            </mc:AlternateContent>
          </a:graphicData>
        </a:graphic>
      </p:graphicFrame>
    </p:spTree>
    <p:extLst>
      <p:ext uri="{BB962C8B-B14F-4D97-AF65-F5344CB8AC3E}">
        <p14:creationId xmlns:p14="http://schemas.microsoft.com/office/powerpoint/2010/main" val="67037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BF9D-F18F-3286-A648-72D59A101BE4}"/>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CORRELATION CHECKED </a:t>
            </a:r>
          </a:p>
        </p:txBody>
      </p:sp>
      <p:sp>
        <p:nvSpPr>
          <p:cNvPr id="3" name="TextBox 2">
            <a:extLst>
              <a:ext uri="{FF2B5EF4-FFF2-40B4-BE49-F238E27FC236}">
                <a16:creationId xmlns:a16="http://schemas.microsoft.com/office/drawing/2014/main" id="{D2649EA8-F9A9-4E59-9FA8-5E0D44263B50}"/>
              </a:ext>
            </a:extLst>
          </p:cNvPr>
          <p:cNvSpPr txBox="1"/>
          <p:nvPr/>
        </p:nvSpPr>
        <p:spPr>
          <a:xfrm>
            <a:off x="972671" y="1183341"/>
            <a:ext cx="8234082" cy="646331"/>
          </a:xfrm>
          <a:prstGeom prst="rect">
            <a:avLst/>
          </a:prstGeom>
          <a:noFill/>
        </p:spPr>
        <p:txBody>
          <a:bodyPr wrap="square" rtlCol="0">
            <a:spAutoFit/>
          </a:bodyPr>
          <a:lstStyle/>
          <a:p>
            <a:r>
              <a:rPr lang="en-IN" dirty="0"/>
              <a:t>I have checked the correlation in the dataset using </a:t>
            </a:r>
            <a:r>
              <a:rPr lang="en-IN" dirty="0" err="1"/>
              <a:t>data.corr</a:t>
            </a:r>
            <a:r>
              <a:rPr lang="en-IN" dirty="0"/>
              <a:t>() command. There are some columns that shows correlation between each other.</a:t>
            </a:r>
          </a:p>
        </p:txBody>
      </p:sp>
      <p:graphicFrame>
        <p:nvGraphicFramePr>
          <p:cNvPr id="6" name="Object 5">
            <a:extLst>
              <a:ext uri="{FF2B5EF4-FFF2-40B4-BE49-F238E27FC236}">
                <a16:creationId xmlns:a16="http://schemas.microsoft.com/office/drawing/2014/main" id="{641846C3-20B3-A231-B452-0ACF33CCC4E5}"/>
              </a:ext>
            </a:extLst>
          </p:cNvPr>
          <p:cNvGraphicFramePr>
            <a:graphicFrameLocks noChangeAspect="1"/>
          </p:cNvGraphicFramePr>
          <p:nvPr>
            <p:extLst>
              <p:ext uri="{D42A27DB-BD31-4B8C-83A1-F6EECF244321}">
                <p14:modId xmlns:p14="http://schemas.microsoft.com/office/powerpoint/2010/main" val="400339936"/>
              </p:ext>
            </p:extLst>
          </p:nvPr>
        </p:nvGraphicFramePr>
        <p:xfrm>
          <a:off x="1120588" y="1930400"/>
          <a:ext cx="6929812" cy="4544618"/>
        </p:xfrm>
        <a:graphic>
          <a:graphicData uri="http://schemas.openxmlformats.org/presentationml/2006/ole">
            <mc:AlternateContent xmlns:mc="http://schemas.openxmlformats.org/markup-compatibility/2006">
              <mc:Choice xmlns:v="urn:schemas-microsoft-com:vml" Requires="v">
                <p:oleObj name="Bitmap Image" r:id="rId2" imgW="8282880" imgH="5433120" progId="PBrush">
                  <p:embed/>
                </p:oleObj>
              </mc:Choice>
              <mc:Fallback>
                <p:oleObj name="Bitmap Image" r:id="rId2" imgW="8282880" imgH="5433120" progId="PBrush">
                  <p:embed/>
                  <p:pic>
                    <p:nvPicPr>
                      <p:cNvPr id="0" name=""/>
                      <p:cNvPicPr/>
                      <p:nvPr/>
                    </p:nvPicPr>
                    <p:blipFill>
                      <a:blip r:embed="rId3"/>
                      <a:stretch>
                        <a:fillRect/>
                      </a:stretch>
                    </p:blipFill>
                    <p:spPr>
                      <a:xfrm>
                        <a:off x="1120588" y="1930400"/>
                        <a:ext cx="6929812" cy="4544618"/>
                      </a:xfrm>
                      <a:prstGeom prst="rect">
                        <a:avLst/>
                      </a:prstGeom>
                    </p:spPr>
                  </p:pic>
                </p:oleObj>
              </mc:Fallback>
            </mc:AlternateContent>
          </a:graphicData>
        </a:graphic>
      </p:graphicFrame>
    </p:spTree>
    <p:extLst>
      <p:ext uri="{BB962C8B-B14F-4D97-AF65-F5344CB8AC3E}">
        <p14:creationId xmlns:p14="http://schemas.microsoft.com/office/powerpoint/2010/main" val="364144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71BC-BC97-C410-EBA7-6FC5DEEE9813}"/>
              </a:ext>
            </a:extLst>
          </p:cNvPr>
          <p:cNvSpPr>
            <a:spLocks noGrp="1"/>
          </p:cNvSpPr>
          <p:nvPr>
            <p:ph type="title"/>
          </p:nvPr>
        </p:nvSpPr>
        <p:spPr/>
        <p:txBody>
          <a:bodyPr>
            <a:normAutofit/>
          </a:bodyPr>
          <a:lstStyle/>
          <a:p>
            <a:r>
              <a:rPr lang="en-IN" sz="25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F3A69C8-EBF9-1AB6-BB14-4280C53BADC7}"/>
              </a:ext>
            </a:extLst>
          </p:cNvPr>
          <p:cNvSpPr>
            <a:spLocks noGrp="1"/>
          </p:cNvSpPr>
          <p:nvPr>
            <p:ph idx="1"/>
          </p:nvPr>
        </p:nvSpPr>
        <p:spPr>
          <a:xfrm>
            <a:off x="372534" y="1156542"/>
            <a:ext cx="8596668" cy="3880773"/>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Data visualizations, analysis and pre-processing</a:t>
            </a:r>
          </a:p>
          <a:p>
            <a:r>
              <a:rPr lang="en-IN" dirty="0">
                <a:latin typeface="Times New Roman" panose="02020603050405020304" pitchFamily="18" charset="0"/>
                <a:cs typeface="Times New Roman" panose="02020603050405020304" pitchFamily="18" charset="0"/>
              </a:rPr>
              <a:t>Eda and pre-processing steps</a:t>
            </a:r>
          </a:p>
          <a:p>
            <a:r>
              <a:rPr lang="en-IN" dirty="0">
                <a:latin typeface="Times New Roman" panose="02020603050405020304" pitchFamily="18" charset="0"/>
                <a:cs typeface="Times New Roman" panose="02020603050405020304" pitchFamily="18" charset="0"/>
              </a:rPr>
              <a:t>Univariate Analysis</a:t>
            </a:r>
          </a:p>
          <a:p>
            <a:r>
              <a:rPr lang="en-IN" sz="1800" dirty="0">
                <a:latin typeface="Times New Roman" panose="02020603050405020304" pitchFamily="18" charset="0"/>
                <a:cs typeface="Times New Roman" panose="02020603050405020304" pitchFamily="18" charset="0"/>
              </a:rPr>
              <a:t>Observations of Univariate Analysis</a:t>
            </a:r>
          </a:p>
          <a:p>
            <a:r>
              <a:rPr lang="en-IN" sz="1800" dirty="0">
                <a:latin typeface="Times New Roman" panose="02020603050405020304" pitchFamily="18" charset="0"/>
                <a:cs typeface="Times New Roman" panose="02020603050405020304" pitchFamily="18" charset="0"/>
              </a:rPr>
              <a:t>Visualization of Categorical columns after encoding</a:t>
            </a:r>
          </a:p>
          <a:p>
            <a:r>
              <a:rPr lang="en-IN" sz="1800" dirty="0">
                <a:latin typeface="Times New Roman" panose="02020603050405020304" pitchFamily="18" charset="0"/>
                <a:cs typeface="Times New Roman" panose="02020603050405020304" pitchFamily="18" charset="0"/>
              </a:rPr>
              <a:t>Observations for websites recommendation</a:t>
            </a:r>
          </a:p>
          <a:p>
            <a:r>
              <a:rPr lang="en-IN" sz="1800" dirty="0">
                <a:latin typeface="Times New Roman" panose="02020603050405020304" pitchFamily="18" charset="0"/>
                <a:cs typeface="Times New Roman" panose="02020603050405020304" pitchFamily="18" charset="0"/>
              </a:rPr>
              <a:t>Multivariate Analysis</a:t>
            </a:r>
          </a:p>
          <a:p>
            <a:r>
              <a:rPr lang="en-IN" sz="1800" dirty="0">
                <a:latin typeface="Times New Roman" panose="02020603050405020304" pitchFamily="18" charset="0"/>
                <a:cs typeface="Times New Roman" panose="02020603050405020304" pitchFamily="18" charset="0"/>
              </a:rPr>
              <a:t>Correlation checked</a:t>
            </a:r>
          </a:p>
          <a:p>
            <a:r>
              <a:rPr lang="en-IN" sz="1800" dirty="0">
                <a:latin typeface="Times New Roman" panose="02020603050405020304" pitchFamily="18" charset="0"/>
                <a:cs typeface="Times New Roman" panose="02020603050405020304" pitchFamily="18" charset="0"/>
              </a:rPr>
              <a:t>Checking the feature importance </a:t>
            </a:r>
          </a:p>
          <a:p>
            <a:r>
              <a:rPr lang="en-IN" sz="1900" dirty="0">
                <a:latin typeface="Times New Roman" panose="02020603050405020304" pitchFamily="18" charset="0"/>
                <a:cs typeface="Times New Roman" panose="02020603050405020304" pitchFamily="18" charset="0"/>
              </a:rPr>
              <a:t>Conclusions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54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CBEB-53F5-FB1C-6F62-3F4730A6ADEE}"/>
              </a:ext>
            </a:extLst>
          </p:cNvPr>
          <p:cNvSpPr>
            <a:spLocks noGrp="1"/>
          </p:cNvSpPr>
          <p:nvPr>
            <p:ph type="title"/>
          </p:nvPr>
        </p:nvSpPr>
        <p:spPr/>
        <p:txBody>
          <a:bodyPr>
            <a:normAutofit/>
          </a:bodyPr>
          <a:lstStyle/>
          <a:p>
            <a:r>
              <a:rPr lang="en-IN" sz="2500" dirty="0">
                <a:latin typeface="Times New Roman" panose="02020603050405020304" pitchFamily="18" charset="0"/>
                <a:cs typeface="Times New Roman" panose="02020603050405020304" pitchFamily="18" charset="0"/>
              </a:rPr>
              <a:t>CHECKING THE FEATURE IMPORTANCE</a:t>
            </a:r>
          </a:p>
        </p:txBody>
      </p:sp>
      <p:graphicFrame>
        <p:nvGraphicFramePr>
          <p:cNvPr id="3" name="Object 2">
            <a:extLst>
              <a:ext uri="{FF2B5EF4-FFF2-40B4-BE49-F238E27FC236}">
                <a16:creationId xmlns:a16="http://schemas.microsoft.com/office/drawing/2014/main" id="{5D6C5111-5E83-2CF2-EDF3-C42655626329}"/>
              </a:ext>
            </a:extLst>
          </p:cNvPr>
          <p:cNvGraphicFramePr>
            <a:graphicFrameLocks noChangeAspect="1"/>
          </p:cNvGraphicFramePr>
          <p:nvPr>
            <p:extLst>
              <p:ext uri="{D42A27DB-BD31-4B8C-83A1-F6EECF244321}">
                <p14:modId xmlns:p14="http://schemas.microsoft.com/office/powerpoint/2010/main" val="4072257692"/>
              </p:ext>
            </p:extLst>
          </p:nvPr>
        </p:nvGraphicFramePr>
        <p:xfrm>
          <a:off x="571781" y="1387662"/>
          <a:ext cx="9059862" cy="4289425"/>
        </p:xfrm>
        <a:graphic>
          <a:graphicData uri="http://schemas.openxmlformats.org/presentationml/2006/ole">
            <mc:AlternateContent xmlns:mc="http://schemas.openxmlformats.org/markup-compatibility/2006">
              <mc:Choice xmlns:v="urn:schemas-microsoft-com:vml" Requires="v">
                <p:oleObj name="Bitmap Image" r:id="rId2" imgW="9060120" imgH="4290120" progId="PBrush">
                  <p:embed/>
                </p:oleObj>
              </mc:Choice>
              <mc:Fallback>
                <p:oleObj name="Bitmap Image" r:id="rId2" imgW="9060120" imgH="4290120" progId="PBrush">
                  <p:embed/>
                  <p:pic>
                    <p:nvPicPr>
                      <p:cNvPr id="0" name=""/>
                      <p:cNvPicPr/>
                      <p:nvPr/>
                    </p:nvPicPr>
                    <p:blipFill>
                      <a:blip r:embed="rId3"/>
                      <a:stretch>
                        <a:fillRect/>
                      </a:stretch>
                    </p:blipFill>
                    <p:spPr>
                      <a:xfrm>
                        <a:off x="571781" y="1387662"/>
                        <a:ext cx="9059862" cy="428942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A72F4E86-67C0-0F96-8C09-53468CCDC8A9}"/>
              </a:ext>
            </a:extLst>
          </p:cNvPr>
          <p:cNvSpPr txBox="1"/>
          <p:nvPr/>
        </p:nvSpPr>
        <p:spPr>
          <a:xfrm>
            <a:off x="726141" y="5871446"/>
            <a:ext cx="10264588" cy="646331"/>
          </a:xfrm>
          <a:prstGeom prst="rect">
            <a:avLst/>
          </a:prstGeom>
          <a:noFill/>
        </p:spPr>
        <p:txBody>
          <a:bodyPr wrap="square" rtlCol="0">
            <a:spAutoFit/>
          </a:bodyPr>
          <a:lstStyle/>
          <a:p>
            <a:r>
              <a:rPr lang="en-US" b="0" i="0" dirty="0">
                <a:solidFill>
                  <a:srgbClr val="000000"/>
                </a:solidFill>
                <a:effectLst/>
                <a:latin typeface="Helvetica Neue"/>
              </a:rPr>
              <a:t>In the above chart we can see that above features are of most importance in determining which platform will a customer recommend to his friend.</a:t>
            </a:r>
            <a:endParaRPr lang="en-IN" dirty="0"/>
          </a:p>
        </p:txBody>
      </p:sp>
    </p:spTree>
    <p:extLst>
      <p:ext uri="{BB962C8B-B14F-4D97-AF65-F5344CB8AC3E}">
        <p14:creationId xmlns:p14="http://schemas.microsoft.com/office/powerpoint/2010/main" val="380532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D09C-E3D1-FA44-62C9-5BF9009E9643}"/>
              </a:ext>
            </a:extLst>
          </p:cNvPr>
          <p:cNvSpPr>
            <a:spLocks noGrp="1"/>
          </p:cNvSpPr>
          <p:nvPr>
            <p:ph type="title"/>
          </p:nvPr>
        </p:nvSpPr>
        <p:spPr>
          <a:xfrm>
            <a:off x="533400" y="203760"/>
            <a:ext cx="10515600" cy="522381"/>
          </a:xfrm>
        </p:spPr>
        <p:txBody>
          <a:bodyPr>
            <a:normAutofit/>
          </a:bodyPr>
          <a:lstStyle/>
          <a:p>
            <a:r>
              <a:rPr lang="en-IN" sz="2500" dirty="0">
                <a:latin typeface="Times New Roman" panose="02020603050405020304" pitchFamily="18" charset="0"/>
                <a:cs typeface="Times New Roman" panose="02020603050405020304" pitchFamily="18" charset="0"/>
              </a:rPr>
              <a:t>CONCLUSIONS</a:t>
            </a:r>
          </a:p>
        </p:txBody>
      </p:sp>
      <p:sp>
        <p:nvSpPr>
          <p:cNvPr id="3" name="TextBox 2">
            <a:extLst>
              <a:ext uri="{FF2B5EF4-FFF2-40B4-BE49-F238E27FC236}">
                <a16:creationId xmlns:a16="http://schemas.microsoft.com/office/drawing/2014/main" id="{46E8B4AE-9302-A1C3-E1CD-51BE6BF97953}"/>
              </a:ext>
            </a:extLst>
          </p:cNvPr>
          <p:cNvSpPr txBox="1"/>
          <p:nvPr/>
        </p:nvSpPr>
        <p:spPr>
          <a:xfrm>
            <a:off x="246529" y="563562"/>
            <a:ext cx="11412071" cy="590931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The results of this study suggest following outputs which might be useful for E-commerce websites to extend their business.</a:t>
            </a:r>
          </a:p>
          <a:p>
            <a:pPr algn="l"/>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The cost of the product, the reliability of the E-commerce company and the return policies all play an equally important role in deciding the buying behavior of online customers.</a:t>
            </a:r>
          </a:p>
          <a:p>
            <a:pPr marL="285750" indent="-285750" algn="l">
              <a:buFont typeface="Arial" panose="020B0604020202020204" pitchFamily="34" charset="0"/>
              <a:buChar char="•"/>
            </a:pPr>
            <a:r>
              <a:rPr lang="en-US" b="0" i="0" dirty="0">
                <a:solidFill>
                  <a:srgbClr val="000000"/>
                </a:solidFill>
                <a:effectLst/>
                <a:latin typeface="Helvetica Neue"/>
              </a:rPr>
              <a:t>The cost is an important factor as it was the basic criteria used by online retailers to attract customers. The reliability of the E-commerce company is also important, as it is even required in offline retail.</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It is important because customers are paying online, so they need to be sure of security of the online transaction. The return policies are important because in online retail customer does not get to feel the product. Thus, people wants to be sure that it will be possible to return the product if he does not like it in real.</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All the websites were not equally preferred by online customers. Amazon was the most preferred followed by Flipkart. This can be explained easily by previous result that we got. These two companies are most trusted in the industry and hence, have a huge reliability. </a:t>
            </a:r>
            <a:endParaRPr lang="en-IN" dirty="0"/>
          </a:p>
        </p:txBody>
      </p:sp>
    </p:spTree>
    <p:extLst>
      <p:ext uri="{BB962C8B-B14F-4D97-AF65-F5344CB8AC3E}">
        <p14:creationId xmlns:p14="http://schemas.microsoft.com/office/powerpoint/2010/main" val="31333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0930-C6BF-828A-2FC1-CB70C1E5F9B5}"/>
              </a:ext>
            </a:extLst>
          </p:cNvPr>
          <p:cNvSpPr>
            <a:spLocks noGrp="1"/>
          </p:cNvSpPr>
          <p:nvPr>
            <p:ph type="title"/>
          </p:nvPr>
        </p:nvSpPr>
        <p:spPr>
          <a:xfrm>
            <a:off x="3595332" y="2768600"/>
            <a:ext cx="8596668" cy="1320800"/>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9454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3B6D-21C3-1F9D-AC94-ABFF8B58D047}"/>
              </a:ext>
            </a:extLst>
          </p:cNvPr>
          <p:cNvSpPr>
            <a:spLocks noGrp="1"/>
          </p:cNvSpPr>
          <p:nvPr>
            <p:ph type="title"/>
          </p:nvPr>
        </p:nvSpPr>
        <p:spPr/>
        <p:txBody>
          <a:bodyPr>
            <a:normAutofit/>
          </a:bodyPr>
          <a:lstStyle/>
          <a:p>
            <a:r>
              <a:rPr lang="en-IN" sz="2500" b="1" dirty="0"/>
              <a:t>PROBLEM STATEMENT</a:t>
            </a:r>
          </a:p>
        </p:txBody>
      </p:sp>
      <p:sp>
        <p:nvSpPr>
          <p:cNvPr id="3" name="Content Placeholder 2">
            <a:extLst>
              <a:ext uri="{FF2B5EF4-FFF2-40B4-BE49-F238E27FC236}">
                <a16:creationId xmlns:a16="http://schemas.microsoft.com/office/drawing/2014/main" id="{767F5DAB-E4F5-B988-3EBD-BBF1A0BA10F7}"/>
              </a:ext>
            </a:extLst>
          </p:cNvPr>
          <p:cNvSpPr>
            <a:spLocks noGrp="1"/>
          </p:cNvSpPr>
          <p:nvPr>
            <p:ph idx="1"/>
          </p:nvPr>
        </p:nvSpPr>
        <p:spPr/>
        <p:txBody>
          <a:bodyPr>
            <a:normAutofit/>
          </a:bodyPr>
          <a:lstStyle/>
          <a:p>
            <a:pPr algn="just"/>
            <a:r>
              <a:rPr lang="en-IN" sz="2000" dirty="0"/>
              <a:t>Customer Satisfaction has emerge a most important factor that guarantees the success of online shopping. It has been positioned, as a key stimulant of purchased, repurchase intentions, customer loyalty and trust.</a:t>
            </a:r>
          </a:p>
          <a:p>
            <a:pPr algn="just"/>
            <a:r>
              <a:rPr lang="en-IN" sz="2000" dirty="0"/>
              <a:t>In such a competitive world winning trust and retaining customers is very big task/ challenge for e-retailers.</a:t>
            </a:r>
          </a:p>
          <a:p>
            <a:pPr algn="just"/>
            <a:r>
              <a:rPr lang="en-IN" sz="2000" dirty="0"/>
              <a:t>Understanding the various factor that are bothering or influencing the buying decision of the customers.</a:t>
            </a:r>
          </a:p>
          <a:p>
            <a:pPr algn="just"/>
            <a:r>
              <a:rPr lang="en-IN" sz="2000" dirty="0"/>
              <a:t>Understanding customers perception regarding selected online retailers.</a:t>
            </a:r>
          </a:p>
        </p:txBody>
      </p:sp>
    </p:spTree>
    <p:extLst>
      <p:ext uri="{BB962C8B-B14F-4D97-AF65-F5344CB8AC3E}">
        <p14:creationId xmlns:p14="http://schemas.microsoft.com/office/powerpoint/2010/main" val="327858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6901-54CE-65FA-A837-7CFF3DB84087}"/>
              </a:ext>
            </a:extLst>
          </p:cNvPr>
          <p:cNvSpPr>
            <a:spLocks noGrp="1"/>
          </p:cNvSpPr>
          <p:nvPr>
            <p:ph type="title"/>
          </p:nvPr>
        </p:nvSpPr>
        <p:spPr/>
        <p:txBody>
          <a:bodyPr>
            <a:normAutofit/>
          </a:bodyPr>
          <a:lstStyle/>
          <a:p>
            <a:r>
              <a:rPr lang="en-IN" sz="2500" b="1" dirty="0"/>
              <a:t>DATA VISUALIZATIONS, ANALYSIS AND PRE-PROCESSING</a:t>
            </a:r>
          </a:p>
        </p:txBody>
      </p:sp>
      <p:sp>
        <p:nvSpPr>
          <p:cNvPr id="3" name="Content Placeholder 2">
            <a:extLst>
              <a:ext uri="{FF2B5EF4-FFF2-40B4-BE49-F238E27FC236}">
                <a16:creationId xmlns:a16="http://schemas.microsoft.com/office/drawing/2014/main" id="{E2ABBABA-244B-AF8C-11D7-0C582488DBD5}"/>
              </a:ext>
            </a:extLst>
          </p:cNvPr>
          <p:cNvSpPr>
            <a:spLocks noGrp="1"/>
          </p:cNvSpPr>
          <p:nvPr>
            <p:ph idx="1"/>
          </p:nvPr>
        </p:nvSpPr>
        <p:spPr/>
        <p:txBody>
          <a:bodyPr>
            <a:normAutofit/>
          </a:bodyPr>
          <a:lstStyle/>
          <a:p>
            <a:r>
              <a:rPr lang="en-IN" sz="2000" dirty="0"/>
              <a:t>In data Visualization and analysis we will use various libraries of python for visualization and analysis to understand the dataset in a better way to make conclusions.</a:t>
            </a:r>
          </a:p>
          <a:p>
            <a:r>
              <a:rPr lang="en-IN" sz="2000" dirty="0"/>
              <a:t>We will use NumPy for numeric analysis and operations on dataset.</a:t>
            </a:r>
          </a:p>
          <a:p>
            <a:r>
              <a:rPr lang="en-IN" sz="2000" dirty="0"/>
              <a:t>We will use Pandas for DataFrame manipulations/operations.</a:t>
            </a:r>
          </a:p>
          <a:p>
            <a:r>
              <a:rPr lang="en-IN" sz="2000" dirty="0"/>
              <a:t>We will use Matplotlib for graphical representation of data.</a:t>
            </a:r>
          </a:p>
          <a:p>
            <a:r>
              <a:rPr lang="en-IN" sz="2000" dirty="0"/>
              <a:t>And at last we will use seaborn for most enhanced, advance and  perfect data visualization for better understanding.</a:t>
            </a:r>
          </a:p>
        </p:txBody>
      </p:sp>
    </p:spTree>
    <p:extLst>
      <p:ext uri="{BB962C8B-B14F-4D97-AF65-F5344CB8AC3E}">
        <p14:creationId xmlns:p14="http://schemas.microsoft.com/office/powerpoint/2010/main" val="111474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F38-57CF-755E-7B69-E5A50225A859}"/>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EDA AND PRE-PROCESSING STEPS</a:t>
            </a:r>
          </a:p>
        </p:txBody>
      </p:sp>
      <p:sp>
        <p:nvSpPr>
          <p:cNvPr id="3" name="Content Placeholder 2">
            <a:extLst>
              <a:ext uri="{FF2B5EF4-FFF2-40B4-BE49-F238E27FC236}">
                <a16:creationId xmlns:a16="http://schemas.microsoft.com/office/drawing/2014/main" id="{49763108-7C4A-1466-FD4F-BEDF47BD4721}"/>
              </a:ext>
            </a:extLst>
          </p:cNvPr>
          <p:cNvSpPr>
            <a:spLocks noGrp="1"/>
          </p:cNvSpPr>
          <p:nvPr>
            <p:ph idx="1"/>
          </p:nvPr>
        </p:nvSpPr>
        <p:spPr>
          <a:xfrm>
            <a:off x="838200" y="1825624"/>
            <a:ext cx="10771094" cy="5032375"/>
          </a:xfrm>
        </p:spPr>
        <p:txBody>
          <a:bodyPr/>
          <a:lstStyle/>
          <a:p>
            <a:r>
              <a:rPr lang="en-IN" sz="2000" dirty="0">
                <a:latin typeface="Times New Roman" panose="02020603050405020304" pitchFamily="18" charset="0"/>
                <a:cs typeface="Times New Roman" panose="02020603050405020304" pitchFamily="18" charset="0"/>
              </a:rPr>
              <a:t>While doing pre-processing, I checked shape of dataset, the dataset contains 269 rows and 71 columns in total.</a:t>
            </a:r>
          </a:p>
          <a:p>
            <a:r>
              <a:rPr lang="en-IN" sz="2000" dirty="0">
                <a:latin typeface="Times New Roman" panose="02020603050405020304" pitchFamily="18" charset="0"/>
                <a:cs typeface="Times New Roman" panose="02020603050405020304" pitchFamily="18" charset="0"/>
              </a:rPr>
              <a:t>After I checked the columns names and dataset info/summary, the dataset contains  70 columns with object datatype and 1 column with int data type, as most of the columns are categorical so we will use count plot mostly.</a:t>
            </a:r>
          </a:p>
          <a:p>
            <a:r>
              <a:rPr lang="en-IN" sz="2000" dirty="0">
                <a:latin typeface="Times New Roman" panose="02020603050405020304" pitchFamily="18" charset="0"/>
                <a:cs typeface="Times New Roman" panose="02020603050405020304" pitchFamily="18" charset="0"/>
              </a:rPr>
              <a:t>Then I checked the null values in dataset, Dataset doesn’t contain any null/missing values.</a:t>
            </a:r>
          </a:p>
          <a:p>
            <a:r>
              <a:rPr lang="en-IN" sz="2000" dirty="0">
                <a:latin typeface="Times New Roman" panose="02020603050405020304" pitchFamily="18" charset="0"/>
                <a:cs typeface="Times New Roman" panose="02020603050405020304" pitchFamily="18" charset="0"/>
              </a:rPr>
              <a:t>I have checked the value counts for each categorical to check values of each categorical columns.</a:t>
            </a:r>
          </a:p>
          <a:p>
            <a:r>
              <a:rPr lang="en-IN" sz="2000" dirty="0">
                <a:latin typeface="Times New Roman" panose="02020603050405020304" pitchFamily="18" charset="0"/>
                <a:cs typeface="Times New Roman" panose="02020603050405020304" pitchFamily="18" charset="0"/>
              </a:rPr>
              <a:t>I also checked the statistical summary of data.</a:t>
            </a:r>
          </a:p>
          <a:p>
            <a:endParaRPr lang="en-IN" dirty="0"/>
          </a:p>
        </p:txBody>
      </p:sp>
    </p:spTree>
    <p:extLst>
      <p:ext uri="{BB962C8B-B14F-4D97-AF65-F5344CB8AC3E}">
        <p14:creationId xmlns:p14="http://schemas.microsoft.com/office/powerpoint/2010/main" val="299177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A608-F919-BAEB-44EB-900AC4EF1681}"/>
              </a:ext>
            </a:extLst>
          </p:cNvPr>
          <p:cNvSpPr>
            <a:spLocks noGrp="1"/>
          </p:cNvSpPr>
          <p:nvPr>
            <p:ph type="title"/>
          </p:nvPr>
        </p:nvSpPr>
        <p:spPr/>
        <p:txBody>
          <a:bodyPr>
            <a:normAutofit/>
          </a:bodyPr>
          <a:lstStyle/>
          <a:p>
            <a:r>
              <a:rPr lang="en-IN" sz="2400" dirty="0"/>
              <a:t>UNIVARIATE ANALYSIS</a:t>
            </a:r>
          </a:p>
        </p:txBody>
      </p:sp>
      <p:graphicFrame>
        <p:nvGraphicFramePr>
          <p:cNvPr id="6" name="Object 5">
            <a:extLst>
              <a:ext uri="{FF2B5EF4-FFF2-40B4-BE49-F238E27FC236}">
                <a16:creationId xmlns:a16="http://schemas.microsoft.com/office/drawing/2014/main" id="{20F8A65F-AF9F-1B94-208C-F3A108A00D40}"/>
              </a:ext>
            </a:extLst>
          </p:cNvPr>
          <p:cNvGraphicFramePr>
            <a:graphicFrameLocks noChangeAspect="1"/>
          </p:cNvGraphicFramePr>
          <p:nvPr>
            <p:extLst>
              <p:ext uri="{D42A27DB-BD31-4B8C-83A1-F6EECF244321}">
                <p14:modId xmlns:p14="http://schemas.microsoft.com/office/powerpoint/2010/main" val="647805002"/>
              </p:ext>
            </p:extLst>
          </p:nvPr>
        </p:nvGraphicFramePr>
        <p:xfrm>
          <a:off x="379807" y="1360242"/>
          <a:ext cx="3324857" cy="3366551"/>
        </p:xfrm>
        <a:graphic>
          <a:graphicData uri="http://schemas.openxmlformats.org/presentationml/2006/ole">
            <mc:AlternateContent xmlns:mc="http://schemas.openxmlformats.org/markup-compatibility/2006">
              <mc:Choice xmlns:v="urn:schemas-microsoft-com:vml" Requires="v">
                <p:oleObj name="Bitmap Image" r:id="rId2" imgW="4937760" imgH="4998600" progId="PBrush">
                  <p:embed/>
                </p:oleObj>
              </mc:Choice>
              <mc:Fallback>
                <p:oleObj name="Bitmap Image" r:id="rId2" imgW="4937760" imgH="4998600" progId="PBrush">
                  <p:embed/>
                  <p:pic>
                    <p:nvPicPr>
                      <p:cNvPr id="0" name=""/>
                      <p:cNvPicPr/>
                      <p:nvPr/>
                    </p:nvPicPr>
                    <p:blipFill>
                      <a:blip r:embed="rId3"/>
                      <a:stretch>
                        <a:fillRect/>
                      </a:stretch>
                    </p:blipFill>
                    <p:spPr>
                      <a:xfrm>
                        <a:off x="379807" y="1360242"/>
                        <a:ext cx="3324857" cy="336655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D885921-A083-2526-B119-03853DF12D32}"/>
              </a:ext>
            </a:extLst>
          </p:cNvPr>
          <p:cNvGraphicFramePr>
            <a:graphicFrameLocks noChangeAspect="1"/>
          </p:cNvGraphicFramePr>
          <p:nvPr>
            <p:extLst>
              <p:ext uri="{D42A27DB-BD31-4B8C-83A1-F6EECF244321}">
                <p14:modId xmlns:p14="http://schemas.microsoft.com/office/powerpoint/2010/main" val="1667392618"/>
              </p:ext>
            </p:extLst>
          </p:nvPr>
        </p:nvGraphicFramePr>
        <p:xfrm>
          <a:off x="3775261" y="1360242"/>
          <a:ext cx="3402038" cy="3695354"/>
        </p:xfrm>
        <a:graphic>
          <a:graphicData uri="http://schemas.openxmlformats.org/presentationml/2006/ole">
            <mc:AlternateContent xmlns:mc="http://schemas.openxmlformats.org/markup-compatibility/2006">
              <mc:Choice xmlns:v="urn:schemas-microsoft-com:vml" Requires="v">
                <p:oleObj name="Bitmap Image" r:id="rId4" imgW="4952880" imgH="5379840" progId="PBrush">
                  <p:embed/>
                </p:oleObj>
              </mc:Choice>
              <mc:Fallback>
                <p:oleObj name="Bitmap Image" r:id="rId4" imgW="4952880" imgH="5379840" progId="PBrush">
                  <p:embed/>
                  <p:pic>
                    <p:nvPicPr>
                      <p:cNvPr id="0" name=""/>
                      <p:cNvPicPr/>
                      <p:nvPr/>
                    </p:nvPicPr>
                    <p:blipFill>
                      <a:blip r:embed="rId5"/>
                      <a:stretch>
                        <a:fillRect/>
                      </a:stretch>
                    </p:blipFill>
                    <p:spPr>
                      <a:xfrm>
                        <a:off x="3775261" y="1360242"/>
                        <a:ext cx="3402038" cy="3695354"/>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0227BD0-A835-9B25-7572-5232A42A56A6}"/>
              </a:ext>
            </a:extLst>
          </p:cNvPr>
          <p:cNvGraphicFramePr>
            <a:graphicFrameLocks noChangeAspect="1"/>
          </p:cNvGraphicFramePr>
          <p:nvPr>
            <p:extLst>
              <p:ext uri="{D42A27DB-BD31-4B8C-83A1-F6EECF244321}">
                <p14:modId xmlns:p14="http://schemas.microsoft.com/office/powerpoint/2010/main" val="2166526114"/>
              </p:ext>
            </p:extLst>
          </p:nvPr>
        </p:nvGraphicFramePr>
        <p:xfrm>
          <a:off x="7247896" y="1360242"/>
          <a:ext cx="3285633" cy="3498340"/>
        </p:xfrm>
        <a:graphic>
          <a:graphicData uri="http://schemas.openxmlformats.org/presentationml/2006/ole">
            <mc:AlternateContent xmlns:mc="http://schemas.openxmlformats.org/markup-compatibility/2006">
              <mc:Choice xmlns:v="urn:schemas-microsoft-com:vml" Requires="v">
                <p:oleObj name="Bitmap Image" r:id="rId6" imgW="4831200" imgH="5143680" progId="PBrush">
                  <p:embed/>
                </p:oleObj>
              </mc:Choice>
              <mc:Fallback>
                <p:oleObj name="Bitmap Image" r:id="rId6" imgW="4831200" imgH="5143680" progId="PBrush">
                  <p:embed/>
                  <p:pic>
                    <p:nvPicPr>
                      <p:cNvPr id="0" name=""/>
                      <p:cNvPicPr/>
                      <p:nvPr/>
                    </p:nvPicPr>
                    <p:blipFill>
                      <a:blip r:embed="rId7"/>
                      <a:stretch>
                        <a:fillRect/>
                      </a:stretch>
                    </p:blipFill>
                    <p:spPr>
                      <a:xfrm>
                        <a:off x="7247896" y="1360242"/>
                        <a:ext cx="3285633" cy="349834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38F4486-4553-2F4D-7076-202516F03C40}"/>
              </a:ext>
            </a:extLst>
          </p:cNvPr>
          <p:cNvSpPr txBox="1"/>
          <p:nvPr/>
        </p:nvSpPr>
        <p:spPr>
          <a:xfrm>
            <a:off x="466165" y="5015547"/>
            <a:ext cx="10730753"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1Gender of respondent column majority is of females and there are less no. of males.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How old are you? column most of people lie in age range 30-41years and less no. of people are in age range 51 and above.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Which city do you shop online from? column most of people shop from Delhi city and least no. of people shop from </a:t>
            </a:r>
            <a:r>
              <a:rPr lang="en-US" sz="2000" dirty="0" err="1">
                <a:latin typeface="Times New Roman" panose="02020603050405020304" pitchFamily="18" charset="0"/>
                <a:cs typeface="Times New Roman" panose="02020603050405020304" pitchFamily="18" charset="0"/>
              </a:rPr>
              <a:t>Bulandshar</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08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C519EA99-EAC5-0E7C-586A-DE0FE4D6E72A}"/>
              </a:ext>
            </a:extLst>
          </p:cNvPr>
          <p:cNvGraphicFramePr>
            <a:graphicFrameLocks noChangeAspect="1"/>
          </p:cNvGraphicFramePr>
          <p:nvPr>
            <p:extLst>
              <p:ext uri="{D42A27DB-BD31-4B8C-83A1-F6EECF244321}">
                <p14:modId xmlns:p14="http://schemas.microsoft.com/office/powerpoint/2010/main" val="407548928"/>
              </p:ext>
            </p:extLst>
          </p:nvPr>
        </p:nvGraphicFramePr>
        <p:xfrm>
          <a:off x="376518" y="609600"/>
          <a:ext cx="3469341" cy="3198999"/>
        </p:xfrm>
        <a:graphic>
          <a:graphicData uri="http://schemas.openxmlformats.org/presentationml/2006/ole">
            <mc:AlternateContent xmlns:mc="http://schemas.openxmlformats.org/markup-compatibility/2006">
              <mc:Choice xmlns:v="urn:schemas-microsoft-com:vml" Requires="v">
                <p:oleObj name="Bitmap Image" r:id="rId2" imgW="6362640" imgH="5135760" progId="PBrush">
                  <p:embed/>
                </p:oleObj>
              </mc:Choice>
              <mc:Fallback>
                <p:oleObj name="Bitmap Image" r:id="rId2" imgW="6362640" imgH="5135760" progId="PBrush">
                  <p:embed/>
                  <p:pic>
                    <p:nvPicPr>
                      <p:cNvPr id="0" name=""/>
                      <p:cNvPicPr/>
                      <p:nvPr/>
                    </p:nvPicPr>
                    <p:blipFill>
                      <a:blip r:embed="rId3"/>
                      <a:stretch>
                        <a:fillRect/>
                      </a:stretch>
                    </p:blipFill>
                    <p:spPr>
                      <a:xfrm>
                        <a:off x="376518" y="609600"/>
                        <a:ext cx="3469341" cy="319899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DB19DA4-5FF9-E1CB-EC1F-A3AB3E3D748E}"/>
              </a:ext>
            </a:extLst>
          </p:cNvPr>
          <p:cNvGraphicFramePr>
            <a:graphicFrameLocks noChangeAspect="1"/>
          </p:cNvGraphicFramePr>
          <p:nvPr>
            <p:extLst>
              <p:ext uri="{D42A27DB-BD31-4B8C-83A1-F6EECF244321}">
                <p14:modId xmlns:p14="http://schemas.microsoft.com/office/powerpoint/2010/main" val="2686214347"/>
              </p:ext>
            </p:extLst>
          </p:nvPr>
        </p:nvGraphicFramePr>
        <p:xfrm>
          <a:off x="3562702" y="537883"/>
          <a:ext cx="3986205" cy="3827650"/>
        </p:xfrm>
        <a:graphic>
          <a:graphicData uri="http://schemas.openxmlformats.org/presentationml/2006/ole">
            <mc:AlternateContent xmlns:mc="http://schemas.openxmlformats.org/markup-compatibility/2006">
              <mc:Choice xmlns:v="urn:schemas-microsoft-com:vml" Requires="v">
                <p:oleObj name="Bitmap Image" r:id="rId4" imgW="5387400" imgH="5173920" progId="PBrush">
                  <p:embed/>
                </p:oleObj>
              </mc:Choice>
              <mc:Fallback>
                <p:oleObj name="Bitmap Image" r:id="rId4" imgW="5387400" imgH="5173920" progId="PBrush">
                  <p:embed/>
                  <p:pic>
                    <p:nvPicPr>
                      <p:cNvPr id="0" name=""/>
                      <p:cNvPicPr/>
                      <p:nvPr/>
                    </p:nvPicPr>
                    <p:blipFill>
                      <a:blip r:embed="rId5"/>
                      <a:stretch>
                        <a:fillRect/>
                      </a:stretch>
                    </p:blipFill>
                    <p:spPr>
                      <a:xfrm>
                        <a:off x="3562702" y="537883"/>
                        <a:ext cx="3986205" cy="38276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BD634A1-6CA1-D2F7-EF06-BA7A41FF66B0}"/>
              </a:ext>
            </a:extLst>
          </p:cNvPr>
          <p:cNvGraphicFramePr>
            <a:graphicFrameLocks noChangeAspect="1"/>
          </p:cNvGraphicFramePr>
          <p:nvPr>
            <p:extLst>
              <p:ext uri="{D42A27DB-BD31-4B8C-83A1-F6EECF244321}">
                <p14:modId xmlns:p14="http://schemas.microsoft.com/office/powerpoint/2010/main" val="2418907248"/>
              </p:ext>
            </p:extLst>
          </p:nvPr>
        </p:nvGraphicFramePr>
        <p:xfrm>
          <a:off x="7217938" y="475129"/>
          <a:ext cx="4373426" cy="3962400"/>
        </p:xfrm>
        <a:graphic>
          <a:graphicData uri="http://schemas.openxmlformats.org/presentationml/2006/ole">
            <mc:AlternateContent xmlns:mc="http://schemas.openxmlformats.org/markup-compatibility/2006">
              <mc:Choice xmlns:v="urn:schemas-microsoft-com:vml" Requires="v">
                <p:oleObj name="Bitmap Image" r:id="rId6" imgW="4945320" imgH="4236840" progId="PBrush">
                  <p:embed/>
                </p:oleObj>
              </mc:Choice>
              <mc:Fallback>
                <p:oleObj name="Bitmap Image" r:id="rId6" imgW="4945320" imgH="4236840" progId="PBrush">
                  <p:embed/>
                  <p:pic>
                    <p:nvPicPr>
                      <p:cNvPr id="0" name=""/>
                      <p:cNvPicPr/>
                      <p:nvPr/>
                    </p:nvPicPr>
                    <p:blipFill>
                      <a:blip r:embed="rId7"/>
                      <a:stretch>
                        <a:fillRect/>
                      </a:stretch>
                    </p:blipFill>
                    <p:spPr>
                      <a:xfrm>
                        <a:off x="7217938" y="475129"/>
                        <a:ext cx="4373426" cy="39624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C041B49D-27F7-2CF1-2BA9-333F9B0579CF}"/>
              </a:ext>
            </a:extLst>
          </p:cNvPr>
          <p:cNvSpPr txBox="1"/>
          <p:nvPr/>
        </p:nvSpPr>
        <p:spPr>
          <a:xfrm>
            <a:off x="439271" y="4589929"/>
            <a:ext cx="10183905" cy="2215991"/>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What is the Pin Code of where you shop online from? column most of people shop with pincode-201308 and least shop from pincode-203202,560001,203207.</a:t>
            </a:r>
          </a:p>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Since How Long You are Shopping Online? column most of people have shopping duration of above 4 years and least of 1-2 years.</a:t>
            </a:r>
          </a:p>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How many times you have made an online purchase in the past 1 year? column most of people shopped 10 times in a year and least shopped 42 times in a year.</a:t>
            </a:r>
          </a:p>
          <a:p>
            <a:endParaRPr lang="en-IN" dirty="0"/>
          </a:p>
        </p:txBody>
      </p:sp>
    </p:spTree>
    <p:extLst>
      <p:ext uri="{BB962C8B-B14F-4D97-AF65-F5344CB8AC3E}">
        <p14:creationId xmlns:p14="http://schemas.microsoft.com/office/powerpoint/2010/main" val="377536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52B906B-0ECC-0F69-43E8-23C9C095A9CD}"/>
              </a:ext>
            </a:extLst>
          </p:cNvPr>
          <p:cNvGraphicFramePr>
            <a:graphicFrameLocks noChangeAspect="1"/>
          </p:cNvGraphicFramePr>
          <p:nvPr>
            <p:extLst>
              <p:ext uri="{D42A27DB-BD31-4B8C-83A1-F6EECF244321}">
                <p14:modId xmlns:p14="http://schemas.microsoft.com/office/powerpoint/2010/main" val="1419877195"/>
              </p:ext>
            </p:extLst>
          </p:nvPr>
        </p:nvGraphicFramePr>
        <p:xfrm>
          <a:off x="331694" y="90578"/>
          <a:ext cx="5546725" cy="4183063"/>
        </p:xfrm>
        <a:graphic>
          <a:graphicData uri="http://schemas.openxmlformats.org/presentationml/2006/ole">
            <mc:AlternateContent xmlns:mc="http://schemas.openxmlformats.org/markup-compatibility/2006">
              <mc:Choice xmlns:v="urn:schemas-microsoft-com:vml" Requires="v">
                <p:oleObj name="Bitmap Image" r:id="rId2" imgW="5547240" imgH="4183560" progId="PBrush">
                  <p:embed/>
                </p:oleObj>
              </mc:Choice>
              <mc:Fallback>
                <p:oleObj name="Bitmap Image" r:id="rId2" imgW="5547240" imgH="4183560" progId="PBrush">
                  <p:embed/>
                  <p:pic>
                    <p:nvPicPr>
                      <p:cNvPr id="0" name=""/>
                      <p:cNvPicPr/>
                      <p:nvPr/>
                    </p:nvPicPr>
                    <p:blipFill>
                      <a:blip r:embed="rId3"/>
                      <a:stretch>
                        <a:fillRect/>
                      </a:stretch>
                    </p:blipFill>
                    <p:spPr>
                      <a:xfrm>
                        <a:off x="331694" y="90578"/>
                        <a:ext cx="5546725" cy="41830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66F4EE6D-512D-9736-1DF4-A8EB3FD4AFD4}"/>
              </a:ext>
            </a:extLst>
          </p:cNvPr>
          <p:cNvGraphicFramePr>
            <a:graphicFrameLocks noChangeAspect="1"/>
          </p:cNvGraphicFramePr>
          <p:nvPr>
            <p:extLst>
              <p:ext uri="{D42A27DB-BD31-4B8C-83A1-F6EECF244321}">
                <p14:modId xmlns:p14="http://schemas.microsoft.com/office/powerpoint/2010/main" val="1418635886"/>
              </p:ext>
            </p:extLst>
          </p:nvPr>
        </p:nvGraphicFramePr>
        <p:xfrm>
          <a:off x="5555690" y="90578"/>
          <a:ext cx="5219700" cy="3954463"/>
        </p:xfrm>
        <a:graphic>
          <a:graphicData uri="http://schemas.openxmlformats.org/presentationml/2006/ole">
            <mc:AlternateContent xmlns:mc="http://schemas.openxmlformats.org/markup-compatibility/2006">
              <mc:Choice xmlns:v="urn:schemas-microsoft-com:vml" Requires="v">
                <p:oleObj name="Bitmap Image" r:id="rId4" imgW="5219640" imgH="3954960" progId="PBrush">
                  <p:embed/>
                </p:oleObj>
              </mc:Choice>
              <mc:Fallback>
                <p:oleObj name="Bitmap Image" r:id="rId4" imgW="5219640" imgH="3954960" progId="PBrush">
                  <p:embed/>
                  <p:pic>
                    <p:nvPicPr>
                      <p:cNvPr id="0" name=""/>
                      <p:cNvPicPr/>
                      <p:nvPr/>
                    </p:nvPicPr>
                    <p:blipFill>
                      <a:blip r:embed="rId5"/>
                      <a:stretch>
                        <a:fillRect/>
                      </a:stretch>
                    </p:blipFill>
                    <p:spPr>
                      <a:xfrm>
                        <a:off x="5555690" y="90578"/>
                        <a:ext cx="5219700" cy="395446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C5329B24-A6D7-D6B1-A286-76ECF2631B40}"/>
              </a:ext>
            </a:extLst>
          </p:cNvPr>
          <p:cNvSpPr txBox="1"/>
          <p:nvPr/>
        </p:nvSpPr>
        <p:spPr>
          <a:xfrm>
            <a:off x="717176" y="4383741"/>
            <a:ext cx="10058214" cy="1323439"/>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How do you access the internet while shopping on-line? column most of people use mobile internet for shopping and very less use dial-up.</a:t>
            </a:r>
          </a:p>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Which device do you use to access the online shopping? column </a:t>
            </a:r>
            <a:r>
              <a:rPr lang="en-US" sz="2000" b="0" i="0" dirty="0" err="1">
                <a:solidFill>
                  <a:srgbClr val="000000"/>
                </a:solidFill>
                <a:effectLst/>
                <a:latin typeface="Times New Roman" panose="02020603050405020304" pitchFamily="18" charset="0"/>
                <a:cs typeface="Times New Roman" panose="02020603050405020304" pitchFamily="18" charset="0"/>
              </a:rPr>
              <a:t>msot</a:t>
            </a:r>
            <a:r>
              <a:rPr lang="en-US" sz="2000" b="0" i="0" dirty="0">
                <a:solidFill>
                  <a:srgbClr val="000000"/>
                </a:solidFill>
                <a:effectLst/>
                <a:latin typeface="Times New Roman" panose="02020603050405020304" pitchFamily="18" charset="0"/>
                <a:cs typeface="Times New Roman" panose="02020603050405020304" pitchFamily="18" charset="0"/>
              </a:rPr>
              <a:t> of people use smartphone to access online shopping and very least use Tablet</a:t>
            </a:r>
            <a:r>
              <a:rPr lang="en-US" b="0" i="0" dirty="0">
                <a:solidFill>
                  <a:srgbClr val="000000"/>
                </a:solidFill>
                <a:effectLst/>
                <a:latin typeface="Helvetica Neue"/>
              </a:rPr>
              <a:t>.</a:t>
            </a:r>
          </a:p>
        </p:txBody>
      </p:sp>
    </p:spTree>
    <p:extLst>
      <p:ext uri="{BB962C8B-B14F-4D97-AF65-F5344CB8AC3E}">
        <p14:creationId xmlns:p14="http://schemas.microsoft.com/office/powerpoint/2010/main" val="182471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3F3490FE-23B5-D855-E776-801CD7801770}"/>
              </a:ext>
            </a:extLst>
          </p:cNvPr>
          <p:cNvGraphicFramePr>
            <a:graphicFrameLocks noChangeAspect="1"/>
          </p:cNvGraphicFramePr>
          <p:nvPr>
            <p:extLst>
              <p:ext uri="{D42A27DB-BD31-4B8C-83A1-F6EECF244321}">
                <p14:modId xmlns:p14="http://schemas.microsoft.com/office/powerpoint/2010/main" val="4000852487"/>
              </p:ext>
            </p:extLst>
          </p:nvPr>
        </p:nvGraphicFramePr>
        <p:xfrm>
          <a:off x="284536" y="0"/>
          <a:ext cx="9883775" cy="3314700"/>
        </p:xfrm>
        <a:graphic>
          <a:graphicData uri="http://schemas.openxmlformats.org/presentationml/2006/ole">
            <mc:AlternateContent xmlns:mc="http://schemas.openxmlformats.org/markup-compatibility/2006">
              <mc:Choice xmlns:v="urn:schemas-microsoft-com:vml" Requires="v">
                <p:oleObj name="Bitmap Image" r:id="rId2" imgW="9883080" imgH="3314880" progId="PBrush">
                  <p:embed/>
                </p:oleObj>
              </mc:Choice>
              <mc:Fallback>
                <p:oleObj name="Bitmap Image" r:id="rId2" imgW="9883080" imgH="3314880" progId="PBrush">
                  <p:embed/>
                  <p:pic>
                    <p:nvPicPr>
                      <p:cNvPr id="0" name=""/>
                      <p:cNvPicPr/>
                      <p:nvPr/>
                    </p:nvPicPr>
                    <p:blipFill>
                      <a:blip r:embed="rId3"/>
                      <a:stretch>
                        <a:fillRect/>
                      </a:stretch>
                    </p:blipFill>
                    <p:spPr>
                      <a:xfrm>
                        <a:off x="284536" y="0"/>
                        <a:ext cx="9883775" cy="33147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1DD19B96-C9F5-4654-AA7C-9983DE6ED083}"/>
              </a:ext>
            </a:extLst>
          </p:cNvPr>
          <p:cNvGraphicFramePr>
            <a:graphicFrameLocks noChangeAspect="1"/>
          </p:cNvGraphicFramePr>
          <p:nvPr>
            <p:extLst>
              <p:ext uri="{D42A27DB-BD31-4B8C-83A1-F6EECF244321}">
                <p14:modId xmlns:p14="http://schemas.microsoft.com/office/powerpoint/2010/main" val="2142496463"/>
              </p:ext>
            </p:extLst>
          </p:nvPr>
        </p:nvGraphicFramePr>
        <p:xfrm>
          <a:off x="900113" y="3429000"/>
          <a:ext cx="9478962" cy="3154363"/>
        </p:xfrm>
        <a:graphic>
          <a:graphicData uri="http://schemas.openxmlformats.org/presentationml/2006/ole">
            <mc:AlternateContent xmlns:mc="http://schemas.openxmlformats.org/markup-compatibility/2006">
              <mc:Choice xmlns:v="urn:schemas-microsoft-com:vml" Requires="v">
                <p:oleObj name="Bitmap Image" r:id="rId4" imgW="9479160" imgH="3154680" progId="PBrush">
                  <p:embed/>
                </p:oleObj>
              </mc:Choice>
              <mc:Fallback>
                <p:oleObj name="Bitmap Image" r:id="rId4" imgW="9479160" imgH="3154680" progId="PBrush">
                  <p:embed/>
                  <p:pic>
                    <p:nvPicPr>
                      <p:cNvPr id="0" name=""/>
                      <p:cNvPicPr/>
                      <p:nvPr/>
                    </p:nvPicPr>
                    <p:blipFill>
                      <a:blip r:embed="rId5"/>
                      <a:stretch>
                        <a:fillRect/>
                      </a:stretch>
                    </p:blipFill>
                    <p:spPr>
                      <a:xfrm>
                        <a:off x="900113" y="3429000"/>
                        <a:ext cx="9478962" cy="3154363"/>
                      </a:xfrm>
                      <a:prstGeom prst="rect">
                        <a:avLst/>
                      </a:prstGeom>
                    </p:spPr>
                  </p:pic>
                </p:oleObj>
              </mc:Fallback>
            </mc:AlternateContent>
          </a:graphicData>
        </a:graphic>
      </p:graphicFrame>
    </p:spTree>
    <p:extLst>
      <p:ext uri="{BB962C8B-B14F-4D97-AF65-F5344CB8AC3E}">
        <p14:creationId xmlns:p14="http://schemas.microsoft.com/office/powerpoint/2010/main" val="268821354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1081</Words>
  <Application>Microsoft Office PowerPoint</Application>
  <PresentationFormat>Widescreen</PresentationFormat>
  <Paragraphs>82</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Helvetica Neue</vt:lpstr>
      <vt:lpstr>Times New Roman</vt:lpstr>
      <vt:lpstr>Trebuchet MS</vt:lpstr>
      <vt:lpstr>Wingdings 3</vt:lpstr>
      <vt:lpstr>Facet</vt:lpstr>
      <vt:lpstr>Bitmap Image</vt:lpstr>
      <vt:lpstr>ANALYSIS AND VISUALIZATION OF INDIAN E-COMMERCE CUSTOMER RETENTION</vt:lpstr>
      <vt:lpstr>CONTENTS</vt:lpstr>
      <vt:lpstr>PROBLEM STATEMENT</vt:lpstr>
      <vt:lpstr>DATA VISUALIZATIONS, ANALYSIS AND PRE-PROCESSING</vt:lpstr>
      <vt:lpstr>EDA AND PRE-PROCESSING STEPS</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FOR WEBSITES RECOMMENDATION:</vt:lpstr>
      <vt:lpstr>MULTIVARIATE ANALYSIS</vt:lpstr>
      <vt:lpstr>CORRELATION CHECKED </vt:lpstr>
      <vt:lpstr>CHECKING THE FEATURE IMPORTANCE</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 OF INDIAN E-COMMERCE CUSTOMER RETENTION</dc:title>
  <dc:creator>ashish watane</dc:creator>
  <cp:lastModifiedBy>ashish watane</cp:lastModifiedBy>
  <cp:revision>3</cp:revision>
  <dcterms:created xsi:type="dcterms:W3CDTF">2022-08-17T09:56:11Z</dcterms:created>
  <dcterms:modified xsi:type="dcterms:W3CDTF">2022-08-20T05:59:49Z</dcterms:modified>
</cp:coreProperties>
</file>