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59" r:id="rId5"/>
    <p:sldId id="282" r:id="rId6"/>
    <p:sldId id="283" r:id="rId7"/>
    <p:sldId id="261" r:id="rId8"/>
    <p:sldId id="273" r:id="rId9"/>
    <p:sldId id="262" r:id="rId10"/>
    <p:sldId id="274" r:id="rId11"/>
    <p:sldId id="264" r:id="rId12"/>
    <p:sldId id="275" r:id="rId13"/>
    <p:sldId id="266" r:id="rId14"/>
    <p:sldId id="276" r:id="rId15"/>
    <p:sldId id="269" r:id="rId16"/>
    <p:sldId id="270" r:id="rId17"/>
    <p:sldId id="271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48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62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EC15-DBEB-4529-81DA-48A878D1B2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89322"/>
            <a:ext cx="7315200" cy="259080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SCRAPING AND CLASSIFICATION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6008935"/>
            <a:ext cx="236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Rajendra Thute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E67A65B-9F85-862B-D71C-7FDD0CCFD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24930"/>
              </p:ext>
            </p:extLst>
          </p:nvPr>
        </p:nvGraphicFramePr>
        <p:xfrm>
          <a:off x="1323709" y="1905000"/>
          <a:ext cx="2346325" cy="37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46840" imgH="2849760" progId="PBrush">
                  <p:embed/>
                </p:oleObj>
              </mc:Choice>
              <mc:Fallback>
                <p:oleObj name="Bitmap Image" r:id="rId2" imgW="2346840" imgH="284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3709" y="1905000"/>
                        <a:ext cx="2346325" cy="3709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F73A0A8-6CC2-B781-D48C-7B456C8B9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5087"/>
              </p:ext>
            </p:extLst>
          </p:nvPr>
        </p:nvGraphicFramePr>
        <p:xfrm>
          <a:off x="4114800" y="1993106"/>
          <a:ext cx="2233613" cy="319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843920" imgH="2126160" progId="PBrush">
                  <p:embed/>
                </p:oleObj>
              </mc:Choice>
              <mc:Fallback>
                <p:oleObj name="Bitmap Image" r:id="rId4" imgW="1843920" imgH="2126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1993106"/>
                        <a:ext cx="2233613" cy="319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5193A1-CFC5-D846-FE74-96CFB8F82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4968"/>
              </p:ext>
            </p:extLst>
          </p:nvPr>
        </p:nvGraphicFramePr>
        <p:xfrm>
          <a:off x="6793179" y="1993106"/>
          <a:ext cx="1698625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699200" imgH="2088000" progId="PBrush">
                  <p:embed/>
                </p:oleObj>
              </mc:Choice>
              <mc:Fallback>
                <p:oleObj name="Bitmap Image" r:id="rId6" imgW="1699200" imgH="2088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3179" y="1993106"/>
                        <a:ext cx="1698625" cy="287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7" y="1219200"/>
            <a:ext cx="8689848" cy="533400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we defined dimensions of images and other parameters also. Then, for data augmentation we defined training and testing set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FE69019-83FF-6D40-55D6-3AA5A942C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71824"/>
              </p:ext>
            </p:extLst>
          </p:nvPr>
        </p:nvGraphicFramePr>
        <p:xfrm>
          <a:off x="584217" y="2133600"/>
          <a:ext cx="8388868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61120" imgH="3002400" progId="PBrush">
                  <p:embed/>
                </p:oleObj>
              </mc:Choice>
              <mc:Fallback>
                <p:oleObj name="Bitmap Image" r:id="rId2" imgW="8961120" imgH="300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4217" y="2133600"/>
                        <a:ext cx="8388868" cy="401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2B387-36EF-B37D-38AC-8FF5E369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7467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39" y="1219200"/>
            <a:ext cx="8229600" cy="457199"/>
          </a:xfrm>
        </p:spPr>
        <p:txBody>
          <a:bodyPr/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defined Early Stop criteria and saved the model as ‘best.h5’ for the best results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1DDE982-3362-DDF1-A7B4-4CEBA6D70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3664"/>
              </p:ext>
            </p:extLst>
          </p:nvPr>
        </p:nvGraphicFramePr>
        <p:xfrm>
          <a:off x="304801" y="1828800"/>
          <a:ext cx="4038600" cy="47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75200" imgH="5113080" progId="PBrush">
                  <p:embed/>
                </p:oleObj>
              </mc:Choice>
              <mc:Fallback>
                <p:oleObj name="Bitmap Image" r:id="rId2" imgW="5875200" imgH="5113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1" y="1828800"/>
                        <a:ext cx="4038600" cy="473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14C9722-1C20-9E75-3A3E-90D4142CE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72682"/>
              </p:ext>
            </p:extLst>
          </p:nvPr>
        </p:nvGraphicFramePr>
        <p:xfrm>
          <a:off x="4542639" y="1828800"/>
          <a:ext cx="3832225" cy="471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922640" imgH="5074920" progId="PBrush">
                  <p:embed/>
                </p:oleObj>
              </mc:Choice>
              <mc:Fallback>
                <p:oleObj name="Bitmap Image" r:id="rId4" imgW="4922640" imgH="5074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2639" y="1828800"/>
                        <a:ext cx="3832225" cy="471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5153300-A3A4-4F17-AB1F-5E7A602F3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76791"/>
              </p:ext>
            </p:extLst>
          </p:nvPr>
        </p:nvGraphicFramePr>
        <p:xfrm>
          <a:off x="2286000" y="838200"/>
          <a:ext cx="5943600" cy="571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28280" imgH="3871080" progId="PBrush">
                  <p:embed/>
                </p:oleObj>
              </mc:Choice>
              <mc:Fallback>
                <p:oleObj name="Bitmap Image" r:id="rId2" imgW="4328280" imgH="387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0" y="838200"/>
                        <a:ext cx="5943600" cy="571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445" y="457200"/>
            <a:ext cx="3757110" cy="79906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6781800" cy="18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76200"/>
            <a:ext cx="8500872" cy="762000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Images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EEF639F-F4BC-2EE0-CE59-8F0EED73C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40943"/>
              </p:ext>
            </p:extLst>
          </p:nvPr>
        </p:nvGraphicFramePr>
        <p:xfrm>
          <a:off x="419101" y="533400"/>
          <a:ext cx="2504388" cy="213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72080" imgH="2629080" progId="PBrush">
                  <p:embed/>
                </p:oleObj>
              </mc:Choice>
              <mc:Fallback>
                <p:oleObj name="Bitmap Image" r:id="rId2" imgW="3772080" imgH="2629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1" y="533400"/>
                        <a:ext cx="2504388" cy="2133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253175-D738-E194-B30B-A08AD6F84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19776"/>
              </p:ext>
            </p:extLst>
          </p:nvPr>
        </p:nvGraphicFramePr>
        <p:xfrm>
          <a:off x="3017617" y="567965"/>
          <a:ext cx="2504388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110680" imgH="2225160" progId="PBrush">
                  <p:embed/>
                </p:oleObj>
              </mc:Choice>
              <mc:Fallback>
                <p:oleObj name="Bitmap Image" r:id="rId4" imgW="2110680" imgH="2225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7617" y="567965"/>
                        <a:ext cx="2504388" cy="200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8EC1A1-6EC3-DBE2-05EF-781D25674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55470"/>
              </p:ext>
            </p:extLst>
          </p:nvPr>
        </p:nvGraphicFramePr>
        <p:xfrm>
          <a:off x="5815720" y="465138"/>
          <a:ext cx="2659063" cy="211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659320" imgH="2270880" progId="PBrush">
                  <p:embed/>
                </p:oleObj>
              </mc:Choice>
              <mc:Fallback>
                <p:oleObj name="Bitmap Image" r:id="rId6" imgW="2659320" imgH="2270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15720" y="465138"/>
                        <a:ext cx="2659063" cy="2111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26B5ECB-8F1D-1E7E-E2AD-C0B7BCA0C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744887"/>
              </p:ext>
            </p:extLst>
          </p:nvPr>
        </p:nvGraphicFramePr>
        <p:xfrm>
          <a:off x="324973" y="2362200"/>
          <a:ext cx="25749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575440" imgH="2209680" progId="PBrush">
                  <p:embed/>
                </p:oleObj>
              </mc:Choice>
              <mc:Fallback>
                <p:oleObj name="Bitmap Image" r:id="rId8" imgW="2575440" imgH="2209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973" y="2362200"/>
                        <a:ext cx="2574925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ABCFA0D-406D-1927-5CEA-0720DDA23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13025"/>
              </p:ext>
            </p:extLst>
          </p:nvPr>
        </p:nvGraphicFramePr>
        <p:xfrm>
          <a:off x="3609742" y="2625995"/>
          <a:ext cx="2538413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2537640" imgH="2163960" progId="PBrush">
                  <p:embed/>
                </p:oleObj>
              </mc:Choice>
              <mc:Fallback>
                <p:oleObj name="Bitmap Image" r:id="rId10" imgW="2537640" imgH="2163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09742" y="2625995"/>
                        <a:ext cx="2538413" cy="216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9BF7C4C-0C2C-6B74-A570-D60D18100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04187"/>
              </p:ext>
            </p:extLst>
          </p:nvPr>
        </p:nvGraphicFramePr>
        <p:xfrm>
          <a:off x="6858000" y="2500051"/>
          <a:ext cx="2125663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2126160" imgH="2240280" progId="PBrush">
                  <p:embed/>
                </p:oleObj>
              </mc:Choice>
              <mc:Fallback>
                <p:oleObj name="Bitmap Image" r:id="rId12" imgW="2126160" imgH="2240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8000" y="2500051"/>
                        <a:ext cx="2125663" cy="223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63D4012-AB96-1B6A-0E96-81455CD6E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326182"/>
              </p:ext>
            </p:extLst>
          </p:nvPr>
        </p:nvGraphicFramePr>
        <p:xfrm>
          <a:off x="348564" y="4594225"/>
          <a:ext cx="233997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4" imgW="2339280" imgH="2187000" progId="PBrush">
                  <p:embed/>
                </p:oleObj>
              </mc:Choice>
              <mc:Fallback>
                <p:oleObj name="Bitmap Image" r:id="rId14" imgW="2339280" imgH="218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8564" y="4594225"/>
                        <a:ext cx="2339975" cy="218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0B9D55A-1E04-B3D4-37A0-312DDBC0C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67876"/>
              </p:ext>
            </p:extLst>
          </p:nvPr>
        </p:nvGraphicFramePr>
        <p:xfrm>
          <a:off x="5112090" y="4581345"/>
          <a:ext cx="2155825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6" imgW="2156400" imgH="2293560" progId="PBrush">
                  <p:embed/>
                </p:oleObj>
              </mc:Choice>
              <mc:Fallback>
                <p:oleObj name="Bitmap Image" r:id="rId16" imgW="2156400" imgH="2293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12090" y="4581345"/>
                        <a:ext cx="2155825" cy="229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72" y="2506662"/>
            <a:ext cx="7886700" cy="1836738"/>
          </a:xfrm>
        </p:spPr>
        <p:txBody>
          <a:bodyPr>
            <a:normAutofit/>
          </a:bodyPr>
          <a:lstStyle/>
          <a:p>
            <a:pPr lvl="0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 is working very well and gave accuracy of 75%.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able to classify the three clothing items separately.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D507F-E07F-3D2E-7BA1-97A997A74B9B}"/>
              </a:ext>
            </a:extLst>
          </p:cNvPr>
          <p:cNvSpPr txBox="1"/>
          <p:nvPr/>
        </p:nvSpPr>
        <p:spPr>
          <a:xfrm>
            <a:off x="1981200" y="182880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870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90" y="228600"/>
            <a:ext cx="8382000" cy="1219200"/>
          </a:xfrm>
        </p:spPr>
        <p:txBody>
          <a:bodyPr>
            <a:noAutofit/>
          </a:bodyPr>
          <a:lstStyle/>
          <a:p>
            <a:pPr lvl="0"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BACKGROUND OF THE DOMAIN PROBLEM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433" y="1295400"/>
            <a:ext cx="3833567" cy="3581400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are one of the major sources of data in the field of data science and AI. 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field is making appropriate use of information that can be gathered through images by examining its features and details.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E34E0FE-9562-20D1-321B-870F52EC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0" y="1295400"/>
            <a:ext cx="464469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239000" cy="758952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8" y="2133600"/>
            <a:ext cx="8500872" cy="2133600"/>
          </a:xfrm>
        </p:spPr>
        <p:txBody>
          <a:bodyPr>
            <a:normAutofit fontScale="92500" lnSpcReduction="10000"/>
          </a:bodyPr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scrape images from e-commerce portal, Amazon.IN The clothing categories used for scraping will be: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Sarees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(women)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Trousers (men)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Jeans (men)</a:t>
            </a:r>
          </a:p>
          <a:p>
            <a:pPr lvl="0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data collection and preparation is done, you need to build an image classification model that will classify between these 3 categories mentioned above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758952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PROBLEM FRAMING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001000" cy="1219200"/>
          </a:xfrm>
        </p:spPr>
        <p:txBody>
          <a:bodyPr>
            <a:normAutofit/>
          </a:bodyPr>
          <a:lstStyle/>
          <a:p>
            <a:pPr lvl="0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Phase: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collected/scraped data from amazon for the three categories: Sarees, Jeans and Trousers.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total there are 428 rows for each of the items.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5B378-C98C-92B2-1454-825220BF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52773"/>
            <a:ext cx="720050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73211BD-D371-9597-EDD7-03681D489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22308"/>
              </p:ext>
            </p:extLst>
          </p:nvPr>
        </p:nvGraphicFramePr>
        <p:xfrm>
          <a:off x="1077912" y="1295400"/>
          <a:ext cx="78105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10560" imgH="2103120" progId="PBrush">
                  <p:embed/>
                </p:oleObj>
              </mc:Choice>
              <mc:Fallback>
                <p:oleObj name="Bitmap Image" r:id="rId2" imgW="7810560" imgH="2103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7912" y="1295400"/>
                        <a:ext cx="78105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3708356-07DA-EC58-4BDC-DFD4CBB96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2498"/>
              </p:ext>
            </p:extLst>
          </p:nvPr>
        </p:nvGraphicFramePr>
        <p:xfrm>
          <a:off x="990600" y="4244419"/>
          <a:ext cx="798512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985880" imgH="2057400" progId="PBrush">
                  <p:embed/>
                </p:oleObj>
              </mc:Choice>
              <mc:Fallback>
                <p:oleObj name="Bitmap Image" r:id="rId4" imgW="7985880" imgH="2057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4244419"/>
                        <a:ext cx="7985125" cy="210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28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DE5DDF0-7CE4-A2F6-9E19-D2B4D3E37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28033"/>
              </p:ext>
            </p:extLst>
          </p:nvPr>
        </p:nvGraphicFramePr>
        <p:xfrm>
          <a:off x="586581" y="685800"/>
          <a:ext cx="7970838" cy="487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70400" imgH="4907160" progId="PBrush">
                  <p:embed/>
                </p:oleObj>
              </mc:Choice>
              <mc:Fallback>
                <p:oleObj name="Bitmap Image" r:id="rId2" imgW="7970400" imgH="49071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B84C30A-50CD-EB81-6D85-155004A69E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581" y="685800"/>
                        <a:ext cx="7970838" cy="48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00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762000"/>
          </a:xfrm>
        </p:spPr>
        <p:txBody>
          <a:bodyPr/>
          <a:lstStyle/>
          <a:p>
            <a:pPr lvl="0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we created directories to store images of each clothing item scraped above. Further we will be downloading images to required folders/directories along with download status message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266A5EF-5DA3-8D33-7D24-198D42C67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624852"/>
              </p:ext>
            </p:extLst>
          </p:nvPr>
        </p:nvGraphicFramePr>
        <p:xfrm>
          <a:off x="804069" y="2057400"/>
          <a:ext cx="7535862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36240" imgH="3901320" progId="PBrush">
                  <p:embed/>
                </p:oleObj>
              </mc:Choice>
              <mc:Fallback>
                <p:oleObj name="Bitmap Image" r:id="rId2" imgW="7536240" imgH="3901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4069" y="2057400"/>
                        <a:ext cx="7535862" cy="390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CAC4A75-DA23-D968-BCFD-4082B47AC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747650"/>
              </p:ext>
            </p:extLst>
          </p:nvPr>
        </p:nvGraphicFramePr>
        <p:xfrm>
          <a:off x="533400" y="1371600"/>
          <a:ext cx="43434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44520" imgH="3863520" progId="PBrush">
                  <p:embed/>
                </p:oleObj>
              </mc:Choice>
              <mc:Fallback>
                <p:oleObj name="Bitmap Image" r:id="rId2" imgW="6644520" imgH="3863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1371600"/>
                        <a:ext cx="4343400" cy="386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435E4D-FCD7-54A7-E93E-2C4261E8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70388"/>
              </p:ext>
            </p:extLst>
          </p:nvPr>
        </p:nvGraphicFramePr>
        <p:xfrm>
          <a:off x="4953000" y="1417638"/>
          <a:ext cx="4063898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669280" imgH="3817800" progId="PBrush">
                  <p:embed/>
                </p:oleObj>
              </mc:Choice>
              <mc:Fallback>
                <p:oleObj name="Bitmap Image" r:id="rId4" imgW="5669280" imgH="381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0" y="1417638"/>
                        <a:ext cx="4063898" cy="381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71" y="228600"/>
            <a:ext cx="7696200" cy="758952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MODEL/S DEVELOPMENT AND EVALUATION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71" y="1143000"/>
            <a:ext cx="7924800" cy="15240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the data we next do training of the data. For that firstly, we created a mainly two folders namely “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Clothes@train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Clothes@test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current working directory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train and test data of sarees ,trousers and jeans respectively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Train folder we have kept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324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each clothing category and remaining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images we have kept in Test folder for each category. Hence, we got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972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images for training and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321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testing.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60C324-C1CB-B337-5748-5D14DD723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732857"/>
              </p:ext>
            </p:extLst>
          </p:nvPr>
        </p:nvGraphicFramePr>
        <p:xfrm>
          <a:off x="765142" y="2514600"/>
          <a:ext cx="7083458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95880" imgH="3596760" progId="PBrush">
                  <p:embed/>
                </p:oleObj>
              </mc:Choice>
              <mc:Fallback>
                <p:oleObj name="Bitmap Image" r:id="rId2" imgW="6095880" imgH="3596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142" y="2514600"/>
                        <a:ext cx="7083458" cy="359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421</TotalTime>
  <Words>473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Wisp</vt:lpstr>
      <vt:lpstr>Bitmap Image</vt:lpstr>
      <vt:lpstr>PowerPoint Presentation</vt:lpstr>
      <vt:lpstr>CONCEPTUAL BACKGROUND OF THE DOMAIN PROBLEM</vt:lpstr>
      <vt:lpstr>PROBLEM STATEMENT</vt:lpstr>
      <vt:lpstr>ANALYTICAL PROBLEM FRAMING</vt:lpstr>
      <vt:lpstr>PowerPoint Presentation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ashish watane</cp:lastModifiedBy>
  <cp:revision>47</cp:revision>
  <dcterms:created xsi:type="dcterms:W3CDTF">2021-06-17T06:55:27Z</dcterms:created>
  <dcterms:modified xsi:type="dcterms:W3CDTF">2022-11-12T13:56:53Z</dcterms:modified>
</cp:coreProperties>
</file>