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81004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232154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D8014-0332-40F9-937A-5F10ADE6306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152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65491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008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182102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318535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32337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49078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B8092-AD88-414C-B311-8A9F8B9155F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222645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B8092-AD88-414C-B311-8A9F8B9155F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263489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B8092-AD88-414C-B311-8A9F8B9155FB}"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90167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9B8092-AD88-414C-B311-8A9F8B9155FB}"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809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8092-AD88-414C-B311-8A9F8B9155FB}"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50840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407110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36608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59B8092-AD88-414C-B311-8A9F8B9155FB}" type="datetimeFigureOut">
              <a:rPr lang="en-IN" smtClean="0"/>
              <a:t>09-12-2022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CD8014-0332-40F9-937A-5F10ADE63067}" type="slidenum">
              <a:rPr lang="en-IN" smtClean="0"/>
              <a:t>‹#›</a:t>
            </a:fld>
            <a:endParaRPr lang="en-IN"/>
          </a:p>
        </p:txBody>
      </p:sp>
    </p:spTree>
    <p:extLst>
      <p:ext uri="{BB962C8B-B14F-4D97-AF65-F5344CB8AC3E}">
        <p14:creationId xmlns:p14="http://schemas.microsoft.com/office/powerpoint/2010/main" val="174959231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3B5-80C8-98B5-3CD2-1ABA13FCAA8D}"/>
              </a:ext>
            </a:extLst>
          </p:cNvPr>
          <p:cNvSpPr>
            <a:spLocks noGrp="1"/>
          </p:cNvSpPr>
          <p:nvPr>
            <p:ph type="ctrTitle"/>
          </p:nvPr>
        </p:nvSpPr>
        <p:spPr>
          <a:xfrm>
            <a:off x="897702" y="376516"/>
            <a:ext cx="10253162" cy="753037"/>
          </a:xfrm>
        </p:spPr>
        <p:txBody>
          <a:bodyPr>
            <a:normAutofit/>
          </a:bodyPr>
          <a:lstStyle/>
          <a:p>
            <a:pPr algn="ctr"/>
            <a:r>
              <a:rPr lang="en-IN" sz="4000" dirty="0">
                <a:latin typeface="Times New Roman" panose="02020603050405020304" pitchFamily="18" charset="0"/>
                <a:cs typeface="Times New Roman" panose="02020603050405020304" pitchFamily="18" charset="0"/>
              </a:rPr>
              <a:t>FAKE NEWS DETECTION PROJECT</a:t>
            </a:r>
          </a:p>
        </p:txBody>
      </p:sp>
      <p:sp>
        <p:nvSpPr>
          <p:cNvPr id="3" name="Subtitle 2">
            <a:extLst>
              <a:ext uri="{FF2B5EF4-FFF2-40B4-BE49-F238E27FC236}">
                <a16:creationId xmlns:a16="http://schemas.microsoft.com/office/drawing/2014/main" id="{D407C9AD-F9FA-A493-32DC-717E22E5F6DC}"/>
              </a:ext>
            </a:extLst>
          </p:cNvPr>
          <p:cNvSpPr>
            <a:spLocks noGrp="1"/>
          </p:cNvSpPr>
          <p:nvPr>
            <p:ph type="subTitle" idx="1"/>
          </p:nvPr>
        </p:nvSpPr>
        <p:spPr>
          <a:xfrm>
            <a:off x="9081247" y="6203576"/>
            <a:ext cx="2357718" cy="537883"/>
          </a:xfrm>
        </p:spPr>
        <p:txBody>
          <a:bodyPr>
            <a:normAutofit fontScale="85000" lnSpcReduction="20000"/>
          </a:bodyPr>
          <a:lstStyle/>
          <a:p>
            <a:pPr algn="ctr"/>
            <a:r>
              <a:rPr lang="en-IN" sz="1400" b="1" dirty="0">
                <a:latin typeface="Times New Roman" panose="02020603050405020304" pitchFamily="18" charset="0"/>
                <a:cs typeface="Times New Roman" panose="02020603050405020304" pitchFamily="18" charset="0"/>
              </a:rPr>
              <a:t>Submitted By:</a:t>
            </a:r>
          </a:p>
          <a:p>
            <a:pPr algn="ctr"/>
            <a:r>
              <a:rPr lang="en-IN" sz="1400" b="1" dirty="0">
                <a:latin typeface="Times New Roman" panose="02020603050405020304" pitchFamily="18" charset="0"/>
                <a:cs typeface="Times New Roman" panose="02020603050405020304" pitchFamily="18" charset="0"/>
              </a:rPr>
              <a:t>Lakshmi Rajendra Thute</a:t>
            </a:r>
          </a:p>
        </p:txBody>
      </p:sp>
      <p:pic>
        <p:nvPicPr>
          <p:cNvPr id="4" name="Picture 2" descr="See the source image">
            <a:extLst>
              <a:ext uri="{FF2B5EF4-FFF2-40B4-BE49-F238E27FC236}">
                <a16:creationId xmlns:a16="http://schemas.microsoft.com/office/drawing/2014/main" id="{810E5061-5536-1EF2-CFFF-2BBBE731D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012" y="1129553"/>
            <a:ext cx="8498542" cy="485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B27B5-302B-2C3E-1217-E5B585E56441}"/>
              </a:ext>
            </a:extLst>
          </p:cNvPr>
          <p:cNvSpPr txBox="1"/>
          <p:nvPr/>
        </p:nvSpPr>
        <p:spPr>
          <a:xfrm>
            <a:off x="3299011" y="349623"/>
            <a:ext cx="586291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INTERPRETATION OF RESULTS</a:t>
            </a:r>
          </a:p>
        </p:txBody>
      </p:sp>
      <p:sp>
        <p:nvSpPr>
          <p:cNvPr id="3" name="TextBox 2">
            <a:extLst>
              <a:ext uri="{FF2B5EF4-FFF2-40B4-BE49-F238E27FC236}">
                <a16:creationId xmlns:a16="http://schemas.microsoft.com/office/drawing/2014/main" id="{548CA1DD-590F-A745-AD41-96DD28C15C4E}"/>
              </a:ext>
            </a:extLst>
          </p:cNvPr>
          <p:cNvSpPr txBox="1"/>
          <p:nvPr/>
        </p:nvSpPr>
        <p:spPr>
          <a:xfrm>
            <a:off x="2268071" y="1972235"/>
            <a:ext cx="8910918" cy="646331"/>
          </a:xfrm>
          <a:prstGeom prst="rect">
            <a:avLst/>
          </a:prstGeom>
          <a:noFill/>
        </p:spPr>
        <p:txBody>
          <a:bodyPr wrap="square" rtlCol="0">
            <a:spAutoFit/>
          </a:bodyPr>
          <a:lstStyle/>
          <a:p>
            <a:endParaRPr lang="en-IN" dirty="0"/>
          </a:p>
          <a:p>
            <a:endParaRPr lang="en-IN" dirty="0"/>
          </a:p>
        </p:txBody>
      </p:sp>
      <p:sp>
        <p:nvSpPr>
          <p:cNvPr id="5" name="TextBox 4">
            <a:extLst>
              <a:ext uri="{FF2B5EF4-FFF2-40B4-BE49-F238E27FC236}">
                <a16:creationId xmlns:a16="http://schemas.microsoft.com/office/drawing/2014/main" id="{F0E4627F-91CA-EAD8-0E36-ACFF60E0F6AF}"/>
              </a:ext>
            </a:extLst>
          </p:cNvPr>
          <p:cNvSpPr txBox="1"/>
          <p:nvPr/>
        </p:nvSpPr>
        <p:spPr>
          <a:xfrm>
            <a:off x="2510117" y="1372070"/>
            <a:ext cx="7951695" cy="1001684"/>
          </a:xfrm>
          <a:prstGeom prst="rect">
            <a:avLst/>
          </a:prstGeom>
          <a:noFill/>
        </p:spPr>
        <p:txBody>
          <a:bodyPr wrap="square">
            <a:spAutoFit/>
          </a:bodyPr>
          <a:lstStyle/>
          <a:p>
            <a:pPr>
              <a:lnSpc>
                <a:spcPct val="200000"/>
              </a:lnSpc>
            </a:pPr>
            <a:r>
              <a:rPr lang="en-IN" sz="1600" dirty="0">
                <a:effectLst/>
                <a:latin typeface="Times New Roman" panose="02020603050405020304" pitchFamily="18" charset="0"/>
                <a:ea typeface="Rockwell" panose="02060603020205020403" pitchFamily="18" charset="0"/>
              </a:rPr>
              <a:t>After Pre-processing, Exploratory Data Analysis and model building, we observed that there is more no. of news that are inspired form true events that means true news</a:t>
            </a:r>
            <a:endParaRPr lang="en-IN" sz="1600" dirty="0"/>
          </a:p>
        </p:txBody>
      </p:sp>
    </p:spTree>
    <p:extLst>
      <p:ext uri="{BB962C8B-B14F-4D97-AF65-F5344CB8AC3E}">
        <p14:creationId xmlns:p14="http://schemas.microsoft.com/office/powerpoint/2010/main" val="37050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3CA34-F1A0-F2E3-B893-04317C6F4D03}"/>
              </a:ext>
            </a:extLst>
          </p:cNvPr>
          <p:cNvSpPr txBox="1"/>
          <p:nvPr/>
        </p:nvSpPr>
        <p:spPr>
          <a:xfrm>
            <a:off x="3989294" y="2339788"/>
            <a:ext cx="5719482"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THANK</a:t>
            </a:r>
            <a:r>
              <a:rPr lang="en-IN" sz="440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97507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E76A7-831E-3973-C34F-C0DAEC44EA5D}"/>
              </a:ext>
            </a:extLst>
          </p:cNvPr>
          <p:cNvSpPr txBox="1"/>
          <p:nvPr/>
        </p:nvSpPr>
        <p:spPr>
          <a:xfrm>
            <a:off x="3307976" y="304800"/>
            <a:ext cx="467061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C96128F9-9564-9264-6B7A-77FAD6876BC4}"/>
              </a:ext>
            </a:extLst>
          </p:cNvPr>
          <p:cNvSpPr txBox="1"/>
          <p:nvPr/>
        </p:nvSpPr>
        <p:spPr>
          <a:xfrm>
            <a:off x="6096000" y="990190"/>
            <a:ext cx="5235388" cy="5278304"/>
          </a:xfrm>
          <a:prstGeom prst="rect">
            <a:avLst/>
          </a:prstGeom>
          <a:noFill/>
        </p:spPr>
        <p:txBody>
          <a:bodyPr wrap="square" rtlCol="0">
            <a:spAutoFit/>
          </a:bodyPr>
          <a:lstStyle/>
          <a:p>
            <a:pPr>
              <a:lnSpc>
                <a:spcPct val="200000"/>
              </a:lnSpc>
              <a:spcBef>
                <a:spcPts val="2400"/>
              </a:spcBef>
            </a:pPr>
            <a:r>
              <a:rPr lang="en-IN" sz="1400" spc="-5" dirty="0">
                <a:solidFill>
                  <a:srgbClr val="292929"/>
                </a:solidFill>
                <a:effectLst/>
                <a:latin typeface="Times New Roman" panose="02020603050405020304" pitchFamily="18" charset="0"/>
                <a:ea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sz="1400" dirty="0">
              <a:effectLst/>
              <a:latin typeface="Times New Roman" panose="02020603050405020304" pitchFamily="18" charset="0"/>
              <a:ea typeface="Times New Roman" panose="02020603050405020304" pitchFamily="18" charset="0"/>
            </a:endParaRPr>
          </a:p>
          <a:p>
            <a:pPr>
              <a:lnSpc>
                <a:spcPct val="200000"/>
              </a:lnSpc>
              <a:spcBef>
                <a:spcPts val="2400"/>
              </a:spcBef>
            </a:pPr>
            <a:r>
              <a:rPr lang="en-IN" sz="1400" spc="-5" dirty="0">
                <a:solidFill>
                  <a:srgbClr val="292929"/>
                </a:solidFill>
                <a:effectLst/>
                <a:latin typeface="Times New Roman" panose="02020603050405020304" pitchFamily="18" charset="0"/>
                <a:ea typeface="Times New Roman" panose="02020603050405020304" pitchFamily="18" charset="0"/>
              </a:rPr>
              <a:t>For media outlets, the ability to attract viewers to their websites is necessary to generate online advertising revenue. So, it is necessary to detect fake news.</a:t>
            </a:r>
            <a:endParaRPr lang="en-IN" sz="1400" dirty="0">
              <a:effectLst/>
              <a:latin typeface="Times New Roman" panose="02020603050405020304" pitchFamily="18" charset="0"/>
              <a:ea typeface="Times New Roman" panose="02020603050405020304" pitchFamily="18" charset="0"/>
            </a:endParaRPr>
          </a:p>
          <a:p>
            <a:pPr>
              <a:lnSpc>
                <a:spcPct val="20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a:lnSpc>
                <a:spcPct val="200000"/>
              </a:lnSpc>
            </a:pPr>
            <a:endParaRPr lang="en-IN" sz="1400" dirty="0">
              <a:effectLst/>
              <a:latin typeface="Times New Roman" panose="02020603050405020304" pitchFamily="18" charset="0"/>
              <a:ea typeface="Times New Roman" panose="02020603050405020304" pitchFamily="18" charset="0"/>
            </a:endParaRPr>
          </a:p>
          <a:p>
            <a:pPr>
              <a:lnSpc>
                <a:spcPct val="200000"/>
              </a:lnSpc>
            </a:pPr>
            <a:endParaRPr lang="en-IN" dirty="0"/>
          </a:p>
        </p:txBody>
      </p:sp>
      <p:pic>
        <p:nvPicPr>
          <p:cNvPr id="4" name="Picture 2" descr="Image result for Fake News Outlets">
            <a:extLst>
              <a:ext uri="{FF2B5EF4-FFF2-40B4-BE49-F238E27FC236}">
                <a16:creationId xmlns:a16="http://schemas.microsoft.com/office/drawing/2014/main" id="{1ABA502B-2BA2-7E4A-9B6C-347B6E77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159" y="1262979"/>
            <a:ext cx="3864630" cy="394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5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EB8D3-A5E1-F0A7-6E14-8E26310DA113}"/>
              </a:ext>
            </a:extLst>
          </p:cNvPr>
          <p:cNvSpPr txBox="1"/>
          <p:nvPr/>
        </p:nvSpPr>
        <p:spPr>
          <a:xfrm>
            <a:off x="3702424" y="358588"/>
            <a:ext cx="492162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ANALYTICAL PROBLEM FRAMING</a:t>
            </a:r>
          </a:p>
        </p:txBody>
      </p:sp>
      <p:sp>
        <p:nvSpPr>
          <p:cNvPr id="3" name="TextBox 2">
            <a:extLst>
              <a:ext uri="{FF2B5EF4-FFF2-40B4-BE49-F238E27FC236}">
                <a16:creationId xmlns:a16="http://schemas.microsoft.com/office/drawing/2014/main" id="{D71EADFF-E731-5FF2-2B89-3E52F248D794}"/>
              </a:ext>
            </a:extLst>
          </p:cNvPr>
          <p:cNvSpPr txBox="1"/>
          <p:nvPr/>
        </p:nvSpPr>
        <p:spPr>
          <a:xfrm>
            <a:off x="1712257" y="727920"/>
            <a:ext cx="8839201" cy="1318951"/>
          </a:xfrm>
          <a:prstGeom prst="rect">
            <a:avLst/>
          </a:prstGeom>
          <a:noFill/>
        </p:spPr>
        <p:txBody>
          <a:bodyPr wrap="square" rtlCol="0">
            <a:spAutoFit/>
          </a:bodyPr>
          <a:lstStyle/>
          <a:p>
            <a:pPr>
              <a:lnSpc>
                <a:spcPct val="200000"/>
              </a:lnSpc>
            </a:pPr>
            <a:r>
              <a:rPr lang="en-IN" sz="1400" dirty="0">
                <a:effectLst/>
                <a:latin typeface="Times New Roman" panose="02020603050405020304" pitchFamily="18" charset="0"/>
                <a:ea typeface="Rockwell" panose="02060603020205020403" pitchFamily="18" charset="0"/>
              </a:rPr>
              <a:t>We got the dataset available from client, and we must build a model that is able to detect the fake news. We have data in two different sets, that are fake and true. We have to combine both of them together to build a mode, after combining the size of dataset becomes 44898. The dataset contains total 5 columns, they are title, text, subject, date, </a:t>
            </a:r>
            <a:r>
              <a:rPr lang="en-IN" sz="1400" dirty="0" err="1">
                <a:effectLst/>
                <a:latin typeface="Times New Roman" panose="02020603050405020304" pitchFamily="18" charset="0"/>
                <a:ea typeface="Rockwell" panose="02060603020205020403" pitchFamily="18" charset="0"/>
              </a:rPr>
              <a:t>isfake</a:t>
            </a:r>
            <a:r>
              <a:rPr lang="en-IN" sz="1400" dirty="0">
                <a:effectLst/>
                <a:latin typeface="Times New Roman" panose="02020603050405020304" pitchFamily="18" charset="0"/>
                <a:ea typeface="Rockwell" panose="02060603020205020403" pitchFamily="18" charset="0"/>
              </a:rPr>
              <a:t>.</a:t>
            </a:r>
            <a:endParaRPr lang="en-IN" sz="1400" dirty="0"/>
          </a:p>
        </p:txBody>
      </p:sp>
      <p:pic>
        <p:nvPicPr>
          <p:cNvPr id="4" name="Picture 3">
            <a:extLst>
              <a:ext uri="{FF2B5EF4-FFF2-40B4-BE49-F238E27FC236}">
                <a16:creationId xmlns:a16="http://schemas.microsoft.com/office/drawing/2014/main" id="{8AF63065-53DF-1625-3E21-BB11534DD219}"/>
              </a:ext>
            </a:extLst>
          </p:cNvPr>
          <p:cNvPicPr>
            <a:picLocks noChangeAspect="1"/>
          </p:cNvPicPr>
          <p:nvPr/>
        </p:nvPicPr>
        <p:blipFill>
          <a:blip r:embed="rId2"/>
          <a:stretch>
            <a:fillRect/>
          </a:stretch>
        </p:blipFill>
        <p:spPr>
          <a:xfrm>
            <a:off x="1792941" y="2416204"/>
            <a:ext cx="8758517" cy="4280432"/>
          </a:xfrm>
          <a:prstGeom prst="rect">
            <a:avLst/>
          </a:prstGeom>
        </p:spPr>
      </p:pic>
    </p:spTree>
    <p:extLst>
      <p:ext uri="{BB962C8B-B14F-4D97-AF65-F5344CB8AC3E}">
        <p14:creationId xmlns:p14="http://schemas.microsoft.com/office/powerpoint/2010/main" val="276666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7761A-CCE9-EA1F-54C1-B034FCBE3F02}"/>
              </a:ext>
            </a:extLst>
          </p:cNvPr>
          <p:cNvSpPr txBox="1"/>
          <p:nvPr/>
        </p:nvSpPr>
        <p:spPr>
          <a:xfrm>
            <a:off x="6992470" y="1421389"/>
            <a:ext cx="4303059" cy="4862870"/>
          </a:xfrm>
          <a:prstGeom prst="rect">
            <a:avLst/>
          </a:prstGeom>
          <a:noFill/>
        </p:spPr>
        <p:txBody>
          <a:bodyPr wrap="square" rtlCol="0">
            <a:spAutoFit/>
          </a:bodyPr>
          <a:lstStyle/>
          <a:p>
            <a:pPr>
              <a:lnSpc>
                <a:spcPct val="150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Mathematical/ Analytical Modelling of the Problem </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5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Here I firstly read the dataset in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jypyter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notebook for cleaning the dataset I use pre-processing techniques, then did the Exploratory Data Analysis, then Encoding and lastly model Building and Evaluation. </a:t>
            </a:r>
          </a:p>
          <a:p>
            <a:pPr>
              <a:lnSpc>
                <a:spcPct val="150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Data Sources and their formats</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5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I got the dataset in CSV format, and I read the data in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Jupyter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Notebook using pandas data frame.</a:t>
            </a:r>
          </a:p>
          <a:p>
            <a:pPr>
              <a:lnSpc>
                <a:spcPct val="150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Data Pre-processing Done </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5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The dataset contains some irrelevant columns firstly we dropped that columns then we check the unique and duplicate values in the dataset, and removed them.</a:t>
            </a:r>
          </a:p>
          <a:p>
            <a:endParaRPr lang="en-IN" dirty="0"/>
          </a:p>
        </p:txBody>
      </p:sp>
      <p:sp>
        <p:nvSpPr>
          <p:cNvPr id="4" name="TextBox 3">
            <a:extLst>
              <a:ext uri="{FF2B5EF4-FFF2-40B4-BE49-F238E27FC236}">
                <a16:creationId xmlns:a16="http://schemas.microsoft.com/office/drawing/2014/main" id="{83F5BF8D-3F10-0ABF-8F96-DEECA1B2F82A}"/>
              </a:ext>
            </a:extLst>
          </p:cNvPr>
          <p:cNvSpPr txBox="1"/>
          <p:nvPr/>
        </p:nvSpPr>
        <p:spPr>
          <a:xfrm>
            <a:off x="2008094" y="573741"/>
            <a:ext cx="797858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DATA COLLECTION AND PREPROCESSING</a:t>
            </a:r>
          </a:p>
        </p:txBody>
      </p:sp>
      <p:pic>
        <p:nvPicPr>
          <p:cNvPr id="2" name="Picture 1">
            <a:extLst>
              <a:ext uri="{FF2B5EF4-FFF2-40B4-BE49-F238E27FC236}">
                <a16:creationId xmlns:a16="http://schemas.microsoft.com/office/drawing/2014/main" id="{83D6F85E-E420-BBE9-2538-F09DFF390CE3}"/>
              </a:ext>
            </a:extLst>
          </p:cNvPr>
          <p:cNvPicPr>
            <a:picLocks noChangeAspect="1"/>
          </p:cNvPicPr>
          <p:nvPr/>
        </p:nvPicPr>
        <p:blipFill>
          <a:blip r:embed="rId2"/>
          <a:stretch>
            <a:fillRect/>
          </a:stretch>
        </p:blipFill>
        <p:spPr>
          <a:xfrm>
            <a:off x="1159398" y="1530182"/>
            <a:ext cx="5731510" cy="4332736"/>
          </a:xfrm>
          <a:prstGeom prst="rect">
            <a:avLst/>
          </a:prstGeom>
        </p:spPr>
      </p:pic>
    </p:spTree>
    <p:extLst>
      <p:ext uri="{BB962C8B-B14F-4D97-AF65-F5344CB8AC3E}">
        <p14:creationId xmlns:p14="http://schemas.microsoft.com/office/powerpoint/2010/main" val="347898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3E692-A47F-FB52-29D3-FB1E199F0BB1}"/>
              </a:ext>
            </a:extLst>
          </p:cNvPr>
          <p:cNvSpPr txBox="1"/>
          <p:nvPr/>
        </p:nvSpPr>
        <p:spPr>
          <a:xfrm>
            <a:off x="3532094" y="394447"/>
            <a:ext cx="500230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EXPLORATORY DATA  ANALYSIS</a:t>
            </a:r>
          </a:p>
        </p:txBody>
      </p:sp>
      <p:pic>
        <p:nvPicPr>
          <p:cNvPr id="5" name="Picture 4">
            <a:extLst>
              <a:ext uri="{FF2B5EF4-FFF2-40B4-BE49-F238E27FC236}">
                <a16:creationId xmlns:a16="http://schemas.microsoft.com/office/drawing/2014/main" id="{3AC2B3F5-503F-5CA9-4AEB-476CCA2D0A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5939" y="1519312"/>
            <a:ext cx="4820061" cy="4751705"/>
          </a:xfrm>
          <a:prstGeom prst="rect">
            <a:avLst/>
          </a:prstGeom>
          <a:noFill/>
          <a:ln>
            <a:noFill/>
          </a:ln>
        </p:spPr>
      </p:pic>
      <p:pic>
        <p:nvPicPr>
          <p:cNvPr id="6" name="Picture 5">
            <a:extLst>
              <a:ext uri="{FF2B5EF4-FFF2-40B4-BE49-F238E27FC236}">
                <a16:creationId xmlns:a16="http://schemas.microsoft.com/office/drawing/2014/main" id="{ABA63C20-7965-AC79-F030-C28EE3A130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8927" y="1519313"/>
            <a:ext cx="5002306" cy="4751704"/>
          </a:xfrm>
          <a:prstGeom prst="rect">
            <a:avLst/>
          </a:prstGeom>
          <a:noFill/>
          <a:ln>
            <a:noFill/>
          </a:ln>
        </p:spPr>
      </p:pic>
    </p:spTree>
    <p:extLst>
      <p:ext uri="{BB962C8B-B14F-4D97-AF65-F5344CB8AC3E}">
        <p14:creationId xmlns:p14="http://schemas.microsoft.com/office/powerpoint/2010/main" val="144030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700FF4-7948-17FC-D4D0-89510EF38CF7}"/>
              </a:ext>
            </a:extLst>
          </p:cNvPr>
          <p:cNvPicPr>
            <a:picLocks noChangeAspect="1"/>
          </p:cNvPicPr>
          <p:nvPr/>
        </p:nvPicPr>
        <p:blipFill>
          <a:blip r:embed="rId2"/>
          <a:stretch>
            <a:fillRect/>
          </a:stretch>
        </p:blipFill>
        <p:spPr>
          <a:xfrm>
            <a:off x="1425387" y="1219200"/>
            <a:ext cx="4930589" cy="5262282"/>
          </a:xfrm>
          <a:prstGeom prst="rect">
            <a:avLst/>
          </a:prstGeom>
        </p:spPr>
      </p:pic>
      <p:pic>
        <p:nvPicPr>
          <p:cNvPr id="7" name="Picture 6">
            <a:extLst>
              <a:ext uri="{FF2B5EF4-FFF2-40B4-BE49-F238E27FC236}">
                <a16:creationId xmlns:a16="http://schemas.microsoft.com/office/drawing/2014/main" id="{1AD233E2-6D0B-0F93-C28C-927388823701}"/>
              </a:ext>
            </a:extLst>
          </p:cNvPr>
          <p:cNvPicPr>
            <a:picLocks noChangeAspect="1"/>
          </p:cNvPicPr>
          <p:nvPr/>
        </p:nvPicPr>
        <p:blipFill>
          <a:blip r:embed="rId3"/>
          <a:stretch>
            <a:fillRect/>
          </a:stretch>
        </p:blipFill>
        <p:spPr>
          <a:xfrm>
            <a:off x="6615952" y="1219200"/>
            <a:ext cx="4849907" cy="5262282"/>
          </a:xfrm>
          <a:prstGeom prst="rect">
            <a:avLst/>
          </a:prstGeom>
        </p:spPr>
      </p:pic>
    </p:spTree>
    <p:extLst>
      <p:ext uri="{BB962C8B-B14F-4D97-AF65-F5344CB8AC3E}">
        <p14:creationId xmlns:p14="http://schemas.microsoft.com/office/powerpoint/2010/main" val="63492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A79CD7-2417-00FD-6FAA-3058026825C8}"/>
              </a:ext>
            </a:extLst>
          </p:cNvPr>
          <p:cNvPicPr>
            <a:picLocks noChangeAspect="1"/>
          </p:cNvPicPr>
          <p:nvPr/>
        </p:nvPicPr>
        <p:blipFill>
          <a:blip r:embed="rId2"/>
          <a:stretch>
            <a:fillRect/>
          </a:stretch>
        </p:blipFill>
        <p:spPr>
          <a:xfrm>
            <a:off x="1909481" y="690283"/>
            <a:ext cx="9610165" cy="5970494"/>
          </a:xfrm>
          <a:prstGeom prst="rect">
            <a:avLst/>
          </a:prstGeom>
        </p:spPr>
      </p:pic>
    </p:spTree>
    <p:extLst>
      <p:ext uri="{BB962C8B-B14F-4D97-AF65-F5344CB8AC3E}">
        <p14:creationId xmlns:p14="http://schemas.microsoft.com/office/powerpoint/2010/main" val="66994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552CF3-6F70-5AE3-2D1F-0C647B5854BB}"/>
              </a:ext>
            </a:extLst>
          </p:cNvPr>
          <p:cNvPicPr>
            <a:picLocks noChangeAspect="1"/>
          </p:cNvPicPr>
          <p:nvPr/>
        </p:nvPicPr>
        <p:blipFill>
          <a:blip r:embed="rId2"/>
          <a:stretch>
            <a:fillRect/>
          </a:stretch>
        </p:blipFill>
        <p:spPr>
          <a:xfrm>
            <a:off x="2788024" y="954931"/>
            <a:ext cx="6965576" cy="5356221"/>
          </a:xfrm>
          <a:prstGeom prst="rect">
            <a:avLst/>
          </a:prstGeom>
        </p:spPr>
      </p:pic>
    </p:spTree>
    <p:extLst>
      <p:ext uri="{BB962C8B-B14F-4D97-AF65-F5344CB8AC3E}">
        <p14:creationId xmlns:p14="http://schemas.microsoft.com/office/powerpoint/2010/main" val="289500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4DA85-79E1-D17B-77DA-E9008442BAEF}"/>
              </a:ext>
            </a:extLst>
          </p:cNvPr>
          <p:cNvSpPr txBox="1"/>
          <p:nvPr/>
        </p:nvSpPr>
        <p:spPr>
          <a:xfrm>
            <a:off x="3774142" y="340659"/>
            <a:ext cx="426720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OBSERVATIONS</a:t>
            </a:r>
          </a:p>
        </p:txBody>
      </p:sp>
      <p:sp>
        <p:nvSpPr>
          <p:cNvPr id="4" name="TextBox 3">
            <a:extLst>
              <a:ext uri="{FF2B5EF4-FFF2-40B4-BE49-F238E27FC236}">
                <a16:creationId xmlns:a16="http://schemas.microsoft.com/office/drawing/2014/main" id="{F466A933-564A-237D-7D43-3BD4F8E61CA2}"/>
              </a:ext>
            </a:extLst>
          </p:cNvPr>
          <p:cNvSpPr txBox="1"/>
          <p:nvPr/>
        </p:nvSpPr>
        <p:spPr>
          <a:xfrm>
            <a:off x="1891553" y="1840969"/>
            <a:ext cx="7252447" cy="2663101"/>
          </a:xfrm>
          <a:prstGeom prst="rect">
            <a:avLst/>
          </a:prstGeom>
          <a:noFill/>
        </p:spPr>
        <p:txBody>
          <a:bodyPr wrap="square">
            <a:spAutoFit/>
          </a:bodyPr>
          <a:lstStyle/>
          <a:p>
            <a:pPr marL="285750" lvl="0" indent="-285750">
              <a:lnSpc>
                <a:spcPct val="200000"/>
              </a:lnSpc>
              <a:buFont typeface="Arial" panose="020B0604020202020204" pitchFamily="34" charset="0"/>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From the above bar graphs, we observe that the number of fake news are more as compared to true news.</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The greatest number of news include political news, then world wide news and least no. of news are of middle-east and US-News.</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457200">
              <a:lnSpc>
                <a:spcPct val="20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457200">
              <a:lnSpc>
                <a:spcPct val="125000"/>
              </a:lnSpc>
              <a:spcAft>
                <a:spcPts val="800"/>
              </a:spcAft>
            </a:pP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 </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615771473"/>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TotalTime>
  <Words>364</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Rockwell</vt:lpstr>
      <vt:lpstr>Times New Roman</vt:lpstr>
      <vt:lpstr>Wingdings 3</vt:lpstr>
      <vt:lpstr>Wisp</vt:lpstr>
      <vt:lpstr>FAKE NEWS DETECTION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 PROJECT</dc:title>
  <dc:creator>ashish watane</dc:creator>
  <cp:lastModifiedBy>ashish watane</cp:lastModifiedBy>
  <cp:revision>2</cp:revision>
  <dcterms:created xsi:type="dcterms:W3CDTF">2022-11-22T13:00:40Z</dcterms:created>
  <dcterms:modified xsi:type="dcterms:W3CDTF">2022-12-09T09:30:02Z</dcterms:modified>
</cp:coreProperties>
</file>