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9B8092-AD88-414C-B311-8A9F8B9155FB}"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810043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B8092-AD88-414C-B311-8A9F8B9155FB}"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232154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B8092-AD88-414C-B311-8A9F8B9155FB}"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CD8014-0332-40F9-937A-5F10ADE6306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1527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59B8092-AD88-414C-B311-8A9F8B9155FB}"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65491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59B8092-AD88-414C-B311-8A9F8B9155FB}"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D8014-0332-40F9-937A-5F10ADE6306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0084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59B8092-AD88-414C-B311-8A9F8B9155FB}"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1182102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B8092-AD88-414C-B311-8A9F8B9155FB}"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3185355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B8092-AD88-414C-B311-8A9F8B9155FB}"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132337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B8092-AD88-414C-B311-8A9F8B9155FB}"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490786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B8092-AD88-414C-B311-8A9F8B9155FB}"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2226459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9B8092-AD88-414C-B311-8A9F8B9155FB}"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263489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9B8092-AD88-414C-B311-8A9F8B9155FB}" type="datetimeFigureOut">
              <a:rPr lang="en-IN" smtClean="0"/>
              <a:t>22-11-2022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1901673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9B8092-AD88-414C-B311-8A9F8B9155FB}" type="datetimeFigureOut">
              <a:rPr lang="en-IN" smtClean="0"/>
              <a:t>22-11-2022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18094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B8092-AD88-414C-B311-8A9F8B9155FB}" type="datetimeFigureOut">
              <a:rPr lang="en-IN" smtClean="0"/>
              <a:t>22-11-2022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50840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9B8092-AD88-414C-B311-8A9F8B9155FB}"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407110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9B8092-AD88-414C-B311-8A9F8B9155FB}"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D8014-0332-40F9-937A-5F10ADE63067}" type="slidenum">
              <a:rPr lang="en-IN" smtClean="0"/>
              <a:t>‹#›</a:t>
            </a:fld>
            <a:endParaRPr lang="en-IN"/>
          </a:p>
        </p:txBody>
      </p:sp>
    </p:spTree>
    <p:extLst>
      <p:ext uri="{BB962C8B-B14F-4D97-AF65-F5344CB8AC3E}">
        <p14:creationId xmlns:p14="http://schemas.microsoft.com/office/powerpoint/2010/main" val="36608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59B8092-AD88-414C-B311-8A9F8B9155FB}" type="datetimeFigureOut">
              <a:rPr lang="en-IN" smtClean="0"/>
              <a:t>22-11-2022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BCD8014-0332-40F9-937A-5F10ADE63067}" type="slidenum">
              <a:rPr lang="en-IN" smtClean="0"/>
              <a:t>‹#›</a:t>
            </a:fld>
            <a:endParaRPr lang="en-IN"/>
          </a:p>
        </p:txBody>
      </p:sp>
    </p:spTree>
    <p:extLst>
      <p:ext uri="{BB962C8B-B14F-4D97-AF65-F5344CB8AC3E}">
        <p14:creationId xmlns:p14="http://schemas.microsoft.com/office/powerpoint/2010/main" val="174959231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13B5-80C8-98B5-3CD2-1ABA13FCAA8D}"/>
              </a:ext>
            </a:extLst>
          </p:cNvPr>
          <p:cNvSpPr>
            <a:spLocks noGrp="1"/>
          </p:cNvSpPr>
          <p:nvPr>
            <p:ph type="ctrTitle"/>
          </p:nvPr>
        </p:nvSpPr>
        <p:spPr>
          <a:xfrm>
            <a:off x="441732" y="300596"/>
            <a:ext cx="10253162" cy="753037"/>
          </a:xfrm>
        </p:spPr>
        <p:txBody>
          <a:bodyPr>
            <a:normAutofit/>
          </a:bodyPr>
          <a:lstStyle/>
          <a:p>
            <a:r>
              <a:rPr lang="en-IN" sz="4000" dirty="0">
                <a:latin typeface="Times New Roman" panose="02020603050405020304" pitchFamily="18" charset="0"/>
                <a:cs typeface="Times New Roman" panose="02020603050405020304" pitchFamily="18" charset="0"/>
              </a:rPr>
              <a:t>EMAIL SPAM CLASSIFIER PROJECT</a:t>
            </a:r>
          </a:p>
        </p:txBody>
      </p:sp>
      <p:sp>
        <p:nvSpPr>
          <p:cNvPr id="3" name="Subtitle 2">
            <a:extLst>
              <a:ext uri="{FF2B5EF4-FFF2-40B4-BE49-F238E27FC236}">
                <a16:creationId xmlns:a16="http://schemas.microsoft.com/office/drawing/2014/main" id="{D407C9AD-F9FA-A493-32DC-717E22E5F6DC}"/>
              </a:ext>
            </a:extLst>
          </p:cNvPr>
          <p:cNvSpPr>
            <a:spLocks noGrp="1"/>
          </p:cNvSpPr>
          <p:nvPr>
            <p:ph type="subTitle" idx="1"/>
          </p:nvPr>
        </p:nvSpPr>
        <p:spPr>
          <a:xfrm>
            <a:off x="9081247" y="5988423"/>
            <a:ext cx="2357718" cy="753036"/>
          </a:xfrm>
        </p:spPr>
        <p:txBody>
          <a:bodyPr>
            <a:normAutofit/>
          </a:bodyPr>
          <a:lstStyle/>
          <a:p>
            <a:r>
              <a:rPr lang="en-IN" sz="1400" b="1" dirty="0">
                <a:latin typeface="Times New Roman" panose="02020603050405020304" pitchFamily="18" charset="0"/>
                <a:cs typeface="Times New Roman" panose="02020603050405020304" pitchFamily="18" charset="0"/>
              </a:rPr>
              <a:t>Submitted By:</a:t>
            </a:r>
          </a:p>
          <a:p>
            <a:r>
              <a:rPr lang="en-IN" sz="1400" b="1" dirty="0">
                <a:latin typeface="Times New Roman" panose="02020603050405020304" pitchFamily="18" charset="0"/>
                <a:cs typeface="Times New Roman" panose="02020603050405020304" pitchFamily="18" charset="0"/>
              </a:rPr>
              <a:t>Lakshmi Rajendra </a:t>
            </a:r>
            <a:r>
              <a:rPr lang="en-IN" sz="1400" b="1" dirty="0" err="1">
                <a:latin typeface="Times New Roman" panose="02020603050405020304" pitchFamily="18" charset="0"/>
                <a:cs typeface="Times New Roman" panose="02020603050405020304" pitchFamily="18" charset="0"/>
              </a:rPr>
              <a:t>Thute</a:t>
            </a:r>
            <a:endParaRPr lang="en-IN" sz="1400" b="1" dirty="0">
              <a:latin typeface="Times New Roman" panose="02020603050405020304" pitchFamily="18" charset="0"/>
              <a:cs typeface="Times New Roman" panose="02020603050405020304" pitchFamily="18" charset="0"/>
            </a:endParaRPr>
          </a:p>
        </p:txBody>
      </p:sp>
      <p:pic>
        <p:nvPicPr>
          <p:cNvPr id="1026" name="Picture 2" descr="See the source image">
            <a:extLst>
              <a:ext uri="{FF2B5EF4-FFF2-40B4-BE49-F238E27FC236}">
                <a16:creationId xmlns:a16="http://schemas.microsoft.com/office/drawing/2014/main" id="{BEC47008-CA49-B188-61B7-7E57795E3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141" y="1332660"/>
            <a:ext cx="8283387"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73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03CA34-F1A0-F2E3-B893-04317C6F4D03}"/>
              </a:ext>
            </a:extLst>
          </p:cNvPr>
          <p:cNvSpPr txBox="1"/>
          <p:nvPr/>
        </p:nvSpPr>
        <p:spPr>
          <a:xfrm>
            <a:off x="3989294" y="2339788"/>
            <a:ext cx="5719482"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THANK</a:t>
            </a:r>
            <a:r>
              <a:rPr lang="en-IN" sz="4400"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397507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4E76A7-831E-3973-C34F-C0DAEC44EA5D}"/>
              </a:ext>
            </a:extLst>
          </p:cNvPr>
          <p:cNvSpPr txBox="1"/>
          <p:nvPr/>
        </p:nvSpPr>
        <p:spPr>
          <a:xfrm>
            <a:off x="3307976" y="304800"/>
            <a:ext cx="4670612"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C96128F9-9564-9264-6B7A-77FAD6876BC4}"/>
              </a:ext>
            </a:extLst>
          </p:cNvPr>
          <p:cNvSpPr txBox="1"/>
          <p:nvPr/>
        </p:nvSpPr>
        <p:spPr>
          <a:xfrm>
            <a:off x="6096000" y="990190"/>
            <a:ext cx="5235388" cy="4877617"/>
          </a:xfrm>
          <a:prstGeom prst="rect">
            <a:avLst/>
          </a:prstGeom>
          <a:noFill/>
        </p:spPr>
        <p:txBody>
          <a:bodyPr wrap="square" rtlCol="0">
            <a:spAutoFit/>
          </a:bodyPr>
          <a:lstStyle/>
          <a:p>
            <a:pPr>
              <a:lnSpc>
                <a:spcPct val="200000"/>
              </a:lnSpc>
            </a:pPr>
            <a:r>
              <a:rPr lang="en-IN" sz="1400" spc="-5" dirty="0">
                <a:solidFill>
                  <a:srgbClr val="292929"/>
                </a:solidFill>
                <a:effectLst/>
                <a:latin typeface="Times New Roman" panose="02020603050405020304" pitchFamily="18" charset="0"/>
                <a:ea typeface="Times New Roman" panose="02020603050405020304" pitchFamily="18" charset="0"/>
              </a:rPr>
              <a:t>The SMS Spam Collection is a set of SMS’S tagged messages that have been collected for SMS Spam research. It contains one set of SMS messages in English of 5,574 messages, tagged according being ham (legitimate) or spam</a:t>
            </a:r>
            <a:r>
              <a:rPr lang="en-IN" sz="1400" spc="-5" dirty="0">
                <a:solidFill>
                  <a:srgbClr val="292929"/>
                </a:solidFill>
                <a:effectLst/>
                <a:latin typeface="Rockwell" panose="02060603020205020403" pitchFamily="18" charset="0"/>
                <a:ea typeface="Times New Roman" panose="02020603050405020304" pitchFamily="18" charset="0"/>
                <a:cs typeface="Rockwell" panose="02060603020205020403" pitchFamily="18" charset="0"/>
              </a:rPr>
              <a:t>.</a:t>
            </a:r>
            <a:endParaRPr lang="en-IN" sz="1400" dirty="0">
              <a:effectLst/>
              <a:latin typeface="Times New Roman" panose="02020603050405020304" pitchFamily="18" charset="0"/>
              <a:ea typeface="Times New Roman" panose="02020603050405020304" pitchFamily="18" charset="0"/>
            </a:endParaRPr>
          </a:p>
          <a:p>
            <a:pPr>
              <a:lnSpc>
                <a:spcPct val="200000"/>
              </a:lnSpc>
            </a:pPr>
            <a:r>
              <a:rPr lang="en-IN" sz="1400" spc="-5" dirty="0">
                <a:solidFill>
                  <a:srgbClr val="292929"/>
                </a:solidFill>
                <a:effectLst/>
                <a:latin typeface="Times New Roman" panose="02020603050405020304" pitchFamily="18" charset="0"/>
                <a:ea typeface="Times New Roman" panose="02020603050405020304" pitchFamily="18" charset="0"/>
              </a:rPr>
              <a:t>Spam Detector is used to detect unwanted, malicious and virus infected texts and helps to separate them from the no spam texts. It uses a binary type of classification containing the labels such as ‘</a:t>
            </a:r>
            <a:r>
              <a:rPr lang="en-IN" sz="1400" b="1" spc="-5" dirty="0">
                <a:solidFill>
                  <a:srgbClr val="292929"/>
                </a:solidFill>
                <a:effectLst/>
                <a:latin typeface="Times New Roman" panose="02020603050405020304" pitchFamily="18" charset="0"/>
                <a:ea typeface="Times New Roman" panose="02020603050405020304" pitchFamily="18" charset="0"/>
              </a:rPr>
              <a:t>ham’</a:t>
            </a:r>
            <a:r>
              <a:rPr lang="en-IN" sz="1400" spc="-5" dirty="0">
                <a:solidFill>
                  <a:srgbClr val="292929"/>
                </a:solidFill>
                <a:effectLst/>
                <a:latin typeface="Times New Roman" panose="02020603050405020304" pitchFamily="18" charset="0"/>
                <a:ea typeface="Times New Roman" panose="02020603050405020304" pitchFamily="18" charset="0"/>
              </a:rPr>
              <a:t> (no spam) and </a:t>
            </a:r>
            <a:r>
              <a:rPr lang="en-IN" sz="1400" b="1" spc="-5" dirty="0">
                <a:solidFill>
                  <a:srgbClr val="292929"/>
                </a:solidFill>
                <a:effectLst/>
                <a:latin typeface="Times New Roman" panose="02020603050405020304" pitchFamily="18" charset="0"/>
                <a:ea typeface="Times New Roman" panose="02020603050405020304" pitchFamily="18" charset="0"/>
              </a:rPr>
              <a:t>spam</a:t>
            </a:r>
            <a:r>
              <a:rPr lang="en-IN" sz="1400" spc="-5" dirty="0">
                <a:solidFill>
                  <a:srgbClr val="292929"/>
                </a:solidFill>
                <a:effectLst/>
                <a:latin typeface="Times New Roman" panose="02020603050405020304" pitchFamily="18" charset="0"/>
                <a:ea typeface="Times New Roman" panose="02020603050405020304" pitchFamily="18" charset="0"/>
              </a:rPr>
              <a:t>. Application of this can be seen in Google Mail (GMAIL) where it segregates the spam emails to prevent them from getting into the user’s inbox</a:t>
            </a:r>
            <a:r>
              <a:rPr lang="en-IN" sz="1400" spc="-5" dirty="0">
                <a:solidFill>
                  <a:srgbClr val="292929"/>
                </a:solidFill>
                <a:effectLst/>
                <a:latin typeface="Rockwell" panose="02060603020205020403" pitchFamily="18" charset="0"/>
                <a:ea typeface="Times New Roman" panose="02020603050405020304" pitchFamily="18" charset="0"/>
                <a:cs typeface="Rockwell" panose="02060603020205020403" pitchFamily="18" charset="0"/>
              </a:rPr>
              <a:t>.</a:t>
            </a:r>
            <a:endParaRPr lang="en-IN" sz="1400" dirty="0">
              <a:effectLst/>
              <a:latin typeface="Times New Roman" panose="02020603050405020304" pitchFamily="18" charset="0"/>
              <a:ea typeface="Times New Roman" panose="02020603050405020304" pitchFamily="18" charset="0"/>
            </a:endParaRPr>
          </a:p>
          <a:p>
            <a:pPr>
              <a:lnSpc>
                <a:spcPct val="200000"/>
              </a:lnSpc>
            </a:pPr>
            <a:endParaRPr lang="en-IN" dirty="0"/>
          </a:p>
        </p:txBody>
      </p:sp>
      <p:pic>
        <p:nvPicPr>
          <p:cNvPr id="2050" name="Picture 2" descr="See the source image">
            <a:extLst>
              <a:ext uri="{FF2B5EF4-FFF2-40B4-BE49-F238E27FC236}">
                <a16:creationId xmlns:a16="http://schemas.microsoft.com/office/drawing/2014/main" id="{CC121818-B260-34FB-C51E-6D60017C0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194" y="1084729"/>
            <a:ext cx="4973171" cy="4577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85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EB8D3-A5E1-F0A7-6E14-8E26310DA113}"/>
              </a:ext>
            </a:extLst>
          </p:cNvPr>
          <p:cNvSpPr txBox="1"/>
          <p:nvPr/>
        </p:nvSpPr>
        <p:spPr>
          <a:xfrm>
            <a:off x="3702424" y="358588"/>
            <a:ext cx="4921623"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ANALYTICAL PROBLEM FRAMING</a:t>
            </a:r>
          </a:p>
        </p:txBody>
      </p:sp>
      <p:sp>
        <p:nvSpPr>
          <p:cNvPr id="3" name="TextBox 2">
            <a:extLst>
              <a:ext uri="{FF2B5EF4-FFF2-40B4-BE49-F238E27FC236}">
                <a16:creationId xmlns:a16="http://schemas.microsoft.com/office/drawing/2014/main" id="{D71EADFF-E731-5FF2-2B89-3E52F248D794}"/>
              </a:ext>
            </a:extLst>
          </p:cNvPr>
          <p:cNvSpPr txBox="1"/>
          <p:nvPr/>
        </p:nvSpPr>
        <p:spPr>
          <a:xfrm>
            <a:off x="1712259" y="727920"/>
            <a:ext cx="9027459" cy="1661993"/>
          </a:xfrm>
          <a:prstGeom prst="rect">
            <a:avLst/>
          </a:prstGeom>
          <a:noFill/>
        </p:spPr>
        <p:txBody>
          <a:bodyPr wrap="square" rtlCol="0">
            <a:spAutoFit/>
          </a:bodyPr>
          <a:lstStyle/>
          <a:p>
            <a:pPr>
              <a:lnSpc>
                <a:spcPct val="200000"/>
              </a:lnSpc>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We got the dataset available from client, and we must build a model that is able to detect the spam emails or SMSs and to sort them from ham emails. The dataset contains total 5 columns, they are v1, v2, Unnamed: 2, Unnamed: 3, Unnamed: 4, from which Unnamed: 2, Unnamed: 3, Unnamed: 4, are irrelevant as they only contain null values, so we dropped them.</a:t>
            </a:r>
          </a:p>
          <a:p>
            <a:endParaRPr lang="en-IN" dirty="0"/>
          </a:p>
        </p:txBody>
      </p:sp>
      <p:pic>
        <p:nvPicPr>
          <p:cNvPr id="7" name="Picture 6">
            <a:extLst>
              <a:ext uri="{FF2B5EF4-FFF2-40B4-BE49-F238E27FC236}">
                <a16:creationId xmlns:a16="http://schemas.microsoft.com/office/drawing/2014/main" id="{DD31C90D-DE94-0CB3-1605-C17597EE4EF0}"/>
              </a:ext>
            </a:extLst>
          </p:cNvPr>
          <p:cNvPicPr>
            <a:picLocks noChangeAspect="1"/>
          </p:cNvPicPr>
          <p:nvPr/>
        </p:nvPicPr>
        <p:blipFill>
          <a:blip r:embed="rId2"/>
          <a:stretch>
            <a:fillRect/>
          </a:stretch>
        </p:blipFill>
        <p:spPr>
          <a:xfrm>
            <a:off x="1712258" y="2590800"/>
            <a:ext cx="8839201" cy="3908612"/>
          </a:xfrm>
          <a:prstGeom prst="rect">
            <a:avLst/>
          </a:prstGeom>
        </p:spPr>
      </p:pic>
    </p:spTree>
    <p:extLst>
      <p:ext uri="{BB962C8B-B14F-4D97-AF65-F5344CB8AC3E}">
        <p14:creationId xmlns:p14="http://schemas.microsoft.com/office/powerpoint/2010/main" val="276666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07761A-CCE9-EA1F-54C1-B034FCBE3F02}"/>
              </a:ext>
            </a:extLst>
          </p:cNvPr>
          <p:cNvSpPr txBox="1"/>
          <p:nvPr/>
        </p:nvSpPr>
        <p:spPr>
          <a:xfrm>
            <a:off x="6992470" y="1421389"/>
            <a:ext cx="4303059" cy="4862870"/>
          </a:xfrm>
          <a:prstGeom prst="rect">
            <a:avLst/>
          </a:prstGeom>
          <a:noFill/>
        </p:spPr>
        <p:txBody>
          <a:bodyPr wrap="square" rtlCol="0">
            <a:spAutoFit/>
          </a:bodyPr>
          <a:lstStyle/>
          <a:p>
            <a:pPr>
              <a:lnSpc>
                <a:spcPct val="150000"/>
              </a:lnSpc>
              <a:spcAft>
                <a:spcPts val="800"/>
              </a:spcAft>
            </a:pPr>
            <a:r>
              <a:rPr lang="en-IN" sz="1400" b="1" dirty="0">
                <a:effectLst/>
                <a:latin typeface="Times New Roman" panose="02020603050405020304" pitchFamily="18" charset="0"/>
                <a:ea typeface="Rockwell" panose="02060603020205020403" pitchFamily="18" charset="0"/>
                <a:cs typeface="Times New Roman" panose="02020603050405020304" pitchFamily="18" charset="0"/>
              </a:rPr>
              <a:t>• Mathematical/ Analytical Modelling of the Problem </a:t>
            </a:r>
            <a:endParaRPr lang="en-IN" sz="1400" dirty="0">
              <a:effectLst/>
              <a:latin typeface="Times New Roman" panose="02020603050405020304" pitchFamily="18" charset="0"/>
              <a:ea typeface="Rockwell" panose="02060603020205020403" pitchFamily="18" charset="0"/>
              <a:cs typeface="Times New Roman" panose="02020603050405020304" pitchFamily="18" charset="0"/>
            </a:endParaRPr>
          </a:p>
          <a:p>
            <a:pPr>
              <a:lnSpc>
                <a:spcPct val="150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Here I firstly read the dataset in </a:t>
            </a:r>
            <a:r>
              <a:rPr lang="en-IN" sz="1400" dirty="0" err="1">
                <a:effectLst/>
                <a:latin typeface="Times New Roman" panose="02020603050405020304" pitchFamily="18" charset="0"/>
                <a:ea typeface="Rockwell" panose="02060603020205020403" pitchFamily="18" charset="0"/>
                <a:cs typeface="Times New Roman" panose="02020603050405020304" pitchFamily="18" charset="0"/>
              </a:rPr>
              <a:t>jypyter</a:t>
            </a: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 notebook for cleaning the dataset I use pre-processing techniques, then did the Exploratory Data Analysis, then Encoding and lastly model Building and Evaluation. </a:t>
            </a:r>
          </a:p>
          <a:p>
            <a:pPr>
              <a:lnSpc>
                <a:spcPct val="150000"/>
              </a:lnSpc>
              <a:spcAft>
                <a:spcPts val="800"/>
              </a:spcAft>
            </a:pPr>
            <a:r>
              <a:rPr lang="en-IN" sz="1400" b="1" dirty="0">
                <a:effectLst/>
                <a:latin typeface="Times New Roman" panose="02020603050405020304" pitchFamily="18" charset="0"/>
                <a:ea typeface="Rockwell" panose="02060603020205020403" pitchFamily="18" charset="0"/>
                <a:cs typeface="Times New Roman" panose="02020603050405020304" pitchFamily="18" charset="0"/>
              </a:rPr>
              <a:t>• Data Sources and their formats</a:t>
            </a:r>
            <a:endParaRPr lang="en-IN" sz="1400" dirty="0">
              <a:effectLst/>
              <a:latin typeface="Times New Roman" panose="02020603050405020304" pitchFamily="18" charset="0"/>
              <a:ea typeface="Rockwell" panose="02060603020205020403" pitchFamily="18" charset="0"/>
              <a:cs typeface="Times New Roman" panose="02020603050405020304" pitchFamily="18" charset="0"/>
            </a:endParaRPr>
          </a:p>
          <a:p>
            <a:pPr>
              <a:lnSpc>
                <a:spcPct val="150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I got the dataset in CSV format, and I read the data in </a:t>
            </a:r>
            <a:r>
              <a:rPr lang="en-IN" sz="1400" dirty="0" err="1">
                <a:effectLst/>
                <a:latin typeface="Times New Roman" panose="02020603050405020304" pitchFamily="18" charset="0"/>
                <a:ea typeface="Rockwell" panose="02060603020205020403" pitchFamily="18" charset="0"/>
                <a:cs typeface="Times New Roman" panose="02020603050405020304" pitchFamily="18" charset="0"/>
              </a:rPr>
              <a:t>Jupyter</a:t>
            </a: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 Notebook using pandas data frame.</a:t>
            </a:r>
          </a:p>
          <a:p>
            <a:pPr>
              <a:lnSpc>
                <a:spcPct val="150000"/>
              </a:lnSpc>
              <a:spcAft>
                <a:spcPts val="800"/>
              </a:spcAft>
            </a:pPr>
            <a:r>
              <a:rPr lang="en-IN" sz="1400" b="1" dirty="0">
                <a:effectLst/>
                <a:latin typeface="Times New Roman" panose="02020603050405020304" pitchFamily="18" charset="0"/>
                <a:ea typeface="Rockwell" panose="02060603020205020403" pitchFamily="18" charset="0"/>
                <a:cs typeface="Times New Roman" panose="02020603050405020304" pitchFamily="18" charset="0"/>
              </a:rPr>
              <a:t>• Data Pre-processing Done </a:t>
            </a:r>
            <a:endParaRPr lang="en-IN" sz="1400" dirty="0">
              <a:effectLst/>
              <a:latin typeface="Times New Roman" panose="02020603050405020304" pitchFamily="18" charset="0"/>
              <a:ea typeface="Rockwell" panose="02060603020205020403" pitchFamily="18" charset="0"/>
              <a:cs typeface="Times New Roman" panose="02020603050405020304" pitchFamily="18" charset="0"/>
            </a:endParaRPr>
          </a:p>
          <a:p>
            <a:pPr>
              <a:lnSpc>
                <a:spcPct val="150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The dataset contains some irrelevant columns firstly we dropped that columns then we check the unique and duplicate values in the dataset, and removed them</a:t>
            </a:r>
          </a:p>
          <a:p>
            <a:endParaRPr lang="en-IN" dirty="0"/>
          </a:p>
        </p:txBody>
      </p:sp>
      <p:sp>
        <p:nvSpPr>
          <p:cNvPr id="4" name="TextBox 3">
            <a:extLst>
              <a:ext uri="{FF2B5EF4-FFF2-40B4-BE49-F238E27FC236}">
                <a16:creationId xmlns:a16="http://schemas.microsoft.com/office/drawing/2014/main" id="{83F5BF8D-3F10-0ABF-8F96-DEECA1B2F82A}"/>
              </a:ext>
            </a:extLst>
          </p:cNvPr>
          <p:cNvSpPr txBox="1"/>
          <p:nvPr/>
        </p:nvSpPr>
        <p:spPr>
          <a:xfrm>
            <a:off x="2008094" y="573741"/>
            <a:ext cx="7978588"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DATA COLLECTION AND PREPROCESSING</a:t>
            </a:r>
          </a:p>
        </p:txBody>
      </p:sp>
      <p:pic>
        <p:nvPicPr>
          <p:cNvPr id="5" name="Picture 4">
            <a:extLst>
              <a:ext uri="{FF2B5EF4-FFF2-40B4-BE49-F238E27FC236}">
                <a16:creationId xmlns:a16="http://schemas.microsoft.com/office/drawing/2014/main" id="{E17BBD0B-F084-01CD-F0DB-3378569EFD3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1976" y="1421389"/>
            <a:ext cx="5459506" cy="4602893"/>
          </a:xfrm>
          <a:prstGeom prst="rect">
            <a:avLst/>
          </a:prstGeom>
          <a:noFill/>
          <a:ln>
            <a:noFill/>
          </a:ln>
        </p:spPr>
      </p:pic>
    </p:spTree>
    <p:extLst>
      <p:ext uri="{BB962C8B-B14F-4D97-AF65-F5344CB8AC3E}">
        <p14:creationId xmlns:p14="http://schemas.microsoft.com/office/powerpoint/2010/main" val="347898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83E692-A47F-FB52-29D3-FB1E199F0BB1}"/>
              </a:ext>
            </a:extLst>
          </p:cNvPr>
          <p:cNvSpPr txBox="1"/>
          <p:nvPr/>
        </p:nvSpPr>
        <p:spPr>
          <a:xfrm>
            <a:off x="3532094" y="394447"/>
            <a:ext cx="5002306"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EXPLORATORY DATA ANALYSIS</a:t>
            </a:r>
          </a:p>
        </p:txBody>
      </p:sp>
      <p:pic>
        <p:nvPicPr>
          <p:cNvPr id="3" name="Picture 2">
            <a:extLst>
              <a:ext uri="{FF2B5EF4-FFF2-40B4-BE49-F238E27FC236}">
                <a16:creationId xmlns:a16="http://schemas.microsoft.com/office/drawing/2014/main" id="{D222BAAF-89E4-10B5-73B9-7F74366C2255}"/>
              </a:ext>
            </a:extLst>
          </p:cNvPr>
          <p:cNvPicPr>
            <a:picLocks noChangeAspect="1"/>
          </p:cNvPicPr>
          <p:nvPr/>
        </p:nvPicPr>
        <p:blipFill>
          <a:blip r:embed="rId2"/>
          <a:stretch>
            <a:fillRect/>
          </a:stretch>
        </p:blipFill>
        <p:spPr>
          <a:xfrm>
            <a:off x="995082" y="1452282"/>
            <a:ext cx="4320989" cy="4751294"/>
          </a:xfrm>
          <a:prstGeom prst="rect">
            <a:avLst/>
          </a:prstGeom>
        </p:spPr>
      </p:pic>
      <p:pic>
        <p:nvPicPr>
          <p:cNvPr id="4" name="Picture 3">
            <a:extLst>
              <a:ext uri="{FF2B5EF4-FFF2-40B4-BE49-F238E27FC236}">
                <a16:creationId xmlns:a16="http://schemas.microsoft.com/office/drawing/2014/main" id="{176698B7-974F-9929-3C54-EB2DA154D418}"/>
              </a:ext>
            </a:extLst>
          </p:cNvPr>
          <p:cNvPicPr>
            <a:picLocks noChangeAspect="1"/>
          </p:cNvPicPr>
          <p:nvPr/>
        </p:nvPicPr>
        <p:blipFill>
          <a:blip r:embed="rId3"/>
          <a:stretch>
            <a:fillRect/>
          </a:stretch>
        </p:blipFill>
        <p:spPr>
          <a:xfrm>
            <a:off x="6257362" y="1452282"/>
            <a:ext cx="4410638" cy="4751294"/>
          </a:xfrm>
          <a:prstGeom prst="rect">
            <a:avLst/>
          </a:prstGeom>
        </p:spPr>
      </p:pic>
    </p:spTree>
    <p:extLst>
      <p:ext uri="{BB962C8B-B14F-4D97-AF65-F5344CB8AC3E}">
        <p14:creationId xmlns:p14="http://schemas.microsoft.com/office/powerpoint/2010/main" val="1440303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AB90D1-2120-35F0-FCAE-74909D027EAD}"/>
              </a:ext>
            </a:extLst>
          </p:cNvPr>
          <p:cNvPicPr>
            <a:picLocks noChangeAspect="1"/>
          </p:cNvPicPr>
          <p:nvPr/>
        </p:nvPicPr>
        <p:blipFill>
          <a:blip r:embed="rId2"/>
          <a:stretch>
            <a:fillRect/>
          </a:stretch>
        </p:blipFill>
        <p:spPr>
          <a:xfrm>
            <a:off x="1114574" y="959224"/>
            <a:ext cx="4488367" cy="5109882"/>
          </a:xfrm>
          <a:prstGeom prst="rect">
            <a:avLst/>
          </a:prstGeom>
        </p:spPr>
      </p:pic>
      <p:pic>
        <p:nvPicPr>
          <p:cNvPr id="3" name="Picture 2">
            <a:extLst>
              <a:ext uri="{FF2B5EF4-FFF2-40B4-BE49-F238E27FC236}">
                <a16:creationId xmlns:a16="http://schemas.microsoft.com/office/drawing/2014/main" id="{FB1F676F-0C5E-CCD8-68D8-BF97B6B8C8AA}"/>
              </a:ext>
            </a:extLst>
          </p:cNvPr>
          <p:cNvPicPr>
            <a:picLocks noChangeAspect="1"/>
          </p:cNvPicPr>
          <p:nvPr/>
        </p:nvPicPr>
        <p:blipFill>
          <a:blip r:embed="rId3"/>
          <a:stretch>
            <a:fillRect/>
          </a:stretch>
        </p:blipFill>
        <p:spPr>
          <a:xfrm>
            <a:off x="6589061" y="959224"/>
            <a:ext cx="4291141" cy="5047129"/>
          </a:xfrm>
          <a:prstGeom prst="rect">
            <a:avLst/>
          </a:prstGeom>
        </p:spPr>
      </p:pic>
    </p:spTree>
    <p:extLst>
      <p:ext uri="{BB962C8B-B14F-4D97-AF65-F5344CB8AC3E}">
        <p14:creationId xmlns:p14="http://schemas.microsoft.com/office/powerpoint/2010/main" val="63492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EC9429-0262-8BE0-4995-40E330407A5A}"/>
              </a:ext>
            </a:extLst>
          </p:cNvPr>
          <p:cNvPicPr>
            <a:picLocks noChangeAspect="1"/>
          </p:cNvPicPr>
          <p:nvPr/>
        </p:nvPicPr>
        <p:blipFill>
          <a:blip r:embed="rId2"/>
          <a:stretch>
            <a:fillRect/>
          </a:stretch>
        </p:blipFill>
        <p:spPr>
          <a:xfrm>
            <a:off x="869576" y="806824"/>
            <a:ext cx="4751295" cy="5244352"/>
          </a:xfrm>
          <a:prstGeom prst="rect">
            <a:avLst/>
          </a:prstGeom>
        </p:spPr>
      </p:pic>
      <p:pic>
        <p:nvPicPr>
          <p:cNvPr id="3" name="Picture 2">
            <a:extLst>
              <a:ext uri="{FF2B5EF4-FFF2-40B4-BE49-F238E27FC236}">
                <a16:creationId xmlns:a16="http://schemas.microsoft.com/office/drawing/2014/main" id="{2935DF99-E6F1-4282-238D-9B2F47E2894A}"/>
              </a:ext>
            </a:extLst>
          </p:cNvPr>
          <p:cNvPicPr>
            <a:picLocks noChangeAspect="1"/>
          </p:cNvPicPr>
          <p:nvPr/>
        </p:nvPicPr>
        <p:blipFill>
          <a:blip r:embed="rId3"/>
          <a:stretch>
            <a:fillRect/>
          </a:stretch>
        </p:blipFill>
        <p:spPr>
          <a:xfrm>
            <a:off x="6364941" y="806824"/>
            <a:ext cx="4643718" cy="5244352"/>
          </a:xfrm>
          <a:prstGeom prst="rect">
            <a:avLst/>
          </a:prstGeom>
        </p:spPr>
      </p:pic>
    </p:spTree>
    <p:extLst>
      <p:ext uri="{BB962C8B-B14F-4D97-AF65-F5344CB8AC3E}">
        <p14:creationId xmlns:p14="http://schemas.microsoft.com/office/powerpoint/2010/main" val="66994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24DA85-79E1-D17B-77DA-E9008442BAEF}"/>
              </a:ext>
            </a:extLst>
          </p:cNvPr>
          <p:cNvSpPr txBox="1"/>
          <p:nvPr/>
        </p:nvSpPr>
        <p:spPr>
          <a:xfrm>
            <a:off x="3774142" y="340659"/>
            <a:ext cx="4267200"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OBSERVATIONS</a:t>
            </a:r>
          </a:p>
        </p:txBody>
      </p:sp>
      <p:sp>
        <p:nvSpPr>
          <p:cNvPr id="4" name="TextBox 3">
            <a:extLst>
              <a:ext uri="{FF2B5EF4-FFF2-40B4-BE49-F238E27FC236}">
                <a16:creationId xmlns:a16="http://schemas.microsoft.com/office/drawing/2014/main" id="{F466A933-564A-237D-7D43-3BD4F8E61CA2}"/>
              </a:ext>
            </a:extLst>
          </p:cNvPr>
          <p:cNvSpPr txBox="1"/>
          <p:nvPr/>
        </p:nvSpPr>
        <p:spPr>
          <a:xfrm>
            <a:off x="1891553" y="1840969"/>
            <a:ext cx="7252447" cy="2683620"/>
          </a:xfrm>
          <a:prstGeom prst="rect">
            <a:avLst/>
          </a:prstGeom>
          <a:noFill/>
        </p:spPr>
        <p:txBody>
          <a:bodyPr wrap="square">
            <a:spAutoFit/>
          </a:bodyPr>
          <a:lstStyle/>
          <a:p>
            <a:pPr marL="342900" lvl="0" indent="-342900">
              <a:lnSpc>
                <a:spcPct val="200000"/>
              </a:lnSpc>
              <a:buFont typeface="Symbol" panose="05050102010706020507" pitchFamily="18" charset="2"/>
              <a:buChar char=""/>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From the pie chart we observe that the dataset is imbalanced. </a:t>
            </a:r>
          </a:p>
          <a:p>
            <a:pPr marL="342900" lvl="0" indent="-342900">
              <a:lnSpc>
                <a:spcPct val="200000"/>
              </a:lnSpc>
              <a:buFont typeface="Symbol" panose="05050102010706020507" pitchFamily="18" charset="2"/>
              <a:buChar char=""/>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Most of the numeric characters lies in between 0 to 200.</a:t>
            </a:r>
          </a:p>
          <a:p>
            <a:pPr marL="342900" lvl="0" indent="-342900">
              <a:lnSpc>
                <a:spcPct val="200000"/>
              </a:lnSpc>
              <a:buFont typeface="Symbol" panose="05050102010706020507" pitchFamily="18" charset="2"/>
              <a:buChar char=""/>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Most number of words lies in between 0 to 50.</a:t>
            </a:r>
          </a:p>
          <a:p>
            <a:pPr marL="342900" lvl="0" indent="-342900">
              <a:lnSpc>
                <a:spcPct val="200000"/>
              </a:lnSpc>
              <a:buFont typeface="Symbol" panose="05050102010706020507" pitchFamily="18" charset="2"/>
              <a:buChar char=""/>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Most number of sentences lies in between 0 to 5.</a:t>
            </a:r>
          </a:p>
          <a:p>
            <a:pPr marL="342900" lvl="0" indent="-342900">
              <a:lnSpc>
                <a:spcPct val="200000"/>
              </a:lnSpc>
              <a:buFont typeface="Symbol" panose="05050102010706020507" pitchFamily="18" charset="2"/>
              <a:buChar char=""/>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Most of the columns shows linear relationships between each other’s</a:t>
            </a:r>
            <a:r>
              <a:rPr lang="en-IN" sz="1800" dirty="0">
                <a:effectLst/>
                <a:latin typeface="Times New Roman" panose="02020603050405020304" pitchFamily="18" charset="0"/>
                <a:ea typeface="Rockwell" panose="02060603020205020403" pitchFamily="18" charset="0"/>
                <a:cs typeface="Times New Roman" panose="02020603050405020304" pitchFamily="18" charset="0"/>
              </a:rPr>
              <a:t>.</a:t>
            </a:r>
            <a:endParaRPr lang="en-IN" sz="1400" dirty="0">
              <a:effectLst/>
              <a:latin typeface="Rockwell" panose="02060603020205020403" pitchFamily="18" charset="0"/>
              <a:ea typeface="Rockwell" panose="02060603020205020403" pitchFamily="18" charset="0"/>
              <a:cs typeface="Times New Roman" panose="02020603050405020304" pitchFamily="18" charset="0"/>
            </a:endParaRPr>
          </a:p>
          <a:p>
            <a:pPr marL="457200">
              <a:lnSpc>
                <a:spcPct val="125000"/>
              </a:lnSpc>
              <a:spcAft>
                <a:spcPts val="800"/>
              </a:spcAft>
            </a:pPr>
            <a:r>
              <a:rPr lang="en-IN" sz="1800" dirty="0">
                <a:effectLst/>
                <a:latin typeface="Times New Roman" panose="02020603050405020304" pitchFamily="18" charset="0"/>
                <a:ea typeface="Rockwell" panose="02060603020205020403" pitchFamily="18" charset="0"/>
                <a:cs typeface="Times New Roman" panose="02020603050405020304" pitchFamily="18" charset="0"/>
              </a:rPr>
              <a:t> </a:t>
            </a:r>
            <a:endParaRPr lang="en-IN" sz="1400" dirty="0">
              <a:effectLst/>
              <a:latin typeface="Rockwell" panose="02060603020205020403" pitchFamily="18" charset="0"/>
              <a:ea typeface="Rockwell" panose="02060603020205020403" pitchFamily="18" charset="0"/>
              <a:cs typeface="Times New Roman" panose="02020603050405020304" pitchFamily="18" charset="0"/>
            </a:endParaRPr>
          </a:p>
        </p:txBody>
      </p:sp>
    </p:spTree>
    <p:extLst>
      <p:ext uri="{BB962C8B-B14F-4D97-AF65-F5344CB8AC3E}">
        <p14:creationId xmlns:p14="http://schemas.microsoft.com/office/powerpoint/2010/main" val="61577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B27B5-302B-2C3E-1217-E5B585E56441}"/>
              </a:ext>
            </a:extLst>
          </p:cNvPr>
          <p:cNvSpPr txBox="1"/>
          <p:nvPr/>
        </p:nvSpPr>
        <p:spPr>
          <a:xfrm>
            <a:off x="3299011" y="349623"/>
            <a:ext cx="5862918"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INTERPRETATION OF RESULTS</a:t>
            </a:r>
          </a:p>
        </p:txBody>
      </p:sp>
      <p:sp>
        <p:nvSpPr>
          <p:cNvPr id="3" name="TextBox 2">
            <a:extLst>
              <a:ext uri="{FF2B5EF4-FFF2-40B4-BE49-F238E27FC236}">
                <a16:creationId xmlns:a16="http://schemas.microsoft.com/office/drawing/2014/main" id="{548CA1DD-590F-A745-AD41-96DD28C15C4E}"/>
              </a:ext>
            </a:extLst>
          </p:cNvPr>
          <p:cNvSpPr txBox="1"/>
          <p:nvPr/>
        </p:nvSpPr>
        <p:spPr>
          <a:xfrm>
            <a:off x="1954306" y="1945341"/>
            <a:ext cx="8910918" cy="923330"/>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Most of the emails are ham that means non-spam and very less are spam, there are total 87.37 ham emails and 12.63 are spam emails</a:t>
            </a:r>
            <a:r>
              <a:rPr lang="en-IN" dirty="0"/>
              <a:t>.</a:t>
            </a:r>
          </a:p>
          <a:p>
            <a:endParaRPr lang="en-IN" dirty="0"/>
          </a:p>
        </p:txBody>
      </p:sp>
    </p:spTree>
    <p:extLst>
      <p:ext uri="{BB962C8B-B14F-4D97-AF65-F5344CB8AC3E}">
        <p14:creationId xmlns:p14="http://schemas.microsoft.com/office/powerpoint/2010/main" val="370504301"/>
      </p:ext>
    </p:extLst>
  </p:cSld>
  <p:clrMapOvr>
    <a:masterClrMapping/>
  </p:clrMapOvr>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31</TotalTime>
  <Words>413</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Gothic</vt:lpstr>
      <vt:lpstr>Rockwell</vt:lpstr>
      <vt:lpstr>Symbol</vt:lpstr>
      <vt:lpstr>Times New Roman</vt:lpstr>
      <vt:lpstr>Wingdings 3</vt:lpstr>
      <vt:lpstr>Wisp</vt:lpstr>
      <vt:lpstr>EMAIL SPAM CLASSIFIER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CLASSIFIER PROJECT</dc:title>
  <dc:creator>ashish watane</dc:creator>
  <cp:lastModifiedBy>ashish watane</cp:lastModifiedBy>
  <cp:revision>1</cp:revision>
  <dcterms:created xsi:type="dcterms:W3CDTF">2022-11-22T13:00:40Z</dcterms:created>
  <dcterms:modified xsi:type="dcterms:W3CDTF">2022-11-22T13:31:55Z</dcterms:modified>
</cp:coreProperties>
</file>