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60CE5A-D452-429A-AC08-4D33A9C34FCB}"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164828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60CE5A-D452-429A-AC08-4D33A9C34FCB}" type="datetimeFigureOut">
              <a:rPr lang="en-IN" smtClean="0"/>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10017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60CE5A-D452-429A-AC08-4D33A9C34FCB}" type="datetimeFigureOut">
              <a:rPr lang="en-IN" smtClean="0"/>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411900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60CE5A-D452-429A-AC08-4D33A9C34FCB}" type="datetimeFigureOut">
              <a:rPr lang="en-IN" smtClean="0"/>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0F47C4-C96F-4E82-BAEE-EDDC1B5564B1}"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1178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60CE5A-D452-429A-AC08-4D33A9C34FCB}" type="datetimeFigureOut">
              <a:rPr lang="en-IN" smtClean="0"/>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2386981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60CE5A-D452-429A-AC08-4D33A9C34FCB}" type="datetimeFigureOut">
              <a:rPr lang="en-IN" smtClean="0"/>
              <a:t>31-08-2022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1150271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60CE5A-D452-429A-AC08-4D33A9C34FCB}" type="datetimeFigureOut">
              <a:rPr lang="en-IN" smtClean="0"/>
              <a:t>31-08-2022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1699575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60CE5A-D452-429A-AC08-4D33A9C34FCB}"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2677266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60CE5A-D452-429A-AC08-4D33A9C34FCB}"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3389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60CE5A-D452-429A-AC08-4D33A9C34FCB}"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286219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60CE5A-D452-429A-AC08-4D33A9C34FCB}" type="datetimeFigureOut">
              <a:rPr lang="en-IN" smtClean="0"/>
              <a:t>31-08-2022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2201206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60CE5A-D452-429A-AC08-4D33A9C34FCB}" type="datetimeFigureOut">
              <a:rPr lang="en-IN" smtClean="0"/>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355317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60CE5A-D452-429A-AC08-4D33A9C34FCB}" type="datetimeFigureOut">
              <a:rPr lang="en-IN" smtClean="0"/>
              <a:t>31-08-2022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2924198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60CE5A-D452-429A-AC08-4D33A9C34FCB}" type="datetimeFigureOut">
              <a:rPr lang="en-IN" smtClean="0"/>
              <a:t>31-08-2022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2116628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60CE5A-D452-429A-AC08-4D33A9C34FCB}" type="datetimeFigureOut">
              <a:rPr lang="en-IN" smtClean="0"/>
              <a:t>31-08-2022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196942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60CE5A-D452-429A-AC08-4D33A9C34FCB}" type="datetimeFigureOut">
              <a:rPr lang="en-IN" smtClean="0"/>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142433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60CE5A-D452-429A-AC08-4D33A9C34FCB}" type="datetimeFigureOut">
              <a:rPr lang="en-IN" smtClean="0"/>
              <a:t>31-08-2022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0F47C4-C96F-4E82-BAEE-EDDC1B5564B1}" type="slidenum">
              <a:rPr lang="en-IN" smtClean="0"/>
              <a:t>‹#›</a:t>
            </a:fld>
            <a:endParaRPr lang="en-IN"/>
          </a:p>
        </p:txBody>
      </p:sp>
    </p:spTree>
    <p:extLst>
      <p:ext uri="{BB962C8B-B14F-4D97-AF65-F5344CB8AC3E}">
        <p14:creationId xmlns:p14="http://schemas.microsoft.com/office/powerpoint/2010/main" val="2998646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A60CE5A-D452-429A-AC08-4D33A9C34FCB}" type="datetimeFigureOut">
              <a:rPr lang="en-IN" smtClean="0"/>
              <a:t>31-08-2022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90F47C4-C96F-4E82-BAEE-EDDC1B5564B1}" type="slidenum">
              <a:rPr lang="en-IN" smtClean="0"/>
              <a:t>‹#›</a:t>
            </a:fld>
            <a:endParaRPr lang="en-IN"/>
          </a:p>
        </p:txBody>
      </p:sp>
    </p:spTree>
    <p:extLst>
      <p:ext uri="{BB962C8B-B14F-4D97-AF65-F5344CB8AC3E}">
        <p14:creationId xmlns:p14="http://schemas.microsoft.com/office/powerpoint/2010/main" val="228417031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0.bin"/><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1.bin"/><Relationship Id="rId1" Type="http://schemas.openxmlformats.org/officeDocument/2006/relationships/slideLayout" Target="../slideLayouts/slideLayout7.xml"/><Relationship Id="rId5" Type="http://schemas.openxmlformats.org/officeDocument/2006/relationships/image" Target="../media/image20.wmf"/><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3.bin"/><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4.bin"/><Relationship Id="rId1" Type="http://schemas.openxmlformats.org/officeDocument/2006/relationships/slideLayout" Target="../slideLayouts/slideLayout7.xml"/><Relationship Id="rId5" Type="http://schemas.openxmlformats.org/officeDocument/2006/relationships/image" Target="../media/image23.wmf"/><Relationship Id="rId4"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6.bin"/><Relationship Id="rId1" Type="http://schemas.openxmlformats.org/officeDocument/2006/relationships/slideLayout" Target="../slideLayouts/slideLayout7.xml"/><Relationship Id="rId5" Type="http://schemas.openxmlformats.org/officeDocument/2006/relationships/image" Target="../media/image25.wmf"/><Relationship Id="rId4" Type="http://schemas.openxmlformats.org/officeDocument/2006/relationships/oleObject" Target="../embeddings/oleObject17.bin"/></Relationships>
</file>

<file path=ppt/slides/_rels/slide1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8.bin"/><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19.bin"/><Relationship Id="rId1" Type="http://schemas.openxmlformats.org/officeDocument/2006/relationships/slideLayout" Target="../slideLayouts/slideLayout7.xml"/><Relationship Id="rId5" Type="http://schemas.openxmlformats.org/officeDocument/2006/relationships/image" Target="../media/image29.wmf"/><Relationship Id="rId4" Type="http://schemas.openxmlformats.org/officeDocument/2006/relationships/oleObject" Target="../embeddings/oleObject20.bin"/></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1.bin"/><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2.bin"/><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23.bin"/><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4.bin"/><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25.bin"/><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26.bin"/><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3.bin"/><Relationship Id="rId1" Type="http://schemas.openxmlformats.org/officeDocument/2006/relationships/slideLayout" Target="../slideLayouts/slideLayout7.xml"/><Relationship Id="rId5" Type="http://schemas.openxmlformats.org/officeDocument/2006/relationships/image" Target="../media/image12.w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5.bin"/><Relationship Id="rId1" Type="http://schemas.openxmlformats.org/officeDocument/2006/relationships/slideLayout" Target="../slideLayouts/slideLayout7.xml"/><Relationship Id="rId5" Type="http://schemas.openxmlformats.org/officeDocument/2006/relationships/image" Target="../media/image14.w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7.bin"/><Relationship Id="rId1" Type="http://schemas.openxmlformats.org/officeDocument/2006/relationships/slideLayout" Target="../slideLayouts/slideLayout7.xml"/><Relationship Id="rId5" Type="http://schemas.openxmlformats.org/officeDocument/2006/relationships/image" Target="../media/image16.w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7778-1A49-A61B-4167-CD133376716C}"/>
              </a:ext>
            </a:extLst>
          </p:cNvPr>
          <p:cNvSpPr>
            <a:spLocks noGrp="1"/>
          </p:cNvSpPr>
          <p:nvPr>
            <p:ph type="ctrTitle"/>
          </p:nvPr>
        </p:nvSpPr>
        <p:spPr>
          <a:xfrm>
            <a:off x="1452282" y="708211"/>
            <a:ext cx="9475693" cy="609601"/>
          </a:xfrm>
        </p:spPr>
        <p:txBody>
          <a:bodyPr>
            <a:normAutofit/>
          </a:bodyPr>
          <a:lstStyle/>
          <a:p>
            <a:pPr algn="ctr"/>
            <a:r>
              <a:rPr lang="en-IN" sz="2800" b="1" i="0" dirty="0">
                <a:solidFill>
                  <a:schemeClr val="tx1"/>
                </a:solidFill>
                <a:effectLst/>
                <a:latin typeface="Times New Roman" panose="02020603050405020304" pitchFamily="18" charset="0"/>
                <a:cs typeface="Times New Roman" panose="02020603050405020304" pitchFamily="18" charset="0"/>
              </a:rPr>
              <a:t>HOUSING: PRICE PREDICTION</a:t>
            </a:r>
          </a:p>
        </p:txBody>
      </p:sp>
      <p:pic>
        <p:nvPicPr>
          <p:cNvPr id="1026" name="Picture 2" descr="See the source image">
            <a:extLst>
              <a:ext uri="{FF2B5EF4-FFF2-40B4-BE49-F238E27FC236}">
                <a16:creationId xmlns:a16="http://schemas.microsoft.com/office/drawing/2014/main" id="{A16AF2B8-9EF5-0569-B2D0-3F6363F22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282" y="1447801"/>
            <a:ext cx="9287436" cy="47019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DBA2F00-796A-65F2-B1E7-76E107C0DC12}"/>
              </a:ext>
            </a:extLst>
          </p:cNvPr>
          <p:cNvSpPr txBox="1"/>
          <p:nvPr/>
        </p:nvSpPr>
        <p:spPr>
          <a:xfrm>
            <a:off x="9578789" y="6334780"/>
            <a:ext cx="2321858" cy="523220"/>
          </a:xfrm>
          <a:prstGeom prst="rect">
            <a:avLst/>
          </a:prstGeom>
          <a:noFill/>
        </p:spPr>
        <p:txBody>
          <a:bodyPr wrap="square" rtlCol="0">
            <a:spAutoFit/>
          </a:bodyPr>
          <a:lstStyle/>
          <a:p>
            <a:pPr algn="ctr"/>
            <a:r>
              <a:rPr lang="en-IN" sz="1400" b="1" dirty="0"/>
              <a:t>Submitted By:</a:t>
            </a:r>
          </a:p>
          <a:p>
            <a:pPr algn="ctr"/>
            <a:r>
              <a:rPr lang="en-IN" sz="1400" b="1" dirty="0"/>
              <a:t>Lakshmi </a:t>
            </a:r>
            <a:r>
              <a:rPr lang="en-IN" sz="1400" b="1" dirty="0">
                <a:latin typeface="Times New Roman" panose="02020603050405020304" pitchFamily="18" charset="0"/>
                <a:cs typeface="Times New Roman" panose="02020603050405020304" pitchFamily="18" charset="0"/>
              </a:rPr>
              <a:t>Rajendra</a:t>
            </a:r>
            <a:r>
              <a:rPr lang="en-IN" sz="1400" b="1" dirty="0"/>
              <a:t> Thute</a:t>
            </a:r>
          </a:p>
        </p:txBody>
      </p:sp>
    </p:spTree>
    <p:extLst>
      <p:ext uri="{BB962C8B-B14F-4D97-AF65-F5344CB8AC3E}">
        <p14:creationId xmlns:p14="http://schemas.microsoft.com/office/powerpoint/2010/main" val="411741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FDEB1D-329F-04CB-3E39-19FCEC54DBDB}"/>
              </a:ext>
            </a:extLst>
          </p:cNvPr>
          <p:cNvSpPr txBox="1"/>
          <p:nvPr/>
        </p:nvSpPr>
        <p:spPr>
          <a:xfrm>
            <a:off x="672352" y="206188"/>
            <a:ext cx="10730753" cy="6555641"/>
          </a:xfrm>
          <a:prstGeom prst="rect">
            <a:avLst/>
          </a:prstGeom>
          <a:noFill/>
        </p:spPr>
        <p:txBody>
          <a:bodyPr wrap="square" rtlCol="0">
            <a:spAutoFit/>
          </a:bodyPr>
          <a:lstStyle/>
          <a:p>
            <a:r>
              <a:rPr lang="en-US" sz="1400">
                <a:latin typeface="Times New Roman" panose="02020603050405020304" pitchFamily="18" charset="0"/>
                <a:cs typeface="Times New Roman" panose="02020603050405020304" pitchFamily="18" charset="0"/>
              </a:rPr>
              <a:t>11.BsmtFullBath: Basement full bathrooms,50% houses have no full bathrooms in basement and in remaining houses most have 1 full bathroom in basement and very few has 2 full bathrooms.</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12.FullBath: Full bathrooms above grade,25% houses have 1 full bathrooms above ground and 50% have 2 full bathrooms located above ground and very less have 3.</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13.HalfBath: Half baths above grade, around 700 houses have no half bathrooms very few has 1 half bathroom.</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14.Bedroom: Bedrooms above grade (does NOT include basement bedrooms), Most houses have 3 bedrooms above ground followed by 2 and 4.</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15.Kitchen: Kitchens above grade, Maximum houses have 1 Kitchen. very few have 2.</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16.TotRmsAbvGrd: Total rooms above grade (does not include bathrooms), Around 300 houses have 6 rooms, around 200 have 5, &amp;250 have 7. Very few have 12 &amp; 14 rooms.</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17.Fireplaces: Number of fireplaces, Most houses have 0 fireplaces followed by 1.</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18.GarageCars : Size of garage in car capacity, Most houses have garage with 2 car capcity.</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19.GarageArea : Size of garage in square feet, Most houses have Garage area in between 200 to 800.</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20.woodDeckSF : Wood deck area in square feet, More than 50% of houses have 0 Wood Deck sqft area and rest have in between 0 to 400</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21.OpenPorchSF : Open porch area in square feet, 25% of houses have 0 open porch sqft area and rest have in between 0 to 300</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22.EnclosedPorch : Enclosed porch area in square feet, Almost all houses have 0 enclosed porch sqft area</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23.ScreenPorch : Screen porch area in square feet, Almost all houses have 0 screen porch area sqft</a:t>
            </a:r>
          </a:p>
          <a:p>
            <a:endParaRPr lang="en-US" sz="1400">
              <a:latin typeface="Times New Roman" panose="02020603050405020304" pitchFamily="18" charset="0"/>
              <a:cs typeface="Times New Roman" panose="02020603050405020304" pitchFamily="18" charset="0"/>
            </a:endParaRPr>
          </a:p>
          <a:p>
            <a:r>
              <a:rPr lang="en-US" sz="1400">
                <a:latin typeface="Times New Roman" panose="02020603050405020304" pitchFamily="18" charset="0"/>
                <a:cs typeface="Times New Roman" panose="02020603050405020304" pitchFamily="18" charset="0"/>
              </a:rPr>
              <a:t>24.Sale Price : Around 500 houses have sale price in between 100000 to 200000. Very few houses have sale price of 600000 &amp; 70000</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2108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2293E83B-DD4D-A205-A346-E2166D6ADDC1}"/>
              </a:ext>
            </a:extLst>
          </p:cNvPr>
          <p:cNvGraphicFramePr>
            <a:graphicFrameLocks noChangeAspect="1"/>
          </p:cNvGraphicFramePr>
          <p:nvPr>
            <p:extLst>
              <p:ext uri="{D42A27DB-BD31-4B8C-83A1-F6EECF244321}">
                <p14:modId xmlns:p14="http://schemas.microsoft.com/office/powerpoint/2010/main" val="3631846961"/>
              </p:ext>
            </p:extLst>
          </p:nvPr>
        </p:nvGraphicFramePr>
        <p:xfrm>
          <a:off x="807570" y="1228678"/>
          <a:ext cx="9385300" cy="5189537"/>
        </p:xfrm>
        <a:graphic>
          <a:graphicData uri="http://schemas.openxmlformats.org/presentationml/2006/ole">
            <mc:AlternateContent xmlns:mc="http://schemas.openxmlformats.org/markup-compatibility/2006">
              <mc:Choice xmlns:v="urn:schemas-microsoft-com:vml" Requires="v">
                <p:oleObj name="Bitmap Image" r:id="rId2" imgW="6881040" imgH="5189400" progId="PBrush">
                  <p:embed/>
                </p:oleObj>
              </mc:Choice>
              <mc:Fallback>
                <p:oleObj name="Bitmap Image" r:id="rId2" imgW="6881040" imgH="5189400" progId="PBrush">
                  <p:embed/>
                  <p:pic>
                    <p:nvPicPr>
                      <p:cNvPr id="0" name=""/>
                      <p:cNvPicPr/>
                      <p:nvPr/>
                    </p:nvPicPr>
                    <p:blipFill>
                      <a:blip r:embed="rId3"/>
                      <a:stretch>
                        <a:fillRect/>
                      </a:stretch>
                    </p:blipFill>
                    <p:spPr>
                      <a:xfrm>
                        <a:off x="807570" y="1228678"/>
                        <a:ext cx="9385300" cy="5189537"/>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E4C42DF7-5AFE-6F38-7346-B20620656BDF}"/>
              </a:ext>
            </a:extLst>
          </p:cNvPr>
          <p:cNvSpPr txBox="1"/>
          <p:nvPr/>
        </p:nvSpPr>
        <p:spPr>
          <a:xfrm>
            <a:off x="807570" y="608967"/>
            <a:ext cx="8337176"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Bivariate Analysis</a:t>
            </a:r>
          </a:p>
        </p:txBody>
      </p:sp>
    </p:spTree>
    <p:extLst>
      <p:ext uri="{BB962C8B-B14F-4D97-AF65-F5344CB8AC3E}">
        <p14:creationId xmlns:p14="http://schemas.microsoft.com/office/powerpoint/2010/main" val="1242067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8357F649-06C5-4384-828D-AB36183A5C56}"/>
              </a:ext>
            </a:extLst>
          </p:cNvPr>
          <p:cNvGraphicFramePr>
            <a:graphicFrameLocks noChangeAspect="1"/>
          </p:cNvGraphicFramePr>
          <p:nvPr>
            <p:extLst>
              <p:ext uri="{D42A27DB-BD31-4B8C-83A1-F6EECF244321}">
                <p14:modId xmlns:p14="http://schemas.microsoft.com/office/powerpoint/2010/main" val="1025965690"/>
              </p:ext>
            </p:extLst>
          </p:nvPr>
        </p:nvGraphicFramePr>
        <p:xfrm>
          <a:off x="1589088" y="904875"/>
          <a:ext cx="9013825" cy="5045075"/>
        </p:xfrm>
        <a:graphic>
          <a:graphicData uri="http://schemas.openxmlformats.org/presentationml/2006/ole">
            <mc:AlternateContent xmlns:mc="http://schemas.openxmlformats.org/markup-compatibility/2006">
              <mc:Choice xmlns:v="urn:schemas-microsoft-com:vml" Requires="v">
                <p:oleObj name="Bitmap Image" r:id="rId2" imgW="9014400" imgH="5044320" progId="PBrush">
                  <p:embed/>
                </p:oleObj>
              </mc:Choice>
              <mc:Fallback>
                <p:oleObj name="Bitmap Image" r:id="rId2" imgW="9014400" imgH="5044320" progId="PBrush">
                  <p:embed/>
                  <p:pic>
                    <p:nvPicPr>
                      <p:cNvPr id="0" name=""/>
                      <p:cNvPicPr/>
                      <p:nvPr/>
                    </p:nvPicPr>
                    <p:blipFill>
                      <a:blip r:embed="rId3"/>
                      <a:stretch>
                        <a:fillRect/>
                      </a:stretch>
                    </p:blipFill>
                    <p:spPr>
                      <a:xfrm>
                        <a:off x="1589088" y="904875"/>
                        <a:ext cx="9013825" cy="5045075"/>
                      </a:xfrm>
                      <a:prstGeom prst="rect">
                        <a:avLst/>
                      </a:prstGeom>
                    </p:spPr>
                  </p:pic>
                </p:oleObj>
              </mc:Fallback>
            </mc:AlternateContent>
          </a:graphicData>
        </a:graphic>
      </p:graphicFrame>
    </p:spTree>
    <p:extLst>
      <p:ext uri="{BB962C8B-B14F-4D97-AF65-F5344CB8AC3E}">
        <p14:creationId xmlns:p14="http://schemas.microsoft.com/office/powerpoint/2010/main" val="278891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DD1D305E-4E3A-C74B-35C9-D16B64D6210A}"/>
              </a:ext>
            </a:extLst>
          </p:cNvPr>
          <p:cNvGraphicFramePr>
            <a:graphicFrameLocks noChangeAspect="1"/>
          </p:cNvGraphicFramePr>
          <p:nvPr>
            <p:extLst>
              <p:ext uri="{D42A27DB-BD31-4B8C-83A1-F6EECF244321}">
                <p14:modId xmlns:p14="http://schemas.microsoft.com/office/powerpoint/2010/main" val="1312252202"/>
              </p:ext>
            </p:extLst>
          </p:nvPr>
        </p:nvGraphicFramePr>
        <p:xfrm>
          <a:off x="221785" y="535080"/>
          <a:ext cx="5954898" cy="4816475"/>
        </p:xfrm>
        <a:graphic>
          <a:graphicData uri="http://schemas.openxmlformats.org/presentationml/2006/ole">
            <mc:AlternateContent xmlns:mc="http://schemas.openxmlformats.org/markup-compatibility/2006">
              <mc:Choice xmlns:v="urn:schemas-microsoft-com:vml" Requires="v">
                <p:oleObj name="Bitmap Image" r:id="rId2" imgW="7139880" imgH="4815720" progId="PBrush">
                  <p:embed/>
                </p:oleObj>
              </mc:Choice>
              <mc:Fallback>
                <p:oleObj name="Bitmap Image" r:id="rId2" imgW="7139880" imgH="4815720" progId="PBrush">
                  <p:embed/>
                  <p:pic>
                    <p:nvPicPr>
                      <p:cNvPr id="0" name=""/>
                      <p:cNvPicPr/>
                      <p:nvPr/>
                    </p:nvPicPr>
                    <p:blipFill>
                      <a:blip r:embed="rId3"/>
                      <a:stretch>
                        <a:fillRect/>
                      </a:stretch>
                    </p:blipFill>
                    <p:spPr>
                      <a:xfrm>
                        <a:off x="221785" y="535080"/>
                        <a:ext cx="5954898" cy="4816475"/>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8C7BC998-930B-BE71-07C7-073ACCF91D25}"/>
              </a:ext>
            </a:extLst>
          </p:cNvPr>
          <p:cNvGraphicFramePr>
            <a:graphicFrameLocks noChangeAspect="1"/>
          </p:cNvGraphicFramePr>
          <p:nvPr>
            <p:extLst>
              <p:ext uri="{D42A27DB-BD31-4B8C-83A1-F6EECF244321}">
                <p14:modId xmlns:p14="http://schemas.microsoft.com/office/powerpoint/2010/main" val="3179770128"/>
              </p:ext>
            </p:extLst>
          </p:nvPr>
        </p:nvGraphicFramePr>
        <p:xfrm>
          <a:off x="6418728" y="535080"/>
          <a:ext cx="5262283" cy="5713320"/>
        </p:xfrm>
        <a:graphic>
          <a:graphicData uri="http://schemas.openxmlformats.org/presentationml/2006/ole">
            <mc:AlternateContent xmlns:mc="http://schemas.openxmlformats.org/markup-compatibility/2006">
              <mc:Choice xmlns:v="urn:schemas-microsoft-com:vml" Requires="v">
                <p:oleObj name="Bitmap Image" r:id="rId4" imgW="5044320" imgH="5021640" progId="PBrush">
                  <p:embed/>
                </p:oleObj>
              </mc:Choice>
              <mc:Fallback>
                <p:oleObj name="Bitmap Image" r:id="rId4" imgW="5044320" imgH="5021640" progId="PBrush">
                  <p:embed/>
                  <p:pic>
                    <p:nvPicPr>
                      <p:cNvPr id="0" name=""/>
                      <p:cNvPicPr/>
                      <p:nvPr/>
                    </p:nvPicPr>
                    <p:blipFill>
                      <a:blip r:embed="rId5"/>
                      <a:stretch>
                        <a:fillRect/>
                      </a:stretch>
                    </p:blipFill>
                    <p:spPr>
                      <a:xfrm>
                        <a:off x="6418728" y="535080"/>
                        <a:ext cx="5262283" cy="5713320"/>
                      </a:xfrm>
                      <a:prstGeom prst="rect">
                        <a:avLst/>
                      </a:prstGeom>
                    </p:spPr>
                  </p:pic>
                </p:oleObj>
              </mc:Fallback>
            </mc:AlternateContent>
          </a:graphicData>
        </a:graphic>
      </p:graphicFrame>
    </p:spTree>
    <p:extLst>
      <p:ext uri="{BB962C8B-B14F-4D97-AF65-F5344CB8AC3E}">
        <p14:creationId xmlns:p14="http://schemas.microsoft.com/office/powerpoint/2010/main" val="1870777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4FA4108-AA44-4976-3F0A-822384B6AFCE}"/>
              </a:ext>
            </a:extLst>
          </p:cNvPr>
          <p:cNvGraphicFramePr>
            <a:graphicFrameLocks noChangeAspect="1"/>
          </p:cNvGraphicFramePr>
          <p:nvPr>
            <p:extLst>
              <p:ext uri="{D42A27DB-BD31-4B8C-83A1-F6EECF244321}">
                <p14:modId xmlns:p14="http://schemas.microsoft.com/office/powerpoint/2010/main" val="1099224491"/>
              </p:ext>
            </p:extLst>
          </p:nvPr>
        </p:nvGraphicFramePr>
        <p:xfrm>
          <a:off x="933450" y="890588"/>
          <a:ext cx="10325100" cy="5510212"/>
        </p:xfrm>
        <a:graphic>
          <a:graphicData uri="http://schemas.openxmlformats.org/presentationml/2006/ole">
            <mc:AlternateContent xmlns:mc="http://schemas.openxmlformats.org/markup-compatibility/2006">
              <mc:Choice xmlns:v="urn:schemas-microsoft-com:vml" Requires="v">
                <p:oleObj name="Bitmap Image" r:id="rId2" imgW="10325160" imgH="5074920" progId="PBrush">
                  <p:embed/>
                </p:oleObj>
              </mc:Choice>
              <mc:Fallback>
                <p:oleObj name="Bitmap Image" r:id="rId2" imgW="10325160" imgH="5074920" progId="PBrush">
                  <p:embed/>
                  <p:pic>
                    <p:nvPicPr>
                      <p:cNvPr id="0" name=""/>
                      <p:cNvPicPr/>
                      <p:nvPr/>
                    </p:nvPicPr>
                    <p:blipFill>
                      <a:blip r:embed="rId3"/>
                      <a:stretch>
                        <a:fillRect/>
                      </a:stretch>
                    </p:blipFill>
                    <p:spPr>
                      <a:xfrm>
                        <a:off x="933450" y="890588"/>
                        <a:ext cx="10325100" cy="5510212"/>
                      </a:xfrm>
                      <a:prstGeom prst="rect">
                        <a:avLst/>
                      </a:prstGeom>
                    </p:spPr>
                  </p:pic>
                </p:oleObj>
              </mc:Fallback>
            </mc:AlternateContent>
          </a:graphicData>
        </a:graphic>
      </p:graphicFrame>
    </p:spTree>
    <p:extLst>
      <p:ext uri="{BB962C8B-B14F-4D97-AF65-F5344CB8AC3E}">
        <p14:creationId xmlns:p14="http://schemas.microsoft.com/office/powerpoint/2010/main" val="547578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E683F461-BAB0-05E1-D573-9FAF8C5F95A3}"/>
              </a:ext>
            </a:extLst>
          </p:cNvPr>
          <p:cNvGraphicFramePr>
            <a:graphicFrameLocks noChangeAspect="1"/>
          </p:cNvGraphicFramePr>
          <p:nvPr>
            <p:extLst>
              <p:ext uri="{D42A27DB-BD31-4B8C-83A1-F6EECF244321}">
                <p14:modId xmlns:p14="http://schemas.microsoft.com/office/powerpoint/2010/main" val="3265836971"/>
              </p:ext>
            </p:extLst>
          </p:nvPr>
        </p:nvGraphicFramePr>
        <p:xfrm>
          <a:off x="1" y="828675"/>
          <a:ext cx="6176682" cy="4892675"/>
        </p:xfrm>
        <a:graphic>
          <a:graphicData uri="http://schemas.openxmlformats.org/presentationml/2006/ole">
            <mc:AlternateContent xmlns:mc="http://schemas.openxmlformats.org/markup-compatibility/2006">
              <mc:Choice xmlns:v="urn:schemas-microsoft-com:vml" Requires="v">
                <p:oleObj name="Bitmap Image" r:id="rId2" imgW="8061840" imgH="4892040" progId="PBrush">
                  <p:embed/>
                </p:oleObj>
              </mc:Choice>
              <mc:Fallback>
                <p:oleObj name="Bitmap Image" r:id="rId2" imgW="8061840" imgH="4892040" progId="PBrush">
                  <p:embed/>
                  <p:pic>
                    <p:nvPicPr>
                      <p:cNvPr id="0" name=""/>
                      <p:cNvPicPr/>
                      <p:nvPr/>
                    </p:nvPicPr>
                    <p:blipFill>
                      <a:blip r:embed="rId3"/>
                      <a:stretch>
                        <a:fillRect/>
                      </a:stretch>
                    </p:blipFill>
                    <p:spPr>
                      <a:xfrm>
                        <a:off x="1" y="828675"/>
                        <a:ext cx="6176682" cy="4892675"/>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224AD3FD-0BEB-ACBE-376E-EC83EE897978}"/>
              </a:ext>
            </a:extLst>
          </p:cNvPr>
          <p:cNvGraphicFramePr>
            <a:graphicFrameLocks noChangeAspect="1"/>
          </p:cNvGraphicFramePr>
          <p:nvPr>
            <p:extLst>
              <p:ext uri="{D42A27DB-BD31-4B8C-83A1-F6EECF244321}">
                <p14:modId xmlns:p14="http://schemas.microsoft.com/office/powerpoint/2010/main" val="352789369"/>
              </p:ext>
            </p:extLst>
          </p:nvPr>
        </p:nvGraphicFramePr>
        <p:xfrm>
          <a:off x="6347012" y="814387"/>
          <a:ext cx="5386575" cy="4906963"/>
        </p:xfrm>
        <a:graphic>
          <a:graphicData uri="http://schemas.openxmlformats.org/presentationml/2006/ole">
            <mc:AlternateContent xmlns:mc="http://schemas.openxmlformats.org/markup-compatibility/2006">
              <mc:Choice xmlns:v="urn:schemas-microsoft-com:vml" Requires="v">
                <p:oleObj name="Bitmap Image" r:id="rId4" imgW="6918840" imgH="4907160" progId="PBrush">
                  <p:embed/>
                </p:oleObj>
              </mc:Choice>
              <mc:Fallback>
                <p:oleObj name="Bitmap Image" r:id="rId4" imgW="6918840" imgH="4907160" progId="PBrush">
                  <p:embed/>
                  <p:pic>
                    <p:nvPicPr>
                      <p:cNvPr id="0" name=""/>
                      <p:cNvPicPr/>
                      <p:nvPr/>
                    </p:nvPicPr>
                    <p:blipFill>
                      <a:blip r:embed="rId5"/>
                      <a:stretch>
                        <a:fillRect/>
                      </a:stretch>
                    </p:blipFill>
                    <p:spPr>
                      <a:xfrm>
                        <a:off x="6347012" y="814387"/>
                        <a:ext cx="5386575" cy="4906963"/>
                      </a:xfrm>
                      <a:prstGeom prst="rect">
                        <a:avLst/>
                      </a:prstGeom>
                    </p:spPr>
                  </p:pic>
                </p:oleObj>
              </mc:Fallback>
            </mc:AlternateContent>
          </a:graphicData>
        </a:graphic>
      </p:graphicFrame>
    </p:spTree>
    <p:extLst>
      <p:ext uri="{BB962C8B-B14F-4D97-AF65-F5344CB8AC3E}">
        <p14:creationId xmlns:p14="http://schemas.microsoft.com/office/powerpoint/2010/main" val="289029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B685EF93-F858-0EB8-A371-6B00FDD2925F}"/>
              </a:ext>
            </a:extLst>
          </p:cNvPr>
          <p:cNvGraphicFramePr>
            <a:graphicFrameLocks noChangeAspect="1"/>
          </p:cNvGraphicFramePr>
          <p:nvPr>
            <p:extLst>
              <p:ext uri="{D42A27DB-BD31-4B8C-83A1-F6EECF244321}">
                <p14:modId xmlns:p14="http://schemas.microsoft.com/office/powerpoint/2010/main" val="3963897927"/>
              </p:ext>
            </p:extLst>
          </p:nvPr>
        </p:nvGraphicFramePr>
        <p:xfrm>
          <a:off x="159124" y="627156"/>
          <a:ext cx="5936876" cy="4937125"/>
        </p:xfrm>
        <a:graphic>
          <a:graphicData uri="http://schemas.openxmlformats.org/presentationml/2006/ole">
            <mc:AlternateContent xmlns:mc="http://schemas.openxmlformats.org/markup-compatibility/2006">
              <mc:Choice xmlns:v="urn:schemas-microsoft-com:vml" Requires="v">
                <p:oleObj name="Bitmap Image" r:id="rId2" imgW="6477120" imgH="4937760" progId="PBrush">
                  <p:embed/>
                </p:oleObj>
              </mc:Choice>
              <mc:Fallback>
                <p:oleObj name="Bitmap Image" r:id="rId2" imgW="6477120" imgH="4937760" progId="PBrush">
                  <p:embed/>
                  <p:pic>
                    <p:nvPicPr>
                      <p:cNvPr id="0" name=""/>
                      <p:cNvPicPr/>
                      <p:nvPr/>
                    </p:nvPicPr>
                    <p:blipFill>
                      <a:blip r:embed="rId3"/>
                      <a:stretch>
                        <a:fillRect/>
                      </a:stretch>
                    </p:blipFill>
                    <p:spPr>
                      <a:xfrm>
                        <a:off x="159124" y="627156"/>
                        <a:ext cx="5936876" cy="4937125"/>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3A3B4409-9911-91C6-A79D-D81CB4BC6242}"/>
              </a:ext>
            </a:extLst>
          </p:cNvPr>
          <p:cNvGraphicFramePr>
            <a:graphicFrameLocks noChangeAspect="1"/>
          </p:cNvGraphicFramePr>
          <p:nvPr>
            <p:extLst>
              <p:ext uri="{D42A27DB-BD31-4B8C-83A1-F6EECF244321}">
                <p14:modId xmlns:p14="http://schemas.microsoft.com/office/powerpoint/2010/main" val="1398827469"/>
              </p:ext>
            </p:extLst>
          </p:nvPr>
        </p:nvGraphicFramePr>
        <p:xfrm>
          <a:off x="6167718" y="627156"/>
          <a:ext cx="5252103" cy="4500656"/>
        </p:xfrm>
        <a:graphic>
          <a:graphicData uri="http://schemas.openxmlformats.org/presentationml/2006/ole">
            <mc:AlternateContent xmlns:mc="http://schemas.openxmlformats.org/markup-compatibility/2006">
              <mc:Choice xmlns:v="urn:schemas-microsoft-com:vml" Requires="v">
                <p:oleObj name="Bitmap Image" r:id="rId4" imgW="7528680" imgH="4625280" progId="PBrush">
                  <p:embed/>
                </p:oleObj>
              </mc:Choice>
              <mc:Fallback>
                <p:oleObj name="Bitmap Image" r:id="rId4" imgW="7528680" imgH="4625280" progId="PBrush">
                  <p:embed/>
                  <p:pic>
                    <p:nvPicPr>
                      <p:cNvPr id="0" name=""/>
                      <p:cNvPicPr/>
                      <p:nvPr/>
                    </p:nvPicPr>
                    <p:blipFill>
                      <a:blip r:embed="rId5"/>
                      <a:stretch>
                        <a:fillRect/>
                      </a:stretch>
                    </p:blipFill>
                    <p:spPr>
                      <a:xfrm>
                        <a:off x="6167718" y="627156"/>
                        <a:ext cx="5252103" cy="4500656"/>
                      </a:xfrm>
                      <a:prstGeom prst="rect">
                        <a:avLst/>
                      </a:prstGeom>
                    </p:spPr>
                  </p:pic>
                </p:oleObj>
              </mc:Fallback>
            </mc:AlternateContent>
          </a:graphicData>
        </a:graphic>
      </p:graphicFrame>
    </p:spTree>
    <p:extLst>
      <p:ext uri="{BB962C8B-B14F-4D97-AF65-F5344CB8AC3E}">
        <p14:creationId xmlns:p14="http://schemas.microsoft.com/office/powerpoint/2010/main" val="2804687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DB623E-E5AD-F0ED-2FE6-EF38F5740E2E}"/>
              </a:ext>
            </a:extLst>
          </p:cNvPr>
          <p:cNvPicPr>
            <a:picLocks noChangeAspect="1"/>
          </p:cNvPicPr>
          <p:nvPr/>
        </p:nvPicPr>
        <p:blipFill>
          <a:blip r:embed="rId2"/>
          <a:stretch>
            <a:fillRect/>
          </a:stretch>
        </p:blipFill>
        <p:spPr>
          <a:xfrm>
            <a:off x="194445" y="779929"/>
            <a:ext cx="10545273" cy="4885765"/>
          </a:xfrm>
          <a:prstGeom prst="rect">
            <a:avLst/>
          </a:prstGeom>
        </p:spPr>
      </p:pic>
    </p:spTree>
    <p:extLst>
      <p:ext uri="{BB962C8B-B14F-4D97-AF65-F5344CB8AC3E}">
        <p14:creationId xmlns:p14="http://schemas.microsoft.com/office/powerpoint/2010/main" val="2742577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D2218C6C-4BFB-6BF8-3D29-BAEC26EBCDB6}"/>
              </a:ext>
            </a:extLst>
          </p:cNvPr>
          <p:cNvGraphicFramePr>
            <a:graphicFrameLocks noChangeAspect="1"/>
          </p:cNvGraphicFramePr>
          <p:nvPr>
            <p:extLst>
              <p:ext uri="{D42A27DB-BD31-4B8C-83A1-F6EECF244321}">
                <p14:modId xmlns:p14="http://schemas.microsoft.com/office/powerpoint/2010/main" val="2024366062"/>
              </p:ext>
            </p:extLst>
          </p:nvPr>
        </p:nvGraphicFramePr>
        <p:xfrm>
          <a:off x="896471" y="977900"/>
          <a:ext cx="10040470" cy="5261535"/>
        </p:xfrm>
        <a:graphic>
          <a:graphicData uri="http://schemas.openxmlformats.org/presentationml/2006/ole">
            <mc:AlternateContent xmlns:mc="http://schemas.openxmlformats.org/markup-compatibility/2006">
              <mc:Choice xmlns:v="urn:schemas-microsoft-com:vml" Requires="v">
                <p:oleObj name="Bitmap Image" r:id="rId2" imgW="8381880" imgH="4899600" progId="PBrush">
                  <p:embed/>
                </p:oleObj>
              </mc:Choice>
              <mc:Fallback>
                <p:oleObj name="Bitmap Image" r:id="rId2" imgW="8381880" imgH="4899600" progId="PBrush">
                  <p:embed/>
                  <p:pic>
                    <p:nvPicPr>
                      <p:cNvPr id="0" name=""/>
                      <p:cNvPicPr/>
                      <p:nvPr/>
                    </p:nvPicPr>
                    <p:blipFill>
                      <a:blip r:embed="rId3"/>
                      <a:stretch>
                        <a:fillRect/>
                      </a:stretch>
                    </p:blipFill>
                    <p:spPr>
                      <a:xfrm>
                        <a:off x="896471" y="977900"/>
                        <a:ext cx="10040470" cy="5261535"/>
                      </a:xfrm>
                      <a:prstGeom prst="rect">
                        <a:avLst/>
                      </a:prstGeom>
                    </p:spPr>
                  </p:pic>
                </p:oleObj>
              </mc:Fallback>
            </mc:AlternateContent>
          </a:graphicData>
        </a:graphic>
      </p:graphicFrame>
    </p:spTree>
    <p:extLst>
      <p:ext uri="{BB962C8B-B14F-4D97-AF65-F5344CB8AC3E}">
        <p14:creationId xmlns:p14="http://schemas.microsoft.com/office/powerpoint/2010/main" val="4083974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24490D2D-442C-409B-2054-5B485B702052}"/>
              </a:ext>
            </a:extLst>
          </p:cNvPr>
          <p:cNvGraphicFramePr>
            <a:graphicFrameLocks noChangeAspect="1"/>
          </p:cNvGraphicFramePr>
          <p:nvPr>
            <p:extLst>
              <p:ext uri="{D42A27DB-BD31-4B8C-83A1-F6EECF244321}">
                <p14:modId xmlns:p14="http://schemas.microsoft.com/office/powerpoint/2010/main" val="2245347274"/>
              </p:ext>
            </p:extLst>
          </p:nvPr>
        </p:nvGraphicFramePr>
        <p:xfrm>
          <a:off x="0" y="1148136"/>
          <a:ext cx="5091953" cy="4347228"/>
        </p:xfrm>
        <a:graphic>
          <a:graphicData uri="http://schemas.openxmlformats.org/presentationml/2006/ole">
            <mc:AlternateContent xmlns:mc="http://schemas.openxmlformats.org/markup-compatibility/2006">
              <mc:Choice xmlns:v="urn:schemas-microsoft-com:vml" Requires="v">
                <p:oleObj name="Bitmap Image" r:id="rId2" imgW="6217920" imgH="3429000" progId="PBrush">
                  <p:embed/>
                </p:oleObj>
              </mc:Choice>
              <mc:Fallback>
                <p:oleObj name="Bitmap Image" r:id="rId2" imgW="6217920" imgH="3429000" progId="PBrush">
                  <p:embed/>
                  <p:pic>
                    <p:nvPicPr>
                      <p:cNvPr id="0" name=""/>
                      <p:cNvPicPr/>
                      <p:nvPr/>
                    </p:nvPicPr>
                    <p:blipFill>
                      <a:blip r:embed="rId3"/>
                      <a:stretch>
                        <a:fillRect/>
                      </a:stretch>
                    </p:blipFill>
                    <p:spPr>
                      <a:xfrm>
                        <a:off x="0" y="1148136"/>
                        <a:ext cx="5091953" cy="4347228"/>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C03FD520-875D-ADD1-9CE8-89BA05038990}"/>
              </a:ext>
            </a:extLst>
          </p:cNvPr>
          <p:cNvGraphicFramePr>
            <a:graphicFrameLocks noChangeAspect="1"/>
          </p:cNvGraphicFramePr>
          <p:nvPr>
            <p:extLst>
              <p:ext uri="{D42A27DB-BD31-4B8C-83A1-F6EECF244321}">
                <p14:modId xmlns:p14="http://schemas.microsoft.com/office/powerpoint/2010/main" val="3111638808"/>
              </p:ext>
            </p:extLst>
          </p:nvPr>
        </p:nvGraphicFramePr>
        <p:xfrm>
          <a:off x="5597245" y="1148135"/>
          <a:ext cx="5689320" cy="4678923"/>
        </p:xfrm>
        <a:graphic>
          <a:graphicData uri="http://schemas.openxmlformats.org/presentationml/2006/ole">
            <mc:AlternateContent xmlns:mc="http://schemas.openxmlformats.org/markup-compatibility/2006">
              <mc:Choice xmlns:v="urn:schemas-microsoft-com:vml" Requires="v">
                <p:oleObj name="Bitmap Image" r:id="rId4" imgW="7071480" imgH="3535560" progId="PBrush">
                  <p:embed/>
                </p:oleObj>
              </mc:Choice>
              <mc:Fallback>
                <p:oleObj name="Bitmap Image" r:id="rId4" imgW="7071480" imgH="3535560" progId="PBrush">
                  <p:embed/>
                  <p:pic>
                    <p:nvPicPr>
                      <p:cNvPr id="0" name=""/>
                      <p:cNvPicPr/>
                      <p:nvPr/>
                    </p:nvPicPr>
                    <p:blipFill>
                      <a:blip r:embed="rId5"/>
                      <a:stretch>
                        <a:fillRect/>
                      </a:stretch>
                    </p:blipFill>
                    <p:spPr>
                      <a:xfrm>
                        <a:off x="5597245" y="1148135"/>
                        <a:ext cx="5689320" cy="4678923"/>
                      </a:xfrm>
                      <a:prstGeom prst="rect">
                        <a:avLst/>
                      </a:prstGeom>
                    </p:spPr>
                  </p:pic>
                </p:oleObj>
              </mc:Fallback>
            </mc:AlternateContent>
          </a:graphicData>
        </a:graphic>
      </p:graphicFrame>
    </p:spTree>
    <p:extLst>
      <p:ext uri="{BB962C8B-B14F-4D97-AF65-F5344CB8AC3E}">
        <p14:creationId xmlns:p14="http://schemas.microsoft.com/office/powerpoint/2010/main" val="247838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7D0BC8-B02D-9746-51F4-1234DAB19F70}"/>
              </a:ext>
            </a:extLst>
          </p:cNvPr>
          <p:cNvSpPr txBox="1"/>
          <p:nvPr/>
        </p:nvSpPr>
        <p:spPr>
          <a:xfrm>
            <a:off x="6333708" y="2362436"/>
            <a:ext cx="4276164" cy="3176126"/>
          </a:xfrm>
          <a:prstGeom prst="rect">
            <a:avLst/>
          </a:prstGeom>
          <a:noFill/>
        </p:spPr>
        <p:txBody>
          <a:bodyPr wrap="square" rtlCol="0">
            <a:spAutoFit/>
          </a:bodyPr>
          <a:lstStyle/>
          <a:p>
            <a:pPr>
              <a:lnSpc>
                <a:spcPct val="125000"/>
              </a:lnSpc>
              <a:spcAft>
                <a:spcPts val="1200"/>
              </a:spcAft>
            </a:pPr>
            <a:r>
              <a:rPr lang="en-US" altLang="zh-CN" sz="1800" dirty="0">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Houses are one of the necessary need of each and every person around the globe and therefore housing and real estate market is one of the markets which is one of the major contributors in the world’s economy. The main objective of this project is to build a model to predict the price of the houses based on the features mentioned in the dataset</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FB3B915-BE5E-5867-F3F2-46FDF4278DE1}"/>
              </a:ext>
            </a:extLst>
          </p:cNvPr>
          <p:cNvSpPr txBox="1"/>
          <p:nvPr/>
        </p:nvSpPr>
        <p:spPr>
          <a:xfrm>
            <a:off x="3263153" y="968188"/>
            <a:ext cx="4751294" cy="523220"/>
          </a:xfrm>
          <a:prstGeom prst="rect">
            <a:avLst/>
          </a:prstGeom>
          <a:noFill/>
        </p:spPr>
        <p:txBody>
          <a:bodyPr wrap="square" rtlCol="0">
            <a:spAutoFit/>
          </a:bodyPr>
          <a:lstStyle/>
          <a:p>
            <a:pPr algn="ctr"/>
            <a:r>
              <a:rPr lang="en-IN" sz="2800" b="1" dirty="0"/>
              <a:t>INTRODUCTION</a:t>
            </a:r>
          </a:p>
        </p:txBody>
      </p:sp>
      <p:pic>
        <p:nvPicPr>
          <p:cNvPr id="2052" name="Picture 4" descr="See the source image">
            <a:extLst>
              <a:ext uri="{FF2B5EF4-FFF2-40B4-BE49-F238E27FC236}">
                <a16:creationId xmlns:a16="http://schemas.microsoft.com/office/drawing/2014/main" id="{22F1C9F3-B757-82F8-838D-B379BF980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027" y="2151529"/>
            <a:ext cx="5063725" cy="4150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469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2A9EFA08-7C7E-AA52-0925-F48F3D88BBD4}"/>
              </a:ext>
            </a:extLst>
          </p:cNvPr>
          <p:cNvGraphicFramePr>
            <a:graphicFrameLocks noChangeAspect="1"/>
          </p:cNvGraphicFramePr>
          <p:nvPr>
            <p:extLst>
              <p:ext uri="{D42A27DB-BD31-4B8C-83A1-F6EECF244321}">
                <p14:modId xmlns:p14="http://schemas.microsoft.com/office/powerpoint/2010/main" val="4087151547"/>
              </p:ext>
            </p:extLst>
          </p:nvPr>
        </p:nvGraphicFramePr>
        <p:xfrm>
          <a:off x="862013" y="1203325"/>
          <a:ext cx="10469562" cy="5080934"/>
        </p:xfrm>
        <a:graphic>
          <a:graphicData uri="http://schemas.openxmlformats.org/presentationml/2006/ole">
            <mc:AlternateContent xmlns:mc="http://schemas.openxmlformats.org/markup-compatibility/2006">
              <mc:Choice xmlns:v="urn:schemas-microsoft-com:vml" Requires="v">
                <p:oleObj name="Bitmap Image" r:id="rId2" imgW="10469880" imgH="4449960" progId="PBrush">
                  <p:embed/>
                </p:oleObj>
              </mc:Choice>
              <mc:Fallback>
                <p:oleObj name="Bitmap Image" r:id="rId2" imgW="10469880" imgH="4449960" progId="PBrush">
                  <p:embed/>
                  <p:pic>
                    <p:nvPicPr>
                      <p:cNvPr id="0" name=""/>
                      <p:cNvPicPr/>
                      <p:nvPr/>
                    </p:nvPicPr>
                    <p:blipFill>
                      <a:blip r:embed="rId3"/>
                      <a:stretch>
                        <a:fillRect/>
                      </a:stretch>
                    </p:blipFill>
                    <p:spPr>
                      <a:xfrm>
                        <a:off x="862013" y="1203325"/>
                        <a:ext cx="10469562" cy="5080934"/>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B40415F3-F90C-E542-1A89-E26FA602C05A}"/>
              </a:ext>
            </a:extLst>
          </p:cNvPr>
          <p:cNvSpPr txBox="1"/>
          <p:nvPr/>
        </p:nvSpPr>
        <p:spPr>
          <a:xfrm>
            <a:off x="1604682" y="206188"/>
            <a:ext cx="8355106"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FEATURE ENCODING</a:t>
            </a:r>
          </a:p>
        </p:txBody>
      </p:sp>
    </p:spTree>
    <p:extLst>
      <p:ext uri="{BB962C8B-B14F-4D97-AF65-F5344CB8AC3E}">
        <p14:creationId xmlns:p14="http://schemas.microsoft.com/office/powerpoint/2010/main" val="2155335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E5CE6238-0E55-7B2F-409D-0D00D780888B}"/>
              </a:ext>
            </a:extLst>
          </p:cNvPr>
          <p:cNvGraphicFramePr>
            <a:graphicFrameLocks noChangeAspect="1"/>
          </p:cNvGraphicFramePr>
          <p:nvPr>
            <p:extLst>
              <p:ext uri="{D42A27DB-BD31-4B8C-83A1-F6EECF244321}">
                <p14:modId xmlns:p14="http://schemas.microsoft.com/office/powerpoint/2010/main" val="2958261575"/>
              </p:ext>
            </p:extLst>
          </p:nvPr>
        </p:nvGraphicFramePr>
        <p:xfrm>
          <a:off x="770965" y="2043952"/>
          <a:ext cx="9845769" cy="4724399"/>
        </p:xfrm>
        <a:graphic>
          <a:graphicData uri="http://schemas.openxmlformats.org/presentationml/2006/ole">
            <mc:AlternateContent xmlns:mc="http://schemas.openxmlformats.org/markup-compatibility/2006">
              <mc:Choice xmlns:v="urn:schemas-microsoft-com:vml" Requires="v">
                <p:oleObj name="Bitmap Image" r:id="rId2" imgW="9075600" imgH="4701600" progId="PBrush">
                  <p:embed/>
                </p:oleObj>
              </mc:Choice>
              <mc:Fallback>
                <p:oleObj name="Bitmap Image" r:id="rId2" imgW="9075600" imgH="4701600" progId="PBrush">
                  <p:embed/>
                  <p:pic>
                    <p:nvPicPr>
                      <p:cNvPr id="0" name=""/>
                      <p:cNvPicPr/>
                      <p:nvPr/>
                    </p:nvPicPr>
                    <p:blipFill>
                      <a:blip r:embed="rId3"/>
                      <a:stretch>
                        <a:fillRect/>
                      </a:stretch>
                    </p:blipFill>
                    <p:spPr>
                      <a:xfrm>
                        <a:off x="770965" y="2043952"/>
                        <a:ext cx="9845769" cy="4724399"/>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A0E1B3F0-BC06-0519-CED1-9B6FF8A73E17}"/>
              </a:ext>
            </a:extLst>
          </p:cNvPr>
          <p:cNvSpPr txBox="1"/>
          <p:nvPr/>
        </p:nvSpPr>
        <p:spPr>
          <a:xfrm>
            <a:off x="1676400" y="779929"/>
            <a:ext cx="7969624"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MODEL BUILDING AND EVALUATION</a:t>
            </a:r>
          </a:p>
        </p:txBody>
      </p:sp>
    </p:spTree>
    <p:extLst>
      <p:ext uri="{BB962C8B-B14F-4D97-AF65-F5344CB8AC3E}">
        <p14:creationId xmlns:p14="http://schemas.microsoft.com/office/powerpoint/2010/main" val="768679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7E24FDE3-F7F0-A41F-4F23-A1265C0DC499}"/>
              </a:ext>
            </a:extLst>
          </p:cNvPr>
          <p:cNvGraphicFramePr>
            <a:graphicFrameLocks noChangeAspect="1"/>
          </p:cNvGraphicFramePr>
          <p:nvPr>
            <p:extLst>
              <p:ext uri="{D42A27DB-BD31-4B8C-83A1-F6EECF244321}">
                <p14:modId xmlns:p14="http://schemas.microsoft.com/office/powerpoint/2010/main" val="1630889164"/>
              </p:ext>
            </p:extLst>
          </p:nvPr>
        </p:nvGraphicFramePr>
        <p:xfrm>
          <a:off x="1425388" y="1048872"/>
          <a:ext cx="9152965" cy="3693457"/>
        </p:xfrm>
        <a:graphic>
          <a:graphicData uri="http://schemas.openxmlformats.org/presentationml/2006/ole">
            <mc:AlternateContent xmlns:mc="http://schemas.openxmlformats.org/markup-compatibility/2006">
              <mc:Choice xmlns:v="urn:schemas-microsoft-com:vml" Requires="v">
                <p:oleObj name="Bitmap Image" r:id="rId2" imgW="7513200" imgH="2750760" progId="PBrush">
                  <p:embed/>
                </p:oleObj>
              </mc:Choice>
              <mc:Fallback>
                <p:oleObj name="Bitmap Image" r:id="rId2" imgW="7513200" imgH="2750760" progId="PBrush">
                  <p:embed/>
                  <p:pic>
                    <p:nvPicPr>
                      <p:cNvPr id="0" name=""/>
                      <p:cNvPicPr/>
                      <p:nvPr/>
                    </p:nvPicPr>
                    <p:blipFill>
                      <a:blip r:embed="rId3"/>
                      <a:stretch>
                        <a:fillRect/>
                      </a:stretch>
                    </p:blipFill>
                    <p:spPr>
                      <a:xfrm>
                        <a:off x="1425388" y="1048872"/>
                        <a:ext cx="9152965" cy="3693457"/>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06A92BCB-3806-13FA-734F-74F4D3EDDCA7}"/>
              </a:ext>
            </a:extLst>
          </p:cNvPr>
          <p:cNvSpPr txBox="1"/>
          <p:nvPr/>
        </p:nvSpPr>
        <p:spPr>
          <a:xfrm>
            <a:off x="1425388" y="4742329"/>
            <a:ext cx="9717741" cy="646331"/>
          </a:xfrm>
          <a:prstGeom prst="rect">
            <a:avLst/>
          </a:prstGeom>
          <a:noFill/>
        </p:spPr>
        <p:txBody>
          <a:bodyPr wrap="square" rtlCol="0">
            <a:spAutoFit/>
          </a:bodyPr>
          <a:lstStyle/>
          <a:p>
            <a:r>
              <a:rPr lang="en-IN" dirty="0"/>
              <a:t>Here we design the above algorithms for the dataset and Gradient Boosting Regressor performs very well for the dataset. </a:t>
            </a:r>
          </a:p>
        </p:txBody>
      </p:sp>
    </p:spTree>
    <p:extLst>
      <p:ext uri="{BB962C8B-B14F-4D97-AF65-F5344CB8AC3E}">
        <p14:creationId xmlns:p14="http://schemas.microsoft.com/office/powerpoint/2010/main" val="3559949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7BB45F-32C5-1930-5B99-EDC55FBE69F6}"/>
              </a:ext>
            </a:extLst>
          </p:cNvPr>
          <p:cNvSpPr txBox="1"/>
          <p:nvPr/>
        </p:nvSpPr>
        <p:spPr>
          <a:xfrm>
            <a:off x="1658471" y="690282"/>
            <a:ext cx="8875058"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HYPER PARAMETER TUNNING  FOR GRADIENT BOOSTING REGRESSOR</a:t>
            </a:r>
          </a:p>
        </p:txBody>
      </p:sp>
      <p:sp>
        <p:nvSpPr>
          <p:cNvPr id="3" name="TextBox 2">
            <a:extLst>
              <a:ext uri="{FF2B5EF4-FFF2-40B4-BE49-F238E27FC236}">
                <a16:creationId xmlns:a16="http://schemas.microsoft.com/office/drawing/2014/main" id="{5B80F65B-28DB-B873-284D-1D9D6D51832B}"/>
              </a:ext>
            </a:extLst>
          </p:cNvPr>
          <p:cNvSpPr txBox="1"/>
          <p:nvPr/>
        </p:nvSpPr>
        <p:spPr>
          <a:xfrm>
            <a:off x="1963271" y="1425388"/>
            <a:ext cx="9251576" cy="5109883"/>
          </a:xfrm>
          <a:prstGeom prst="rect">
            <a:avLst/>
          </a:prstGeom>
          <a:noFill/>
        </p:spPr>
        <p:txBody>
          <a:bodyPr wrap="square" rtlCol="0">
            <a:spAutoFit/>
          </a:bodyPr>
          <a:lstStyle/>
          <a:p>
            <a:endParaRPr lang="en-IN"/>
          </a:p>
        </p:txBody>
      </p:sp>
      <p:graphicFrame>
        <p:nvGraphicFramePr>
          <p:cNvPr id="4" name="Object 3">
            <a:extLst>
              <a:ext uri="{FF2B5EF4-FFF2-40B4-BE49-F238E27FC236}">
                <a16:creationId xmlns:a16="http://schemas.microsoft.com/office/drawing/2014/main" id="{F5C9C80A-D2DC-2E39-B6F3-6DDAE09E278E}"/>
              </a:ext>
            </a:extLst>
          </p:cNvPr>
          <p:cNvGraphicFramePr>
            <a:graphicFrameLocks noChangeAspect="1"/>
          </p:cNvGraphicFramePr>
          <p:nvPr>
            <p:extLst>
              <p:ext uri="{D42A27DB-BD31-4B8C-83A1-F6EECF244321}">
                <p14:modId xmlns:p14="http://schemas.microsoft.com/office/powerpoint/2010/main" val="4117111564"/>
              </p:ext>
            </p:extLst>
          </p:nvPr>
        </p:nvGraphicFramePr>
        <p:xfrm>
          <a:off x="1255059" y="1282700"/>
          <a:ext cx="9648322" cy="4741582"/>
        </p:xfrm>
        <a:graphic>
          <a:graphicData uri="http://schemas.openxmlformats.org/presentationml/2006/ole">
            <mc:AlternateContent xmlns:mc="http://schemas.openxmlformats.org/markup-compatibility/2006">
              <mc:Choice xmlns:v="urn:schemas-microsoft-com:vml" Requires="v">
                <p:oleObj name="Bitmap Image" r:id="rId2" imgW="7940160" imgH="4290120" progId="PBrush">
                  <p:embed/>
                </p:oleObj>
              </mc:Choice>
              <mc:Fallback>
                <p:oleObj name="Bitmap Image" r:id="rId2" imgW="7940160" imgH="4290120" progId="PBrush">
                  <p:embed/>
                  <p:pic>
                    <p:nvPicPr>
                      <p:cNvPr id="0" name=""/>
                      <p:cNvPicPr/>
                      <p:nvPr/>
                    </p:nvPicPr>
                    <p:blipFill>
                      <a:blip r:embed="rId3"/>
                      <a:stretch>
                        <a:fillRect/>
                      </a:stretch>
                    </p:blipFill>
                    <p:spPr>
                      <a:xfrm>
                        <a:off x="1255059" y="1282700"/>
                        <a:ext cx="9648322" cy="4741582"/>
                      </a:xfrm>
                      <a:prstGeom prst="rect">
                        <a:avLst/>
                      </a:prstGeom>
                    </p:spPr>
                  </p:pic>
                </p:oleObj>
              </mc:Fallback>
            </mc:AlternateContent>
          </a:graphicData>
        </a:graphic>
      </p:graphicFrame>
    </p:spTree>
    <p:extLst>
      <p:ext uri="{BB962C8B-B14F-4D97-AF65-F5344CB8AC3E}">
        <p14:creationId xmlns:p14="http://schemas.microsoft.com/office/powerpoint/2010/main" val="1555868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A9149EF3-A8A8-37EA-6A60-9A88BB824BFB}"/>
              </a:ext>
            </a:extLst>
          </p:cNvPr>
          <p:cNvGraphicFramePr>
            <a:graphicFrameLocks noChangeAspect="1"/>
          </p:cNvGraphicFramePr>
          <p:nvPr>
            <p:extLst>
              <p:ext uri="{D42A27DB-BD31-4B8C-83A1-F6EECF244321}">
                <p14:modId xmlns:p14="http://schemas.microsoft.com/office/powerpoint/2010/main" val="3715947523"/>
              </p:ext>
            </p:extLst>
          </p:nvPr>
        </p:nvGraphicFramePr>
        <p:xfrm>
          <a:off x="769938" y="1035050"/>
          <a:ext cx="10652125" cy="4784725"/>
        </p:xfrm>
        <a:graphic>
          <a:graphicData uri="http://schemas.openxmlformats.org/presentationml/2006/ole">
            <mc:AlternateContent xmlns:mc="http://schemas.openxmlformats.org/markup-compatibility/2006">
              <mc:Choice xmlns:v="urn:schemas-microsoft-com:vml" Requires="v">
                <p:oleObj name="Bitmap Image" r:id="rId2" imgW="10652760" imgH="4785480" progId="PBrush">
                  <p:embed/>
                </p:oleObj>
              </mc:Choice>
              <mc:Fallback>
                <p:oleObj name="Bitmap Image" r:id="rId2" imgW="10652760" imgH="4785480" progId="PBrush">
                  <p:embed/>
                  <p:pic>
                    <p:nvPicPr>
                      <p:cNvPr id="0" name=""/>
                      <p:cNvPicPr/>
                      <p:nvPr/>
                    </p:nvPicPr>
                    <p:blipFill>
                      <a:blip r:embed="rId3"/>
                      <a:stretch>
                        <a:fillRect/>
                      </a:stretch>
                    </p:blipFill>
                    <p:spPr>
                      <a:xfrm>
                        <a:off x="769938" y="1035050"/>
                        <a:ext cx="10652125" cy="4784725"/>
                      </a:xfrm>
                      <a:prstGeom prst="rect">
                        <a:avLst/>
                      </a:prstGeom>
                    </p:spPr>
                  </p:pic>
                </p:oleObj>
              </mc:Fallback>
            </mc:AlternateContent>
          </a:graphicData>
        </a:graphic>
      </p:graphicFrame>
    </p:spTree>
    <p:extLst>
      <p:ext uri="{BB962C8B-B14F-4D97-AF65-F5344CB8AC3E}">
        <p14:creationId xmlns:p14="http://schemas.microsoft.com/office/powerpoint/2010/main" val="3308779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68437E31-7B65-1AFC-E201-266EF19FA225}"/>
              </a:ext>
            </a:extLst>
          </p:cNvPr>
          <p:cNvGraphicFramePr>
            <a:graphicFrameLocks noChangeAspect="1"/>
          </p:cNvGraphicFramePr>
          <p:nvPr>
            <p:extLst>
              <p:ext uri="{D42A27DB-BD31-4B8C-83A1-F6EECF244321}">
                <p14:modId xmlns:p14="http://schemas.microsoft.com/office/powerpoint/2010/main" val="188602065"/>
              </p:ext>
            </p:extLst>
          </p:nvPr>
        </p:nvGraphicFramePr>
        <p:xfrm>
          <a:off x="1272988" y="828675"/>
          <a:ext cx="8518712" cy="4092949"/>
        </p:xfrm>
        <a:graphic>
          <a:graphicData uri="http://schemas.openxmlformats.org/presentationml/2006/ole">
            <mc:AlternateContent xmlns:mc="http://schemas.openxmlformats.org/markup-compatibility/2006">
              <mc:Choice xmlns:v="urn:schemas-microsoft-com:vml" Requires="v">
                <p:oleObj name="Bitmap Image" r:id="rId2" imgW="7391520" imgH="5196960" progId="PBrush">
                  <p:embed/>
                </p:oleObj>
              </mc:Choice>
              <mc:Fallback>
                <p:oleObj name="Bitmap Image" r:id="rId2" imgW="7391520" imgH="5196960" progId="PBrush">
                  <p:embed/>
                  <p:pic>
                    <p:nvPicPr>
                      <p:cNvPr id="0" name=""/>
                      <p:cNvPicPr/>
                      <p:nvPr/>
                    </p:nvPicPr>
                    <p:blipFill>
                      <a:blip r:embed="rId3"/>
                      <a:stretch>
                        <a:fillRect/>
                      </a:stretch>
                    </p:blipFill>
                    <p:spPr>
                      <a:xfrm>
                        <a:off x="1272988" y="828675"/>
                        <a:ext cx="8518712" cy="4092949"/>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92E82178-DE90-91BD-3B9F-7ED758226104}"/>
              </a:ext>
            </a:extLst>
          </p:cNvPr>
          <p:cNvSpPr txBox="1"/>
          <p:nvPr/>
        </p:nvSpPr>
        <p:spPr>
          <a:xfrm>
            <a:off x="1479176" y="5459506"/>
            <a:ext cx="9036424" cy="584775"/>
          </a:xfrm>
          <a:prstGeom prst="rect">
            <a:avLst/>
          </a:prstGeom>
          <a:noFill/>
        </p:spPr>
        <p:txBody>
          <a:bodyPr wrap="square" rtlCol="0">
            <a:spAutoFit/>
          </a:bodyPr>
          <a:lstStyle/>
          <a:p>
            <a:r>
              <a:rPr lang="en-US" sz="1600" b="0" i="0" dirty="0">
                <a:solidFill>
                  <a:srgbClr val="000000"/>
                </a:solidFill>
                <a:effectLst/>
                <a:latin typeface="Helvetica Neue"/>
              </a:rPr>
              <a:t>Here after </a:t>
            </a:r>
            <a:r>
              <a:rPr lang="en-US" sz="1600" b="0" i="0" dirty="0">
                <a:solidFill>
                  <a:srgbClr val="000000"/>
                </a:solidFill>
                <a:effectLst/>
                <a:latin typeface="Times New Roman" panose="02020603050405020304" pitchFamily="18" charset="0"/>
                <a:cs typeface="Times New Roman" panose="02020603050405020304" pitchFamily="18" charset="0"/>
              </a:rPr>
              <a:t>hyper</a:t>
            </a:r>
            <a:r>
              <a:rPr lang="en-US" sz="1600" b="0" i="0" dirty="0">
                <a:solidFill>
                  <a:srgbClr val="000000"/>
                </a:solidFill>
                <a:effectLst/>
                <a:latin typeface="Helvetica Neue"/>
              </a:rPr>
              <a:t> parameter tunning we can see most of the datapoints are close to best fit line and we got the final r2 score as 90% which very good</a:t>
            </a:r>
            <a:endParaRPr lang="en-IN" sz="1600" dirty="0"/>
          </a:p>
        </p:txBody>
      </p:sp>
    </p:spTree>
    <p:extLst>
      <p:ext uri="{BB962C8B-B14F-4D97-AF65-F5344CB8AC3E}">
        <p14:creationId xmlns:p14="http://schemas.microsoft.com/office/powerpoint/2010/main" val="3895720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08CD5D-6A0D-682E-C691-AB482397AADD}"/>
              </a:ext>
            </a:extLst>
          </p:cNvPr>
          <p:cNvSpPr txBox="1"/>
          <p:nvPr/>
        </p:nvSpPr>
        <p:spPr>
          <a:xfrm>
            <a:off x="2563906" y="1712259"/>
            <a:ext cx="7037294" cy="1015663"/>
          </a:xfrm>
          <a:prstGeom prst="rect">
            <a:avLst/>
          </a:prstGeom>
          <a:noFill/>
        </p:spPr>
        <p:txBody>
          <a:bodyPr wrap="square" rtlCol="0">
            <a:spAutoFit/>
          </a:bodyPr>
          <a:lstStyle/>
          <a:p>
            <a:pPr algn="ctr"/>
            <a:r>
              <a:rPr lang="en-IN" sz="6000" dirty="0"/>
              <a:t>THANK YOU</a:t>
            </a:r>
          </a:p>
        </p:txBody>
      </p:sp>
    </p:spTree>
    <p:extLst>
      <p:ext uri="{BB962C8B-B14F-4D97-AF65-F5344CB8AC3E}">
        <p14:creationId xmlns:p14="http://schemas.microsoft.com/office/powerpoint/2010/main" val="421707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855BA0-8161-9809-1C90-D76727FC6A0F}"/>
              </a:ext>
            </a:extLst>
          </p:cNvPr>
          <p:cNvSpPr txBox="1"/>
          <p:nvPr/>
        </p:nvSpPr>
        <p:spPr>
          <a:xfrm>
            <a:off x="1577788" y="1703294"/>
            <a:ext cx="8113059" cy="4101123"/>
          </a:xfrm>
          <a:prstGeom prst="rect">
            <a:avLst/>
          </a:prstGeom>
          <a:noFill/>
        </p:spPr>
        <p:txBody>
          <a:bodyPr wrap="square" rtlCol="0">
            <a:spAutoFit/>
          </a:bodyPr>
          <a:lstStyle/>
          <a:p>
            <a:pPr>
              <a:lnSpc>
                <a:spcPct val="125000"/>
              </a:lnSpc>
              <a:spcAft>
                <a:spcPts val="1200"/>
              </a:spcAft>
            </a:pPr>
            <a:r>
              <a:rPr lang="en-IN" dirty="0">
                <a:solidFill>
                  <a:srgbClr val="24292F"/>
                </a:solidFill>
                <a:effectLst/>
                <a:latin typeface="Times New Roman" panose="02020603050405020304" pitchFamily="18" charset="0"/>
                <a:ea typeface="Times New Roman" panose="02020603050405020304" pitchFamily="18" charset="0"/>
                <a:cs typeface="Times New Roman" panose="02020603050405020304" pitchFamily="18" charset="0"/>
              </a:rPr>
              <a:t>A US-based housing company named Surprise Housing has decided to enter the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Australian market. The company uses data analytics to purchase houses at a price below their actual values and flip them on at a higher price. For the same purpose, the company has collected a data set from the sale of houses in Australia.</a:t>
            </a:r>
            <a:endParaRPr lang="en-IN" dirty="0">
              <a:effectLst/>
              <a:latin typeface="Times New Roman" panose="02020603050405020304" pitchFamily="18" charset="0"/>
              <a:ea typeface="Rockwell" panose="02060603020205020403" pitchFamily="18" charset="0"/>
              <a:cs typeface="Times New Roman" panose="02020603050405020304" pitchFamily="18" charset="0"/>
            </a:endParaRPr>
          </a:p>
          <a:p>
            <a:pPr>
              <a:lnSpc>
                <a:spcPct val="125000"/>
              </a:lnSpc>
              <a:spcAft>
                <a:spcPts val="12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The company is looking at prospective properties to buy to enter the market. You are required to build a regression model using regularisation in order to predict the actual value of the prospective properties and decide whether to invest in them or not.</a:t>
            </a:r>
            <a:endParaRPr lang="en-IN" dirty="0">
              <a:effectLst/>
              <a:latin typeface="Times New Roman" panose="02020603050405020304" pitchFamily="18" charset="0"/>
              <a:ea typeface="Rockwell" panose="02060603020205020403" pitchFamily="18" charset="0"/>
              <a:cs typeface="Times New Roman" panose="02020603050405020304" pitchFamily="18" charset="0"/>
            </a:endParaRPr>
          </a:p>
          <a:p>
            <a:pPr>
              <a:lnSpc>
                <a:spcPct val="125000"/>
              </a:lnSpc>
              <a:spcAft>
                <a:spcPts val="12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The company wants to know:</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25000"/>
              </a:lnSpc>
              <a:spcAft>
                <a:spcPts val="1200"/>
              </a:spcAft>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Which variables are significant in predicting the price of a house, and</a:t>
            </a:r>
            <a:endParaRPr lang="en-IN" dirty="0">
              <a:effectLst/>
              <a:latin typeface="Times New Roman" panose="02020603050405020304" pitchFamily="18" charset="0"/>
              <a:ea typeface="Rockwell" panose="02060603020205020403" pitchFamily="18" charset="0"/>
              <a:cs typeface="Times New Roman" panose="02020603050405020304" pitchFamily="18" charset="0"/>
            </a:endParaRPr>
          </a:p>
          <a:p>
            <a:pPr marL="285750" indent="-285750">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How well those variables describe the price of a house</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F27F91-3C0D-7E7A-222E-D45D49B5EA55}"/>
              </a:ext>
            </a:extLst>
          </p:cNvPr>
          <p:cNvSpPr txBox="1"/>
          <p:nvPr/>
        </p:nvSpPr>
        <p:spPr>
          <a:xfrm>
            <a:off x="1981200" y="528918"/>
            <a:ext cx="6911788" cy="800219"/>
          </a:xfrm>
          <a:prstGeom prst="rect">
            <a:avLst/>
          </a:prstGeom>
          <a:noFill/>
        </p:spPr>
        <p:txBody>
          <a:bodyPr wrap="square" rtlCol="0">
            <a:spAutoFit/>
          </a:bodyPr>
          <a:lstStyle/>
          <a:p>
            <a:pPr algn="ctr"/>
            <a:r>
              <a:rPr lang="en-IN" sz="2800" b="1" dirty="0">
                <a:effectLst/>
                <a:latin typeface="Times New Roman" panose="02020603050405020304" pitchFamily="18" charset="0"/>
                <a:ea typeface="Rockwell" panose="02060603020205020403" pitchFamily="18" charset="0"/>
                <a:cs typeface="Times New Roman" panose="02020603050405020304" pitchFamily="18" charset="0"/>
              </a:rPr>
              <a:t>ANALYTICAL PROBLEM FRAMING</a:t>
            </a:r>
            <a:endParaRPr lang="en-IN" sz="2800" dirty="0">
              <a:effectLst/>
              <a:latin typeface="Rockwell" panose="02060603020205020403" pitchFamily="18" charset="0"/>
              <a:ea typeface="Rockwell" panose="02060603020205020403" pitchFamily="18" charset="0"/>
              <a:cs typeface="Times New Roman" panose="02020603050405020304" pitchFamily="18" charset="0"/>
            </a:endParaRPr>
          </a:p>
          <a:p>
            <a:pPr algn="ctr"/>
            <a:endParaRPr lang="en-IN" dirty="0"/>
          </a:p>
        </p:txBody>
      </p:sp>
    </p:spTree>
    <p:extLst>
      <p:ext uri="{BB962C8B-B14F-4D97-AF65-F5344CB8AC3E}">
        <p14:creationId xmlns:p14="http://schemas.microsoft.com/office/powerpoint/2010/main" val="891590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39A5E0-393F-AE71-8C8F-8878A8D85766}"/>
              </a:ext>
            </a:extLst>
          </p:cNvPr>
          <p:cNvSpPr txBox="1"/>
          <p:nvPr/>
        </p:nvSpPr>
        <p:spPr>
          <a:xfrm>
            <a:off x="2698378" y="251012"/>
            <a:ext cx="684007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DATA COLLECTION AND PRE-PROCESSING</a:t>
            </a:r>
          </a:p>
        </p:txBody>
      </p:sp>
      <p:sp>
        <p:nvSpPr>
          <p:cNvPr id="3" name="TextBox 2">
            <a:extLst>
              <a:ext uri="{FF2B5EF4-FFF2-40B4-BE49-F238E27FC236}">
                <a16:creationId xmlns:a16="http://schemas.microsoft.com/office/drawing/2014/main" id="{AE14D44F-795C-F654-FDFB-19F11BCB22FC}"/>
              </a:ext>
            </a:extLst>
          </p:cNvPr>
          <p:cNvSpPr txBox="1"/>
          <p:nvPr/>
        </p:nvSpPr>
        <p:spPr>
          <a:xfrm>
            <a:off x="744071" y="929471"/>
            <a:ext cx="10945905" cy="923330"/>
          </a:xfrm>
          <a:prstGeom prst="rect">
            <a:avLst/>
          </a:prstGeom>
          <a:noFill/>
        </p:spPr>
        <p:txBody>
          <a:bodyPr wrap="square" rtlCol="0">
            <a:spAutoFit/>
          </a:bodyPr>
          <a:lstStyle/>
          <a:p>
            <a:pPr marL="285750" indent="-285750" algn="ctr">
              <a:buFont typeface="Wingdings" panose="05000000000000000000" pitchFamily="2" charset="2"/>
              <a:buChar char="Ø"/>
            </a:pPr>
            <a:r>
              <a:rPr lang="en-IN" dirty="0">
                <a:effectLst/>
                <a:latin typeface="Times New Roman" panose="02020603050405020304" pitchFamily="18" charset="0"/>
                <a:ea typeface="Rockwell" panose="02060603020205020403" pitchFamily="18" charset="0"/>
                <a:cs typeface="Times New Roman" panose="02020603050405020304" pitchFamily="18" charset="0"/>
              </a:rPr>
              <a:t>Data-Collection: I got the dataset in CSV format and I read the data in Jupyter Notebook using pandas data frame.</a:t>
            </a:r>
          </a:p>
          <a:p>
            <a:endParaRPr lang="en-IN" dirty="0">
              <a:effectLst/>
              <a:latin typeface="Rockwell" panose="02060603020205020403" pitchFamily="18" charset="0"/>
              <a:ea typeface="Rockwell" panose="02060603020205020403"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F5386369-BDCA-D6E9-5D7A-AF9B0CB3AEE8}"/>
              </a:ext>
            </a:extLst>
          </p:cNvPr>
          <p:cNvSpPr txBox="1"/>
          <p:nvPr/>
        </p:nvSpPr>
        <p:spPr>
          <a:xfrm>
            <a:off x="802342" y="1406729"/>
            <a:ext cx="10264589"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 Shape of data: The dataset contains total 1168 rows and 81 columns.</a:t>
            </a:r>
          </a:p>
        </p:txBody>
      </p:sp>
      <p:sp>
        <p:nvSpPr>
          <p:cNvPr id="8" name="TextBox 7">
            <a:extLst>
              <a:ext uri="{FF2B5EF4-FFF2-40B4-BE49-F238E27FC236}">
                <a16:creationId xmlns:a16="http://schemas.microsoft.com/office/drawing/2014/main" id="{86B41660-B352-8296-E3FE-21A3A8CCF151}"/>
              </a:ext>
            </a:extLst>
          </p:cNvPr>
          <p:cNvSpPr txBox="1"/>
          <p:nvPr/>
        </p:nvSpPr>
        <p:spPr>
          <a:xfrm>
            <a:off x="802342" y="2419357"/>
            <a:ext cx="10381130" cy="646331"/>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 Missing Values: The dataset contains missing values and we treat them with mean and mode imputation.</a:t>
            </a:r>
          </a:p>
          <a:p>
            <a:r>
              <a:rPr lang="en-IN" dirty="0"/>
              <a:t>       Mean Imputation for numerical columns and mode imputation for categorical columns.</a:t>
            </a:r>
          </a:p>
        </p:txBody>
      </p:sp>
      <p:sp>
        <p:nvSpPr>
          <p:cNvPr id="12" name="TextBox 11">
            <a:extLst>
              <a:ext uri="{FF2B5EF4-FFF2-40B4-BE49-F238E27FC236}">
                <a16:creationId xmlns:a16="http://schemas.microsoft.com/office/drawing/2014/main" id="{5F859D09-3228-FC07-BBA0-7D1287D00704}"/>
              </a:ext>
            </a:extLst>
          </p:cNvPr>
          <p:cNvSpPr txBox="1"/>
          <p:nvPr/>
        </p:nvSpPr>
        <p:spPr>
          <a:xfrm>
            <a:off x="802342" y="1899024"/>
            <a:ext cx="10748682"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 Data Summary: The dataset contains 3 float, 36 integer and 43 object data type columns</a:t>
            </a:r>
          </a:p>
        </p:txBody>
      </p:sp>
      <p:pic>
        <p:nvPicPr>
          <p:cNvPr id="15" name="Picture 14">
            <a:extLst>
              <a:ext uri="{FF2B5EF4-FFF2-40B4-BE49-F238E27FC236}">
                <a16:creationId xmlns:a16="http://schemas.microsoft.com/office/drawing/2014/main" id="{7A16FC4E-8C7A-72A2-5ECD-5DAC20C50C15}"/>
              </a:ext>
            </a:extLst>
          </p:cNvPr>
          <p:cNvPicPr>
            <a:picLocks noChangeAspect="1"/>
          </p:cNvPicPr>
          <p:nvPr/>
        </p:nvPicPr>
        <p:blipFill>
          <a:blip r:embed="rId2"/>
          <a:stretch>
            <a:fillRect/>
          </a:stretch>
        </p:blipFill>
        <p:spPr>
          <a:xfrm>
            <a:off x="1344706" y="3576918"/>
            <a:ext cx="8462682" cy="3281082"/>
          </a:xfrm>
          <a:prstGeom prst="rect">
            <a:avLst/>
          </a:prstGeom>
        </p:spPr>
      </p:pic>
    </p:spTree>
    <p:extLst>
      <p:ext uri="{BB962C8B-B14F-4D97-AF65-F5344CB8AC3E}">
        <p14:creationId xmlns:p14="http://schemas.microsoft.com/office/powerpoint/2010/main" val="2734145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C92CCC-AC88-0564-5EC0-BA2F70C1681E}"/>
              </a:ext>
            </a:extLst>
          </p:cNvPr>
          <p:cNvSpPr txBox="1"/>
          <p:nvPr/>
        </p:nvSpPr>
        <p:spPr>
          <a:xfrm>
            <a:off x="2429435" y="797859"/>
            <a:ext cx="6696636"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EXPLORATORY DATA ANALYSIS</a:t>
            </a:r>
          </a:p>
        </p:txBody>
      </p:sp>
      <p:graphicFrame>
        <p:nvGraphicFramePr>
          <p:cNvPr id="5" name="Object 4">
            <a:extLst>
              <a:ext uri="{FF2B5EF4-FFF2-40B4-BE49-F238E27FC236}">
                <a16:creationId xmlns:a16="http://schemas.microsoft.com/office/drawing/2014/main" id="{FFF7BB5A-4202-F00F-7E39-A60869E6304B}"/>
              </a:ext>
            </a:extLst>
          </p:cNvPr>
          <p:cNvGraphicFramePr>
            <a:graphicFrameLocks noChangeAspect="1"/>
          </p:cNvGraphicFramePr>
          <p:nvPr>
            <p:extLst>
              <p:ext uri="{D42A27DB-BD31-4B8C-83A1-F6EECF244321}">
                <p14:modId xmlns:p14="http://schemas.microsoft.com/office/powerpoint/2010/main" val="3415872110"/>
              </p:ext>
            </p:extLst>
          </p:nvPr>
        </p:nvGraphicFramePr>
        <p:xfrm>
          <a:off x="797859" y="2205319"/>
          <a:ext cx="5070382" cy="3953434"/>
        </p:xfrm>
        <a:graphic>
          <a:graphicData uri="http://schemas.openxmlformats.org/presentationml/2006/ole">
            <mc:AlternateContent xmlns:mc="http://schemas.openxmlformats.org/markup-compatibility/2006">
              <mc:Choice xmlns:v="urn:schemas-microsoft-com:vml" Requires="v">
                <p:oleObj name="Bitmap Image" r:id="rId2" imgW="6126480" imgH="5151240" progId="PBrush">
                  <p:embed/>
                </p:oleObj>
              </mc:Choice>
              <mc:Fallback>
                <p:oleObj name="Bitmap Image" r:id="rId2" imgW="6126480" imgH="5151240" progId="PBrush">
                  <p:embed/>
                  <p:pic>
                    <p:nvPicPr>
                      <p:cNvPr id="0" name=""/>
                      <p:cNvPicPr/>
                      <p:nvPr/>
                    </p:nvPicPr>
                    <p:blipFill>
                      <a:blip r:embed="rId3"/>
                      <a:stretch>
                        <a:fillRect/>
                      </a:stretch>
                    </p:blipFill>
                    <p:spPr>
                      <a:xfrm>
                        <a:off x="797859" y="2205319"/>
                        <a:ext cx="5070382" cy="3953434"/>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52D0B4B6-2FEA-9AB2-C272-CAC60E4D2D41}"/>
              </a:ext>
            </a:extLst>
          </p:cNvPr>
          <p:cNvGraphicFramePr>
            <a:graphicFrameLocks noChangeAspect="1"/>
          </p:cNvGraphicFramePr>
          <p:nvPr>
            <p:extLst>
              <p:ext uri="{D42A27DB-BD31-4B8C-83A1-F6EECF244321}">
                <p14:modId xmlns:p14="http://schemas.microsoft.com/office/powerpoint/2010/main" val="1940645497"/>
              </p:ext>
            </p:extLst>
          </p:nvPr>
        </p:nvGraphicFramePr>
        <p:xfrm>
          <a:off x="6323762" y="2205320"/>
          <a:ext cx="5190282" cy="4213410"/>
        </p:xfrm>
        <a:graphic>
          <a:graphicData uri="http://schemas.openxmlformats.org/presentationml/2006/ole">
            <mc:AlternateContent xmlns:mc="http://schemas.openxmlformats.org/markup-compatibility/2006">
              <mc:Choice xmlns:v="urn:schemas-microsoft-com:vml" Requires="v">
                <p:oleObj name="Bitmap Image" r:id="rId4" imgW="7429680" imgH="5166360" progId="PBrush">
                  <p:embed/>
                </p:oleObj>
              </mc:Choice>
              <mc:Fallback>
                <p:oleObj name="Bitmap Image" r:id="rId4" imgW="7429680" imgH="5166360" progId="PBrush">
                  <p:embed/>
                  <p:pic>
                    <p:nvPicPr>
                      <p:cNvPr id="0" name=""/>
                      <p:cNvPicPr/>
                      <p:nvPr/>
                    </p:nvPicPr>
                    <p:blipFill>
                      <a:blip r:embed="rId5"/>
                      <a:stretch>
                        <a:fillRect/>
                      </a:stretch>
                    </p:blipFill>
                    <p:spPr>
                      <a:xfrm>
                        <a:off x="6323762" y="2205320"/>
                        <a:ext cx="5190282" cy="4213410"/>
                      </a:xfrm>
                      <a:prstGeom prst="rect">
                        <a:avLst/>
                      </a:prstGeom>
                    </p:spPr>
                  </p:pic>
                </p:oleObj>
              </mc:Fallback>
            </mc:AlternateContent>
          </a:graphicData>
        </a:graphic>
      </p:graphicFrame>
    </p:spTree>
    <p:extLst>
      <p:ext uri="{BB962C8B-B14F-4D97-AF65-F5344CB8AC3E}">
        <p14:creationId xmlns:p14="http://schemas.microsoft.com/office/powerpoint/2010/main" val="2298502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6D309210-785C-8A74-02D5-768DCC33014D}"/>
              </a:ext>
            </a:extLst>
          </p:cNvPr>
          <p:cNvGraphicFramePr>
            <a:graphicFrameLocks noChangeAspect="1"/>
          </p:cNvGraphicFramePr>
          <p:nvPr>
            <p:extLst>
              <p:ext uri="{D42A27DB-BD31-4B8C-83A1-F6EECF244321}">
                <p14:modId xmlns:p14="http://schemas.microsoft.com/office/powerpoint/2010/main" val="1569915165"/>
              </p:ext>
            </p:extLst>
          </p:nvPr>
        </p:nvGraphicFramePr>
        <p:xfrm>
          <a:off x="487363" y="790949"/>
          <a:ext cx="5426075" cy="5059363"/>
        </p:xfrm>
        <a:graphic>
          <a:graphicData uri="http://schemas.openxmlformats.org/presentationml/2006/ole">
            <mc:AlternateContent xmlns:mc="http://schemas.openxmlformats.org/markup-compatibility/2006">
              <mc:Choice xmlns:v="urn:schemas-microsoft-com:vml" Requires="v">
                <p:oleObj name="Bitmap Image" r:id="rId2" imgW="5425560" imgH="5059800" progId="PBrush">
                  <p:embed/>
                </p:oleObj>
              </mc:Choice>
              <mc:Fallback>
                <p:oleObj name="Bitmap Image" r:id="rId2" imgW="5425560" imgH="5059800" progId="PBrush">
                  <p:embed/>
                  <p:pic>
                    <p:nvPicPr>
                      <p:cNvPr id="0" name=""/>
                      <p:cNvPicPr/>
                      <p:nvPr/>
                    </p:nvPicPr>
                    <p:blipFill>
                      <a:blip r:embed="rId3"/>
                      <a:stretch>
                        <a:fillRect/>
                      </a:stretch>
                    </p:blipFill>
                    <p:spPr>
                      <a:xfrm>
                        <a:off x="487363" y="790949"/>
                        <a:ext cx="5426075" cy="5059363"/>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2CCE5686-298A-8CE0-45A0-D1198FF67909}"/>
              </a:ext>
            </a:extLst>
          </p:cNvPr>
          <p:cNvGraphicFramePr>
            <a:graphicFrameLocks noChangeAspect="1"/>
          </p:cNvGraphicFramePr>
          <p:nvPr>
            <p:extLst>
              <p:ext uri="{D42A27DB-BD31-4B8C-83A1-F6EECF244321}">
                <p14:modId xmlns:p14="http://schemas.microsoft.com/office/powerpoint/2010/main" val="3883641112"/>
              </p:ext>
            </p:extLst>
          </p:nvPr>
        </p:nvGraphicFramePr>
        <p:xfrm>
          <a:off x="6096000" y="850956"/>
          <a:ext cx="5426075" cy="4769915"/>
        </p:xfrm>
        <a:graphic>
          <a:graphicData uri="http://schemas.openxmlformats.org/presentationml/2006/ole">
            <mc:AlternateContent xmlns:mc="http://schemas.openxmlformats.org/markup-compatibility/2006">
              <mc:Choice xmlns:v="urn:schemas-microsoft-com:vml" Requires="v">
                <p:oleObj name="Bitmap Image" r:id="rId4" imgW="5493960" imgH="5250240" progId="PBrush">
                  <p:embed/>
                </p:oleObj>
              </mc:Choice>
              <mc:Fallback>
                <p:oleObj name="Bitmap Image" r:id="rId4" imgW="5493960" imgH="5250240" progId="PBrush">
                  <p:embed/>
                  <p:pic>
                    <p:nvPicPr>
                      <p:cNvPr id="0" name=""/>
                      <p:cNvPicPr/>
                      <p:nvPr/>
                    </p:nvPicPr>
                    <p:blipFill>
                      <a:blip r:embed="rId5"/>
                      <a:stretch>
                        <a:fillRect/>
                      </a:stretch>
                    </p:blipFill>
                    <p:spPr>
                      <a:xfrm>
                        <a:off x="6096000" y="850956"/>
                        <a:ext cx="5426075" cy="4769915"/>
                      </a:xfrm>
                      <a:prstGeom prst="rect">
                        <a:avLst/>
                      </a:prstGeom>
                    </p:spPr>
                  </p:pic>
                </p:oleObj>
              </mc:Fallback>
            </mc:AlternateContent>
          </a:graphicData>
        </a:graphic>
      </p:graphicFrame>
    </p:spTree>
    <p:extLst>
      <p:ext uri="{BB962C8B-B14F-4D97-AF65-F5344CB8AC3E}">
        <p14:creationId xmlns:p14="http://schemas.microsoft.com/office/powerpoint/2010/main" val="3560627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F3493297-AEC9-0ABA-A6F9-C3005E5C59CC}"/>
              </a:ext>
            </a:extLst>
          </p:cNvPr>
          <p:cNvGraphicFramePr>
            <a:graphicFrameLocks noChangeAspect="1"/>
          </p:cNvGraphicFramePr>
          <p:nvPr>
            <p:extLst>
              <p:ext uri="{D42A27DB-BD31-4B8C-83A1-F6EECF244321}">
                <p14:modId xmlns:p14="http://schemas.microsoft.com/office/powerpoint/2010/main" val="2645072253"/>
              </p:ext>
            </p:extLst>
          </p:nvPr>
        </p:nvGraphicFramePr>
        <p:xfrm>
          <a:off x="245409" y="482787"/>
          <a:ext cx="5312709" cy="5173663"/>
        </p:xfrm>
        <a:graphic>
          <a:graphicData uri="http://schemas.openxmlformats.org/presentationml/2006/ole">
            <mc:AlternateContent xmlns:mc="http://schemas.openxmlformats.org/markup-compatibility/2006">
              <mc:Choice xmlns:v="urn:schemas-microsoft-com:vml" Requires="v">
                <p:oleObj name="Bitmap Image" r:id="rId2" imgW="5981760" imgH="5173920" progId="PBrush">
                  <p:embed/>
                </p:oleObj>
              </mc:Choice>
              <mc:Fallback>
                <p:oleObj name="Bitmap Image" r:id="rId2" imgW="5981760" imgH="5173920" progId="PBrush">
                  <p:embed/>
                  <p:pic>
                    <p:nvPicPr>
                      <p:cNvPr id="0" name=""/>
                      <p:cNvPicPr/>
                      <p:nvPr/>
                    </p:nvPicPr>
                    <p:blipFill>
                      <a:blip r:embed="rId3"/>
                      <a:stretch>
                        <a:fillRect/>
                      </a:stretch>
                    </p:blipFill>
                    <p:spPr>
                      <a:xfrm>
                        <a:off x="245409" y="482787"/>
                        <a:ext cx="5312709" cy="5173663"/>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F79A08A-BBA8-5EE8-BBBF-7DC73626DA62}"/>
              </a:ext>
            </a:extLst>
          </p:cNvPr>
          <p:cNvGraphicFramePr>
            <a:graphicFrameLocks noChangeAspect="1"/>
          </p:cNvGraphicFramePr>
          <p:nvPr>
            <p:extLst>
              <p:ext uri="{D42A27DB-BD31-4B8C-83A1-F6EECF244321}">
                <p14:modId xmlns:p14="http://schemas.microsoft.com/office/powerpoint/2010/main" val="1112493522"/>
              </p:ext>
            </p:extLst>
          </p:nvPr>
        </p:nvGraphicFramePr>
        <p:xfrm>
          <a:off x="5701552" y="1398494"/>
          <a:ext cx="4911539" cy="4479552"/>
        </p:xfrm>
        <a:graphic>
          <a:graphicData uri="http://schemas.openxmlformats.org/presentationml/2006/ole">
            <mc:AlternateContent xmlns:mc="http://schemas.openxmlformats.org/markup-compatibility/2006">
              <mc:Choice xmlns:v="urn:schemas-microsoft-com:vml" Requires="v">
                <p:oleObj name="Bitmap Image" r:id="rId4" imgW="5753160" imgH="4328280" progId="PBrush">
                  <p:embed/>
                </p:oleObj>
              </mc:Choice>
              <mc:Fallback>
                <p:oleObj name="Bitmap Image" r:id="rId4" imgW="5753160" imgH="4328280" progId="PBrush">
                  <p:embed/>
                  <p:pic>
                    <p:nvPicPr>
                      <p:cNvPr id="0" name=""/>
                      <p:cNvPicPr/>
                      <p:nvPr/>
                    </p:nvPicPr>
                    <p:blipFill>
                      <a:blip r:embed="rId5"/>
                      <a:stretch>
                        <a:fillRect/>
                      </a:stretch>
                    </p:blipFill>
                    <p:spPr>
                      <a:xfrm>
                        <a:off x="5701552" y="1398494"/>
                        <a:ext cx="4911539" cy="4479552"/>
                      </a:xfrm>
                      <a:prstGeom prst="rect">
                        <a:avLst/>
                      </a:prstGeom>
                    </p:spPr>
                  </p:pic>
                </p:oleObj>
              </mc:Fallback>
            </mc:AlternateContent>
          </a:graphicData>
        </a:graphic>
      </p:graphicFrame>
    </p:spTree>
    <p:extLst>
      <p:ext uri="{BB962C8B-B14F-4D97-AF65-F5344CB8AC3E}">
        <p14:creationId xmlns:p14="http://schemas.microsoft.com/office/powerpoint/2010/main" val="1530571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16D994FB-FE1C-9BB8-F605-07751A1F89F6}"/>
              </a:ext>
            </a:extLst>
          </p:cNvPr>
          <p:cNvGraphicFramePr>
            <a:graphicFrameLocks noChangeAspect="1"/>
          </p:cNvGraphicFramePr>
          <p:nvPr>
            <p:extLst>
              <p:ext uri="{D42A27DB-BD31-4B8C-83A1-F6EECF244321}">
                <p14:modId xmlns:p14="http://schemas.microsoft.com/office/powerpoint/2010/main" val="783249000"/>
              </p:ext>
            </p:extLst>
          </p:nvPr>
        </p:nvGraphicFramePr>
        <p:xfrm>
          <a:off x="194890" y="545166"/>
          <a:ext cx="5616575" cy="5416363"/>
        </p:xfrm>
        <a:graphic>
          <a:graphicData uri="http://schemas.openxmlformats.org/presentationml/2006/ole">
            <mc:AlternateContent xmlns:mc="http://schemas.openxmlformats.org/markup-compatibility/2006">
              <mc:Choice xmlns:v="urn:schemas-microsoft-com:vml" Requires="v">
                <p:oleObj name="Bitmap Image" r:id="rId2" imgW="5616000" imgH="4473000" progId="PBrush">
                  <p:embed/>
                </p:oleObj>
              </mc:Choice>
              <mc:Fallback>
                <p:oleObj name="Bitmap Image" r:id="rId2" imgW="5616000" imgH="4473000" progId="PBrush">
                  <p:embed/>
                  <p:pic>
                    <p:nvPicPr>
                      <p:cNvPr id="0" name=""/>
                      <p:cNvPicPr/>
                      <p:nvPr/>
                    </p:nvPicPr>
                    <p:blipFill>
                      <a:blip r:embed="rId3"/>
                      <a:stretch>
                        <a:fillRect/>
                      </a:stretch>
                    </p:blipFill>
                    <p:spPr>
                      <a:xfrm>
                        <a:off x="194890" y="545166"/>
                        <a:ext cx="5616575" cy="5416363"/>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315541E6-A5A6-26C3-2B5B-46836190DC59}"/>
              </a:ext>
            </a:extLst>
          </p:cNvPr>
          <p:cNvGraphicFramePr>
            <a:graphicFrameLocks noChangeAspect="1"/>
          </p:cNvGraphicFramePr>
          <p:nvPr>
            <p:extLst>
              <p:ext uri="{D42A27DB-BD31-4B8C-83A1-F6EECF244321}">
                <p14:modId xmlns:p14="http://schemas.microsoft.com/office/powerpoint/2010/main" val="794358606"/>
              </p:ext>
            </p:extLst>
          </p:nvPr>
        </p:nvGraphicFramePr>
        <p:xfrm>
          <a:off x="5952565" y="626010"/>
          <a:ext cx="5699125" cy="5254673"/>
        </p:xfrm>
        <a:graphic>
          <a:graphicData uri="http://schemas.openxmlformats.org/presentationml/2006/ole">
            <mc:AlternateContent xmlns:mc="http://schemas.openxmlformats.org/markup-compatibility/2006">
              <mc:Choice xmlns:v="urn:schemas-microsoft-com:vml" Requires="v">
                <p:oleObj name="Bitmap Image" r:id="rId4" imgW="5699880" imgH="4412160" progId="PBrush">
                  <p:embed/>
                </p:oleObj>
              </mc:Choice>
              <mc:Fallback>
                <p:oleObj name="Bitmap Image" r:id="rId4" imgW="5699880" imgH="4412160" progId="PBrush">
                  <p:embed/>
                  <p:pic>
                    <p:nvPicPr>
                      <p:cNvPr id="0" name=""/>
                      <p:cNvPicPr/>
                      <p:nvPr/>
                    </p:nvPicPr>
                    <p:blipFill>
                      <a:blip r:embed="rId5"/>
                      <a:stretch>
                        <a:fillRect/>
                      </a:stretch>
                    </p:blipFill>
                    <p:spPr>
                      <a:xfrm>
                        <a:off x="5952565" y="626010"/>
                        <a:ext cx="5699125" cy="5254673"/>
                      </a:xfrm>
                      <a:prstGeom prst="rect">
                        <a:avLst/>
                      </a:prstGeom>
                    </p:spPr>
                  </p:pic>
                </p:oleObj>
              </mc:Fallback>
            </mc:AlternateContent>
          </a:graphicData>
        </a:graphic>
      </p:graphicFrame>
    </p:spTree>
    <p:extLst>
      <p:ext uri="{BB962C8B-B14F-4D97-AF65-F5344CB8AC3E}">
        <p14:creationId xmlns:p14="http://schemas.microsoft.com/office/powerpoint/2010/main" val="129606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1EF027-4BEE-AB12-8AD2-ECADD097A79A}"/>
              </a:ext>
            </a:extLst>
          </p:cNvPr>
          <p:cNvSpPr txBox="1"/>
          <p:nvPr/>
        </p:nvSpPr>
        <p:spPr>
          <a:xfrm>
            <a:off x="959224" y="1541929"/>
            <a:ext cx="9932894" cy="483209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1.lotFrontage: Almost all houses have Lot Frontage between 20 to 150</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2.lotArea: Around 580 house have lot Area between (0-10000)sqft. Very few houses have lot area </a:t>
            </a:r>
            <a:r>
              <a:rPr lang="en-US" sz="1400" dirty="0" err="1">
                <a:latin typeface="Times New Roman" panose="02020603050405020304" pitchFamily="18" charset="0"/>
                <a:cs typeface="Times New Roman" panose="02020603050405020304" pitchFamily="18" charset="0"/>
              </a:rPr>
              <a:t>aound</a:t>
            </a:r>
            <a:r>
              <a:rPr lang="en-US" sz="1400" dirty="0">
                <a:latin typeface="Times New Roman" panose="02020603050405020304" pitchFamily="18" charset="0"/>
                <a:cs typeface="Times New Roman" panose="02020603050405020304" pitchFamily="18" charset="0"/>
              </a:rPr>
              <a:t> 120000sqft &amp; around 160000sqft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3.OverallQual: Rates the overall material and finish of the house, Around 300 houses sold were in average condition. Only 10-15 houses were in excellent condition.</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4.YearBuilt: Original construction date, More number of people have brought the houses build after 1990.</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5.MasVnrArea: Masonry veneer area in square feet, 50% of houses have Masonry veneer area as '0-50' and out of rest 50% houses most houses have Masonry veneer area 50-1200</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6.BsmtFinSF1: Type 1 finished square feet, Most houses have Type 1 finished square feet area of basement between 0 and 1500</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7.BsmtFinSF2: Type 2 finished square feet, Around 1000 houses have Type 2 finished square feet area of 0</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8.BsmtUnfSF: Unfinished square feet of basement area, Around 130 houses have unfinished basement of area around 100-500 sqft.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9.1stFlrSF: First Floor square feet, Around 280 houses have 1st floor square feet area between 800-1200sqft.</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10.GrLivArea: Above grade (ground) living area square feet, Most houses have above ground living sq ft area in between 800 to 3000</a:t>
            </a:r>
            <a:endParaRPr lang="en-IN"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6767B8E-895D-741F-701B-556F39C853F5}"/>
              </a:ext>
            </a:extLst>
          </p:cNvPr>
          <p:cNvSpPr txBox="1"/>
          <p:nvPr/>
        </p:nvSpPr>
        <p:spPr>
          <a:xfrm>
            <a:off x="1004047" y="699247"/>
            <a:ext cx="6051177"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Observations:</a:t>
            </a:r>
          </a:p>
        </p:txBody>
      </p:sp>
    </p:spTree>
    <p:extLst>
      <p:ext uri="{BB962C8B-B14F-4D97-AF65-F5344CB8AC3E}">
        <p14:creationId xmlns:p14="http://schemas.microsoft.com/office/powerpoint/2010/main" val="2713103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212</TotalTime>
  <Words>985</Words>
  <Application>Microsoft Office PowerPoint</Application>
  <PresentationFormat>Widescreen</PresentationFormat>
  <Paragraphs>72</Paragraphs>
  <Slides>26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Arial</vt:lpstr>
      <vt:lpstr>Calisto MT</vt:lpstr>
      <vt:lpstr>Helvetica Neue</vt:lpstr>
      <vt:lpstr>Rockwell</vt:lpstr>
      <vt:lpstr>Times New Roman</vt:lpstr>
      <vt:lpstr>Wingdings</vt:lpstr>
      <vt:lpstr>Wingdings 2</vt:lpstr>
      <vt:lpstr>Slate</vt:lpstr>
      <vt:lpstr>Bitmap Image</vt:lpstr>
      <vt:lpstr>HOUSING: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ashish watane</dc:creator>
  <cp:lastModifiedBy>ashish watane</cp:lastModifiedBy>
  <cp:revision>2</cp:revision>
  <dcterms:created xsi:type="dcterms:W3CDTF">2022-08-31T09:43:25Z</dcterms:created>
  <dcterms:modified xsi:type="dcterms:W3CDTF">2022-08-31T16:21:05Z</dcterms:modified>
</cp:coreProperties>
</file>