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192832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225685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1511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2767042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3132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2925608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357074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321778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27978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F8F70-FD13-4002-890D-2D41C5287D67}"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388555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F8F70-FD13-4002-890D-2D41C5287D67}"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258548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F8F70-FD13-4002-890D-2D41C5287D67}"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73112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F8F70-FD13-4002-890D-2D41C5287D67}" type="datetimeFigureOut">
              <a:rPr lang="en-IN" smtClean="0"/>
              <a:t>05-10-2022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193286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F8F70-FD13-4002-890D-2D41C5287D67}" type="datetimeFigureOut">
              <a:rPr lang="en-IN" smtClean="0"/>
              <a:t>05-10-2022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428338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FF8F70-FD13-4002-890D-2D41C5287D67}"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323382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F8F70-FD13-4002-890D-2D41C5287D67}"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05EA6-35FE-45F5-B0B6-74FA932605C4}" type="slidenum">
              <a:rPr lang="en-IN" smtClean="0"/>
              <a:t>‹#›</a:t>
            </a:fld>
            <a:endParaRPr lang="en-IN"/>
          </a:p>
        </p:txBody>
      </p:sp>
    </p:spTree>
    <p:extLst>
      <p:ext uri="{BB962C8B-B14F-4D97-AF65-F5344CB8AC3E}">
        <p14:creationId xmlns:p14="http://schemas.microsoft.com/office/powerpoint/2010/main" val="2400088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FF8F70-FD13-4002-890D-2D41C5287D67}" type="datetimeFigureOut">
              <a:rPr lang="en-IN" smtClean="0"/>
              <a:t>05-10-2022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205EA6-35FE-45F5-B0B6-74FA932605C4}" type="slidenum">
              <a:rPr lang="en-IN" smtClean="0"/>
              <a:t>‹#›</a:t>
            </a:fld>
            <a:endParaRPr lang="en-IN"/>
          </a:p>
        </p:txBody>
      </p:sp>
    </p:spTree>
    <p:extLst>
      <p:ext uri="{BB962C8B-B14F-4D97-AF65-F5344CB8AC3E}">
        <p14:creationId xmlns:p14="http://schemas.microsoft.com/office/powerpoint/2010/main" val="2032424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10.wmf"/><Relationship Id="rId10" Type="http://schemas.openxmlformats.org/officeDocument/2006/relationships/image" Target="../media/image13.png"/><Relationship Id="rId4" Type="http://schemas.openxmlformats.org/officeDocument/2006/relationships/oleObject" Target="../embeddings/oleObject6.bin"/><Relationship Id="rId9"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EF68-EBD1-BF85-EAFE-D0EB1D8D9D0C}"/>
              </a:ext>
            </a:extLst>
          </p:cNvPr>
          <p:cNvSpPr>
            <a:spLocks noGrp="1"/>
          </p:cNvSpPr>
          <p:nvPr>
            <p:ph type="ctrTitle"/>
          </p:nvPr>
        </p:nvSpPr>
        <p:spPr>
          <a:xfrm>
            <a:off x="1416424" y="206189"/>
            <a:ext cx="9144000" cy="1241892"/>
          </a:xfrm>
        </p:spPr>
        <p:txBody>
          <a:bodyPr>
            <a:normAutofit fontScale="90000"/>
          </a:bodyPr>
          <a:lstStyle/>
          <a:p>
            <a:r>
              <a:rPr lang="en-IN" sz="4000" b="1" dirty="0"/>
              <a:t>MALIGNANT COMMENTS CLASSIFIER PROJECT</a:t>
            </a:r>
          </a:p>
        </p:txBody>
      </p:sp>
      <p:sp>
        <p:nvSpPr>
          <p:cNvPr id="3" name="Subtitle 2">
            <a:extLst>
              <a:ext uri="{FF2B5EF4-FFF2-40B4-BE49-F238E27FC236}">
                <a16:creationId xmlns:a16="http://schemas.microsoft.com/office/drawing/2014/main" id="{12F8B10D-A367-8691-92F6-47A987CCAD90}"/>
              </a:ext>
            </a:extLst>
          </p:cNvPr>
          <p:cNvSpPr>
            <a:spLocks noGrp="1"/>
          </p:cNvSpPr>
          <p:nvPr>
            <p:ph type="subTitle" idx="1"/>
          </p:nvPr>
        </p:nvSpPr>
        <p:spPr>
          <a:xfrm>
            <a:off x="9681882" y="5885329"/>
            <a:ext cx="2510118" cy="766482"/>
          </a:xfrm>
        </p:spPr>
        <p:txBody>
          <a:bodyPr>
            <a:normAutofit fontScale="85000" lnSpcReduction="10000"/>
          </a:bodyPr>
          <a:lstStyle/>
          <a:p>
            <a:r>
              <a:rPr lang="en-IN" b="1" dirty="0"/>
              <a:t>Submitted By:</a:t>
            </a:r>
          </a:p>
          <a:p>
            <a:r>
              <a:rPr lang="en-IN" b="1" dirty="0"/>
              <a:t>Lakshmi Rajendra Thute</a:t>
            </a:r>
          </a:p>
        </p:txBody>
      </p:sp>
      <p:pic>
        <p:nvPicPr>
          <p:cNvPr id="1026" name="Picture 2" descr="See the source image">
            <a:extLst>
              <a:ext uri="{FF2B5EF4-FFF2-40B4-BE49-F238E27FC236}">
                <a16:creationId xmlns:a16="http://schemas.microsoft.com/office/drawing/2014/main" id="{53823E9C-E6A6-C273-5450-D05FD9FA6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235" y="1577787"/>
            <a:ext cx="7019365" cy="490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69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879FD-028F-49BF-EB5C-10F17D25EBCA}"/>
              </a:ext>
            </a:extLst>
          </p:cNvPr>
          <p:cNvPicPr>
            <a:picLocks noChangeAspect="1"/>
          </p:cNvPicPr>
          <p:nvPr/>
        </p:nvPicPr>
        <p:blipFill>
          <a:blip r:embed="rId2"/>
          <a:stretch>
            <a:fillRect/>
          </a:stretch>
        </p:blipFill>
        <p:spPr>
          <a:xfrm>
            <a:off x="1281952" y="546847"/>
            <a:ext cx="9897035" cy="5764306"/>
          </a:xfrm>
          <a:prstGeom prst="rect">
            <a:avLst/>
          </a:prstGeom>
        </p:spPr>
      </p:pic>
    </p:spTree>
    <p:extLst>
      <p:ext uri="{BB962C8B-B14F-4D97-AF65-F5344CB8AC3E}">
        <p14:creationId xmlns:p14="http://schemas.microsoft.com/office/powerpoint/2010/main" val="179502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11195-F1EC-D6F6-4713-C5857081D780}"/>
              </a:ext>
            </a:extLst>
          </p:cNvPr>
          <p:cNvPicPr>
            <a:picLocks noChangeAspect="1"/>
          </p:cNvPicPr>
          <p:nvPr/>
        </p:nvPicPr>
        <p:blipFill>
          <a:blip r:embed="rId2"/>
          <a:stretch>
            <a:fillRect/>
          </a:stretch>
        </p:blipFill>
        <p:spPr>
          <a:xfrm>
            <a:off x="900953" y="551329"/>
            <a:ext cx="10390094" cy="5755341"/>
          </a:xfrm>
          <a:prstGeom prst="rect">
            <a:avLst/>
          </a:prstGeom>
        </p:spPr>
      </p:pic>
    </p:spTree>
    <p:extLst>
      <p:ext uri="{BB962C8B-B14F-4D97-AF65-F5344CB8AC3E}">
        <p14:creationId xmlns:p14="http://schemas.microsoft.com/office/powerpoint/2010/main" val="380469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E8EF9-691B-1D83-37AA-25ECEAC1F756}"/>
              </a:ext>
            </a:extLst>
          </p:cNvPr>
          <p:cNvSpPr txBox="1"/>
          <p:nvPr/>
        </p:nvSpPr>
        <p:spPr>
          <a:xfrm>
            <a:off x="4195483" y="502023"/>
            <a:ext cx="53519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HYPER PARAMETER TUNNING</a:t>
            </a:r>
          </a:p>
        </p:txBody>
      </p:sp>
      <p:pic>
        <p:nvPicPr>
          <p:cNvPr id="4" name="Picture 3">
            <a:extLst>
              <a:ext uri="{FF2B5EF4-FFF2-40B4-BE49-F238E27FC236}">
                <a16:creationId xmlns:a16="http://schemas.microsoft.com/office/drawing/2014/main" id="{36DD5D65-B4F5-E043-59AA-B8A74FB1A1C0}"/>
              </a:ext>
            </a:extLst>
          </p:cNvPr>
          <p:cNvPicPr>
            <a:picLocks noChangeAspect="1"/>
          </p:cNvPicPr>
          <p:nvPr/>
        </p:nvPicPr>
        <p:blipFill>
          <a:blip r:embed="rId2"/>
          <a:stretch>
            <a:fillRect/>
          </a:stretch>
        </p:blipFill>
        <p:spPr>
          <a:xfrm>
            <a:off x="1389529" y="1102659"/>
            <a:ext cx="9843248" cy="5253318"/>
          </a:xfrm>
          <a:prstGeom prst="rect">
            <a:avLst/>
          </a:prstGeom>
        </p:spPr>
      </p:pic>
    </p:spTree>
    <p:extLst>
      <p:ext uri="{BB962C8B-B14F-4D97-AF65-F5344CB8AC3E}">
        <p14:creationId xmlns:p14="http://schemas.microsoft.com/office/powerpoint/2010/main" val="35375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ED3E3-3D87-72E8-6C38-72FDDBC374DD}"/>
              </a:ext>
            </a:extLst>
          </p:cNvPr>
          <p:cNvPicPr>
            <a:picLocks noChangeAspect="1"/>
          </p:cNvPicPr>
          <p:nvPr/>
        </p:nvPicPr>
        <p:blipFill>
          <a:blip r:embed="rId2"/>
          <a:stretch>
            <a:fillRect/>
          </a:stretch>
        </p:blipFill>
        <p:spPr>
          <a:xfrm>
            <a:off x="1098176" y="242046"/>
            <a:ext cx="9995648" cy="6158753"/>
          </a:xfrm>
          <a:prstGeom prst="rect">
            <a:avLst/>
          </a:prstGeom>
        </p:spPr>
      </p:pic>
    </p:spTree>
    <p:extLst>
      <p:ext uri="{BB962C8B-B14F-4D97-AF65-F5344CB8AC3E}">
        <p14:creationId xmlns:p14="http://schemas.microsoft.com/office/powerpoint/2010/main" val="148633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30BBE-1CAA-B6F7-5A24-8539356C3340}"/>
              </a:ext>
            </a:extLst>
          </p:cNvPr>
          <p:cNvSpPr txBox="1"/>
          <p:nvPr/>
        </p:nvSpPr>
        <p:spPr>
          <a:xfrm>
            <a:off x="3218329" y="421341"/>
            <a:ext cx="5674659"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SAVING THE BEST MODEL</a:t>
            </a:r>
          </a:p>
        </p:txBody>
      </p:sp>
      <p:pic>
        <p:nvPicPr>
          <p:cNvPr id="4" name="Picture 3">
            <a:extLst>
              <a:ext uri="{FF2B5EF4-FFF2-40B4-BE49-F238E27FC236}">
                <a16:creationId xmlns:a16="http://schemas.microsoft.com/office/drawing/2014/main" id="{D649B806-0C2B-40B2-9527-601D26F42D6C}"/>
              </a:ext>
            </a:extLst>
          </p:cNvPr>
          <p:cNvPicPr>
            <a:picLocks noChangeAspect="1"/>
          </p:cNvPicPr>
          <p:nvPr/>
        </p:nvPicPr>
        <p:blipFill>
          <a:blip r:embed="rId2"/>
          <a:stretch>
            <a:fillRect/>
          </a:stretch>
        </p:blipFill>
        <p:spPr>
          <a:xfrm>
            <a:off x="1057835" y="1192305"/>
            <a:ext cx="10049436" cy="4921624"/>
          </a:xfrm>
          <a:prstGeom prst="rect">
            <a:avLst/>
          </a:prstGeom>
        </p:spPr>
      </p:pic>
    </p:spTree>
    <p:extLst>
      <p:ext uri="{BB962C8B-B14F-4D97-AF65-F5344CB8AC3E}">
        <p14:creationId xmlns:p14="http://schemas.microsoft.com/office/powerpoint/2010/main" val="334127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73D8AA-DD8D-4775-2919-BD2ADEECDB71}"/>
              </a:ext>
            </a:extLst>
          </p:cNvPr>
          <p:cNvSpPr txBox="1"/>
          <p:nvPr/>
        </p:nvSpPr>
        <p:spPr>
          <a:xfrm>
            <a:off x="3810000" y="502024"/>
            <a:ext cx="5065059"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INTERPRETATION OF RESULTS</a:t>
            </a:r>
          </a:p>
        </p:txBody>
      </p:sp>
      <p:sp>
        <p:nvSpPr>
          <p:cNvPr id="4" name="TextBox 3">
            <a:extLst>
              <a:ext uri="{FF2B5EF4-FFF2-40B4-BE49-F238E27FC236}">
                <a16:creationId xmlns:a16="http://schemas.microsoft.com/office/drawing/2014/main" id="{3C101707-2FFB-0FA0-0668-D9B391169735}"/>
              </a:ext>
            </a:extLst>
          </p:cNvPr>
          <p:cNvSpPr txBox="1"/>
          <p:nvPr/>
        </p:nvSpPr>
        <p:spPr>
          <a:xfrm>
            <a:off x="2958353" y="1615216"/>
            <a:ext cx="7073153" cy="4766433"/>
          </a:xfrm>
          <a:prstGeom prst="rect">
            <a:avLst/>
          </a:prstGeom>
          <a:noFill/>
        </p:spPr>
        <p:txBody>
          <a:bodyPr wrap="square">
            <a:spAutoFit/>
          </a:bodyPr>
          <a:lstStyle/>
          <a:p>
            <a:pPr>
              <a:lnSpc>
                <a:spcPct val="20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Starting with univariate analysis, it was discovered that the dataset is unbalanced, with more records for normal comments than for negative remarks (including malignant, very malignant, impolite, threat, abuse, and detest). Furthermore, using a distribution plot for comment length, it was discovered that after cleaning, the majority of comment length reduces from 0-1100 to 0-900. Moving on to the word cloud, it was discovered that malignant comments contain terms such as fuck, nigger, moron, hatred, suck, and so on. Words like ass, fuck, bitch, shit, die, suck, faggot, and others appear often in highly malignant remarks. Words like nigger, ass, fuck, suck, crap, bitch, and others are used in nasty statements. Words like death, must die, kill, murder, and others are used in threat statements. Words like stupid, nigger, obese, jew, bitch, and others are used in abusive comments. and despise remarks include phrases such as nigga, dumb, nigger, die, gay, cunt, and so on.</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p:txBody>
      </p:sp>
    </p:spTree>
    <p:extLst>
      <p:ext uri="{BB962C8B-B14F-4D97-AF65-F5344CB8AC3E}">
        <p14:creationId xmlns:p14="http://schemas.microsoft.com/office/powerpoint/2010/main" val="376151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D49AE-D071-BE29-F6A7-AA1CDFA793CD}"/>
              </a:ext>
            </a:extLst>
          </p:cNvPr>
          <p:cNvSpPr txBox="1"/>
          <p:nvPr/>
        </p:nvSpPr>
        <p:spPr>
          <a:xfrm>
            <a:off x="4401670" y="3013501"/>
            <a:ext cx="6956612"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4108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41524-08E7-7B8E-6714-3E8455738351}"/>
              </a:ext>
            </a:extLst>
          </p:cNvPr>
          <p:cNvSpPr txBox="1"/>
          <p:nvPr/>
        </p:nvSpPr>
        <p:spPr>
          <a:xfrm>
            <a:off x="3352800" y="457200"/>
            <a:ext cx="5011271"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INTRODUCTION</a:t>
            </a:r>
          </a:p>
        </p:txBody>
      </p:sp>
      <p:pic>
        <p:nvPicPr>
          <p:cNvPr id="2050" name="Picture 2" descr="See related image detail">
            <a:extLst>
              <a:ext uri="{FF2B5EF4-FFF2-40B4-BE49-F238E27FC236}">
                <a16:creationId xmlns:a16="http://schemas.microsoft.com/office/drawing/2014/main" id="{6406AD94-757F-A5CB-CC04-995DE6E4B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65" y="1425388"/>
            <a:ext cx="4234423" cy="43837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359385-65AF-2A05-4DA7-6C952665E7C5}"/>
              </a:ext>
            </a:extLst>
          </p:cNvPr>
          <p:cNvSpPr txBox="1"/>
          <p:nvPr/>
        </p:nvSpPr>
        <p:spPr>
          <a:xfrm>
            <a:off x="5157788" y="1093694"/>
            <a:ext cx="5850871" cy="6132897"/>
          </a:xfrm>
          <a:prstGeom prst="rect">
            <a:avLst/>
          </a:prstGeom>
          <a:noFill/>
        </p:spPr>
        <p:txBody>
          <a:bodyPr wrap="square" rtlCol="0">
            <a:spAutoFit/>
          </a:bodyPr>
          <a:lstStyle/>
          <a:p>
            <a:pPr marL="4572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4572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a:t>
            </a:r>
          </a:p>
          <a:p>
            <a:pPr marL="4572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4572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sz="1400" dirty="0">
              <a:latin typeface="Times New Roman" panose="02020603050405020304" pitchFamily="18" charset="0"/>
              <a:cs typeface="Times New Roman" panose="02020603050405020304" pitchFamily="18" charset="0"/>
            </a:endParaRPr>
          </a:p>
          <a:p>
            <a:pPr marL="457200">
              <a:lnSpc>
                <a:spcPct val="125000"/>
              </a:lnSpc>
              <a:spcAft>
                <a:spcPts val="800"/>
              </a:spcAft>
            </a:pP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p:txBody>
      </p:sp>
    </p:spTree>
    <p:extLst>
      <p:ext uri="{BB962C8B-B14F-4D97-AF65-F5344CB8AC3E}">
        <p14:creationId xmlns:p14="http://schemas.microsoft.com/office/powerpoint/2010/main" val="382142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1FCC5-CB75-DC0E-9C71-03BEE24CD0B4}"/>
              </a:ext>
            </a:extLst>
          </p:cNvPr>
          <p:cNvSpPr txBox="1"/>
          <p:nvPr/>
        </p:nvSpPr>
        <p:spPr>
          <a:xfrm>
            <a:off x="3585883" y="430306"/>
            <a:ext cx="4858870" cy="646331"/>
          </a:xfrm>
          <a:prstGeom prst="rect">
            <a:avLst/>
          </a:prstGeom>
          <a:noFill/>
        </p:spPr>
        <p:txBody>
          <a:bodyPr wrap="square" rtlCol="0">
            <a:spAutoFit/>
          </a:bodyPr>
          <a:lstStyle/>
          <a:p>
            <a:pPr algn="ctr"/>
            <a:r>
              <a:rPr lang="en-IN" b="1" dirty="0">
                <a:effectLst/>
                <a:latin typeface="Times New Roman" panose="02020603050405020304" pitchFamily="18" charset="0"/>
                <a:ea typeface="Rockwell" panose="02060603020205020403" pitchFamily="18" charset="0"/>
                <a:cs typeface="Times New Roman" panose="02020603050405020304" pitchFamily="18" charset="0"/>
              </a:rPr>
              <a:t>ANALYTICAL PROBLEM FRAMING</a:t>
            </a:r>
            <a:endParaRPr lang="en-IN" dirty="0">
              <a:effectLst/>
              <a:latin typeface="Rockwell" panose="02060603020205020403" pitchFamily="18" charset="0"/>
              <a:ea typeface="Rockwell" panose="02060603020205020403"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E018AFB5-F232-471B-5C7A-7C079089063D}"/>
              </a:ext>
            </a:extLst>
          </p:cNvPr>
          <p:cNvSpPr txBox="1"/>
          <p:nvPr/>
        </p:nvSpPr>
        <p:spPr>
          <a:xfrm>
            <a:off x="1801906" y="950259"/>
            <a:ext cx="8650941" cy="2100575"/>
          </a:xfrm>
          <a:prstGeom prst="rect">
            <a:avLst/>
          </a:prstGeom>
          <a:noFill/>
        </p:spPr>
        <p:txBody>
          <a:bodyPr wrap="square" rtlCol="0">
            <a:spAutoFit/>
          </a:bodyPr>
          <a:lstStyle/>
          <a:p>
            <a:pPr marL="457200" algn="just">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We were given two datasets to work with in this project: train and test CSV files. Using NLP and the train dataset, I will create a machine learning model. We'll generate predictions for our test dataset using this model.</a:t>
            </a:r>
          </a:p>
          <a:p>
            <a:pPr marL="457200" algn="just">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Multiple classification machine learning models will be required.</a:t>
            </a:r>
          </a:p>
          <a:p>
            <a:pPr marL="457200" algn="just">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All data pre-processing processes using NLP must be completed before model development. After experimenting with several classification models and hyper parameters, the optimal model will be chosen</a:t>
            </a:r>
            <a:r>
              <a:rPr lang="en-IN" sz="1800" dirty="0">
                <a:effectLst/>
                <a:latin typeface="Times New Roman" panose="02020603050405020304" pitchFamily="18" charset="0"/>
                <a:ea typeface="Rockwell" panose="02060603020205020403" pitchFamily="18" charset="0"/>
                <a:cs typeface="Times New Roman" panose="02020603050405020304" pitchFamily="18" charset="0"/>
              </a:rPr>
              <a:t>.</a:t>
            </a:r>
            <a:endParaRPr lang="en-IN" sz="1800" dirty="0">
              <a:effectLst/>
              <a:latin typeface="Rockwell" panose="02060603020205020403" pitchFamily="18" charset="0"/>
              <a:ea typeface="Rockwell" panose="02060603020205020403"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B7F0DD7-00DB-3F21-11D6-AE9FBC5FD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88" y="2975797"/>
            <a:ext cx="8113059" cy="3451897"/>
          </a:xfrm>
          <a:prstGeom prst="rect">
            <a:avLst/>
          </a:prstGeom>
        </p:spPr>
      </p:pic>
    </p:spTree>
    <p:extLst>
      <p:ext uri="{BB962C8B-B14F-4D97-AF65-F5344CB8AC3E}">
        <p14:creationId xmlns:p14="http://schemas.microsoft.com/office/powerpoint/2010/main" val="333822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B101F-BBA9-B0C2-B345-EBA8F5529A04}"/>
              </a:ext>
            </a:extLst>
          </p:cNvPr>
          <p:cNvSpPr txBox="1"/>
          <p:nvPr/>
        </p:nvSpPr>
        <p:spPr>
          <a:xfrm>
            <a:off x="3406588" y="385482"/>
            <a:ext cx="5396753"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DATA COLLECTION AND PRE-PROCESSING</a:t>
            </a: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333A7F-3F21-135B-7375-B9726609146D}"/>
              </a:ext>
            </a:extLst>
          </p:cNvPr>
          <p:cNvSpPr txBox="1"/>
          <p:nvPr/>
        </p:nvSpPr>
        <p:spPr>
          <a:xfrm>
            <a:off x="134471" y="1067671"/>
            <a:ext cx="5731511" cy="4729500"/>
          </a:xfrm>
          <a:prstGeom prst="rect">
            <a:avLst/>
          </a:prstGeom>
          <a:noFill/>
        </p:spPr>
        <p:txBody>
          <a:bodyPr wrap="square" rtlCol="0">
            <a:spAutoFit/>
          </a:bodyPr>
          <a:lstStyle/>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Before developing the classification model prediction, the following pre-processing pipeline must be completed:</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1. Load the dataset</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2. Remove any values that are null.</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3. Remove the column id.</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4. Lowercase the comment text and replace the 'n' with a single space.</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5. Remove all other data from the comment text except text data (a-z).</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6. Eliminate all stop words and punctuation marks.</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7. Use the Snowball Stemmer to apply stemming.</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8. Use </a:t>
            </a:r>
            <a:r>
              <a:rPr lang="en-IN" sz="1400" dirty="0" err="1">
                <a:effectLst/>
                <a:latin typeface="Times New Roman" panose="02020603050405020304" pitchFamily="18" charset="0"/>
                <a:ea typeface="Rockwell" panose="02060603020205020403" pitchFamily="18" charset="0"/>
                <a:cs typeface="Times New Roman" panose="02020603050405020304" pitchFamily="18" charset="0"/>
              </a:rPr>
              <a:t>TfidfVectorizer</a:t>
            </a: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to convert text to vectors.</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9. Load a model that has been stored or serialised.</a:t>
            </a:r>
          </a:p>
          <a:p>
            <a:pPr marL="228600">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10. Predict multi-class label values.</a:t>
            </a:r>
          </a:p>
          <a:p>
            <a:endParaRPr lang="en-IN" dirty="0"/>
          </a:p>
        </p:txBody>
      </p:sp>
      <p:pic>
        <p:nvPicPr>
          <p:cNvPr id="4" name="Picture 3">
            <a:extLst>
              <a:ext uri="{FF2B5EF4-FFF2-40B4-BE49-F238E27FC236}">
                <a16:creationId xmlns:a16="http://schemas.microsoft.com/office/drawing/2014/main" id="{84AE7AB2-93BB-0AF0-862F-52A0D74AB8ED}"/>
              </a:ext>
            </a:extLst>
          </p:cNvPr>
          <p:cNvPicPr>
            <a:picLocks noChangeAspect="1"/>
          </p:cNvPicPr>
          <p:nvPr/>
        </p:nvPicPr>
        <p:blipFill>
          <a:blip r:embed="rId2"/>
          <a:stretch>
            <a:fillRect/>
          </a:stretch>
        </p:blipFill>
        <p:spPr>
          <a:xfrm>
            <a:off x="6260316" y="1138518"/>
            <a:ext cx="5731510" cy="4894729"/>
          </a:xfrm>
          <a:prstGeom prst="rect">
            <a:avLst/>
          </a:prstGeom>
        </p:spPr>
      </p:pic>
    </p:spTree>
    <p:extLst>
      <p:ext uri="{BB962C8B-B14F-4D97-AF65-F5344CB8AC3E}">
        <p14:creationId xmlns:p14="http://schemas.microsoft.com/office/powerpoint/2010/main" val="70359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00583-D942-3EDD-C79D-FC6C6944E521}"/>
              </a:ext>
            </a:extLst>
          </p:cNvPr>
          <p:cNvSpPr txBox="1"/>
          <p:nvPr/>
        </p:nvSpPr>
        <p:spPr>
          <a:xfrm>
            <a:off x="3639671" y="484094"/>
            <a:ext cx="4840941" cy="646331"/>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EXPLORATORY DATA ANALYSIS</a:t>
            </a:r>
          </a:p>
          <a:p>
            <a:endParaRPr lang="en-IN" dirty="0">
              <a:latin typeface="Times New Roman" panose="02020603050405020304" pitchFamily="18" charset="0"/>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5270351F-EAD5-C982-6BAB-AAAE1A5BD08D}"/>
              </a:ext>
            </a:extLst>
          </p:cNvPr>
          <p:cNvGraphicFramePr>
            <a:graphicFrameLocks noChangeAspect="1"/>
          </p:cNvGraphicFramePr>
          <p:nvPr>
            <p:extLst>
              <p:ext uri="{D42A27DB-BD31-4B8C-83A1-F6EECF244321}">
                <p14:modId xmlns:p14="http://schemas.microsoft.com/office/powerpoint/2010/main" val="1247833479"/>
              </p:ext>
            </p:extLst>
          </p:nvPr>
        </p:nvGraphicFramePr>
        <p:xfrm>
          <a:off x="507439" y="1130425"/>
          <a:ext cx="4487863" cy="2538413"/>
        </p:xfrm>
        <a:graphic>
          <a:graphicData uri="http://schemas.openxmlformats.org/presentationml/2006/ole">
            <mc:AlternateContent xmlns:mc="http://schemas.openxmlformats.org/markup-compatibility/2006">
              <mc:Choice xmlns:v="urn:schemas-microsoft-com:vml" Requires="v">
                <p:oleObj name="Bitmap Image" r:id="rId2" imgW="4488120" imgH="2537640" progId="PBrush">
                  <p:embed/>
                </p:oleObj>
              </mc:Choice>
              <mc:Fallback>
                <p:oleObj name="Bitmap Image" r:id="rId2" imgW="4488120" imgH="2537640" progId="PBrush">
                  <p:embed/>
                  <p:pic>
                    <p:nvPicPr>
                      <p:cNvPr id="0" name=""/>
                      <p:cNvPicPr/>
                      <p:nvPr/>
                    </p:nvPicPr>
                    <p:blipFill>
                      <a:blip r:embed="rId3"/>
                      <a:stretch>
                        <a:fillRect/>
                      </a:stretch>
                    </p:blipFill>
                    <p:spPr>
                      <a:xfrm>
                        <a:off x="507439" y="1130425"/>
                        <a:ext cx="4487863" cy="2538413"/>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CC71FEA4-EDA0-0485-1765-61EEB31F107A}"/>
              </a:ext>
            </a:extLst>
          </p:cNvPr>
          <p:cNvGraphicFramePr>
            <a:graphicFrameLocks noChangeAspect="1"/>
          </p:cNvGraphicFramePr>
          <p:nvPr>
            <p:extLst>
              <p:ext uri="{D42A27DB-BD31-4B8C-83A1-F6EECF244321}">
                <p14:modId xmlns:p14="http://schemas.microsoft.com/office/powerpoint/2010/main" val="2050023935"/>
              </p:ext>
            </p:extLst>
          </p:nvPr>
        </p:nvGraphicFramePr>
        <p:xfrm>
          <a:off x="5685585" y="953246"/>
          <a:ext cx="4213225" cy="2613025"/>
        </p:xfrm>
        <a:graphic>
          <a:graphicData uri="http://schemas.openxmlformats.org/presentationml/2006/ole">
            <mc:AlternateContent xmlns:mc="http://schemas.openxmlformats.org/markup-compatibility/2006">
              <mc:Choice xmlns:v="urn:schemas-microsoft-com:vml" Requires="v">
                <p:oleObj name="Bitmap Image" r:id="rId4" imgW="4213800" imgH="2613600" progId="PBrush">
                  <p:embed/>
                </p:oleObj>
              </mc:Choice>
              <mc:Fallback>
                <p:oleObj name="Bitmap Image" r:id="rId4" imgW="4213800" imgH="2613600" progId="PBrush">
                  <p:embed/>
                  <p:pic>
                    <p:nvPicPr>
                      <p:cNvPr id="0" name=""/>
                      <p:cNvPicPr/>
                      <p:nvPr/>
                    </p:nvPicPr>
                    <p:blipFill>
                      <a:blip r:embed="rId5"/>
                      <a:stretch>
                        <a:fillRect/>
                      </a:stretch>
                    </p:blipFill>
                    <p:spPr>
                      <a:xfrm>
                        <a:off x="5685585" y="953246"/>
                        <a:ext cx="4213225" cy="26130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979A45FA-9932-23BE-567E-59385B67A938}"/>
              </a:ext>
            </a:extLst>
          </p:cNvPr>
          <p:cNvGraphicFramePr>
            <a:graphicFrameLocks noChangeAspect="1"/>
          </p:cNvGraphicFramePr>
          <p:nvPr>
            <p:extLst>
              <p:ext uri="{D42A27DB-BD31-4B8C-83A1-F6EECF244321}">
                <p14:modId xmlns:p14="http://schemas.microsoft.com/office/powerpoint/2010/main" val="1735986110"/>
              </p:ext>
            </p:extLst>
          </p:nvPr>
        </p:nvGraphicFramePr>
        <p:xfrm>
          <a:off x="625707" y="3815136"/>
          <a:ext cx="4251325" cy="2667000"/>
        </p:xfrm>
        <a:graphic>
          <a:graphicData uri="http://schemas.openxmlformats.org/presentationml/2006/ole">
            <mc:AlternateContent xmlns:mc="http://schemas.openxmlformats.org/markup-compatibility/2006">
              <mc:Choice xmlns:v="urn:schemas-microsoft-com:vml" Requires="v">
                <p:oleObj name="Bitmap Image" r:id="rId6" imgW="4251960" imgH="2666880" progId="PBrush">
                  <p:embed/>
                </p:oleObj>
              </mc:Choice>
              <mc:Fallback>
                <p:oleObj name="Bitmap Image" r:id="rId6" imgW="4251960" imgH="2666880" progId="PBrush">
                  <p:embed/>
                  <p:pic>
                    <p:nvPicPr>
                      <p:cNvPr id="0" name=""/>
                      <p:cNvPicPr/>
                      <p:nvPr/>
                    </p:nvPicPr>
                    <p:blipFill>
                      <a:blip r:embed="rId7"/>
                      <a:stretch>
                        <a:fillRect/>
                      </a:stretch>
                    </p:blipFill>
                    <p:spPr>
                      <a:xfrm>
                        <a:off x="625707" y="3815136"/>
                        <a:ext cx="4251325" cy="26670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B915117-C747-663F-4B65-673B5A225DB3}"/>
              </a:ext>
            </a:extLst>
          </p:cNvPr>
          <p:cNvGraphicFramePr>
            <a:graphicFrameLocks noChangeAspect="1"/>
          </p:cNvGraphicFramePr>
          <p:nvPr>
            <p:extLst>
              <p:ext uri="{D42A27DB-BD31-4B8C-83A1-F6EECF244321}">
                <p14:modId xmlns:p14="http://schemas.microsoft.com/office/powerpoint/2010/main" val="2151271304"/>
              </p:ext>
            </p:extLst>
          </p:nvPr>
        </p:nvGraphicFramePr>
        <p:xfrm>
          <a:off x="5768928" y="3959599"/>
          <a:ext cx="4046537" cy="2522537"/>
        </p:xfrm>
        <a:graphic>
          <a:graphicData uri="http://schemas.openxmlformats.org/presentationml/2006/ole">
            <mc:AlternateContent xmlns:mc="http://schemas.openxmlformats.org/markup-compatibility/2006">
              <mc:Choice xmlns:v="urn:schemas-microsoft-com:vml" Requires="v">
                <p:oleObj name="Bitmap Image" r:id="rId8" imgW="4046400" imgH="2522160" progId="PBrush">
                  <p:embed/>
                </p:oleObj>
              </mc:Choice>
              <mc:Fallback>
                <p:oleObj name="Bitmap Image" r:id="rId8" imgW="4046400" imgH="2522160" progId="PBrush">
                  <p:embed/>
                  <p:pic>
                    <p:nvPicPr>
                      <p:cNvPr id="0" name=""/>
                      <p:cNvPicPr/>
                      <p:nvPr/>
                    </p:nvPicPr>
                    <p:blipFill>
                      <a:blip r:embed="rId9"/>
                      <a:stretch>
                        <a:fillRect/>
                      </a:stretch>
                    </p:blipFill>
                    <p:spPr>
                      <a:xfrm>
                        <a:off x="5768928" y="3959599"/>
                        <a:ext cx="4046537" cy="2522537"/>
                      </a:xfrm>
                      <a:prstGeom prst="rect">
                        <a:avLst/>
                      </a:prstGeom>
                    </p:spPr>
                  </p:pic>
                </p:oleObj>
              </mc:Fallback>
            </mc:AlternateContent>
          </a:graphicData>
        </a:graphic>
      </p:graphicFrame>
    </p:spTree>
    <p:extLst>
      <p:ext uri="{BB962C8B-B14F-4D97-AF65-F5344CB8AC3E}">
        <p14:creationId xmlns:p14="http://schemas.microsoft.com/office/powerpoint/2010/main" val="65158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9B9299B-BB66-1753-C9B0-8C87D1A3D28C}"/>
              </a:ext>
            </a:extLst>
          </p:cNvPr>
          <p:cNvGraphicFramePr>
            <a:graphicFrameLocks noChangeAspect="1"/>
          </p:cNvGraphicFramePr>
          <p:nvPr>
            <p:extLst>
              <p:ext uri="{D42A27DB-BD31-4B8C-83A1-F6EECF244321}">
                <p14:modId xmlns:p14="http://schemas.microsoft.com/office/powerpoint/2010/main" val="1214486206"/>
              </p:ext>
            </p:extLst>
          </p:nvPr>
        </p:nvGraphicFramePr>
        <p:xfrm>
          <a:off x="0" y="373810"/>
          <a:ext cx="4022725" cy="2628900"/>
        </p:xfrm>
        <a:graphic>
          <a:graphicData uri="http://schemas.openxmlformats.org/presentationml/2006/ole">
            <mc:AlternateContent xmlns:mc="http://schemas.openxmlformats.org/markup-compatibility/2006">
              <mc:Choice xmlns:v="urn:schemas-microsoft-com:vml" Requires="v">
                <p:oleObj name="Bitmap Image" r:id="rId2" imgW="4023360" imgH="2629080" progId="PBrush">
                  <p:embed/>
                </p:oleObj>
              </mc:Choice>
              <mc:Fallback>
                <p:oleObj name="Bitmap Image" r:id="rId2" imgW="4023360" imgH="2629080" progId="PBrush">
                  <p:embed/>
                  <p:pic>
                    <p:nvPicPr>
                      <p:cNvPr id="0" name=""/>
                      <p:cNvPicPr/>
                      <p:nvPr/>
                    </p:nvPicPr>
                    <p:blipFill>
                      <a:blip r:embed="rId3"/>
                      <a:stretch>
                        <a:fillRect/>
                      </a:stretch>
                    </p:blipFill>
                    <p:spPr>
                      <a:xfrm>
                        <a:off x="0" y="373810"/>
                        <a:ext cx="4022725" cy="26289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0E425C03-BD5A-5639-6D8D-D069A99EA774}"/>
              </a:ext>
            </a:extLst>
          </p:cNvPr>
          <p:cNvGraphicFramePr>
            <a:graphicFrameLocks noChangeAspect="1"/>
          </p:cNvGraphicFramePr>
          <p:nvPr>
            <p:extLst>
              <p:ext uri="{D42A27DB-BD31-4B8C-83A1-F6EECF244321}">
                <p14:modId xmlns:p14="http://schemas.microsoft.com/office/powerpoint/2010/main" val="1283832404"/>
              </p:ext>
            </p:extLst>
          </p:nvPr>
        </p:nvGraphicFramePr>
        <p:xfrm>
          <a:off x="4024314" y="373810"/>
          <a:ext cx="4144963" cy="2628900"/>
        </p:xfrm>
        <a:graphic>
          <a:graphicData uri="http://schemas.openxmlformats.org/presentationml/2006/ole">
            <mc:AlternateContent xmlns:mc="http://schemas.openxmlformats.org/markup-compatibility/2006">
              <mc:Choice xmlns:v="urn:schemas-microsoft-com:vml" Requires="v">
                <p:oleObj name="Bitmap Image" r:id="rId4" imgW="4145400" imgH="2629080" progId="PBrush">
                  <p:embed/>
                </p:oleObj>
              </mc:Choice>
              <mc:Fallback>
                <p:oleObj name="Bitmap Image" r:id="rId4" imgW="4145400" imgH="2629080" progId="PBrush">
                  <p:embed/>
                  <p:pic>
                    <p:nvPicPr>
                      <p:cNvPr id="0" name=""/>
                      <p:cNvPicPr/>
                      <p:nvPr/>
                    </p:nvPicPr>
                    <p:blipFill>
                      <a:blip r:embed="rId5"/>
                      <a:stretch>
                        <a:fillRect/>
                      </a:stretch>
                    </p:blipFill>
                    <p:spPr>
                      <a:xfrm>
                        <a:off x="4024314" y="373810"/>
                        <a:ext cx="4144963" cy="26289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BD68D132-4359-9B10-DD28-69A725D7321F}"/>
              </a:ext>
            </a:extLst>
          </p:cNvPr>
          <p:cNvGraphicFramePr>
            <a:graphicFrameLocks noChangeAspect="1"/>
          </p:cNvGraphicFramePr>
          <p:nvPr>
            <p:extLst>
              <p:ext uri="{D42A27DB-BD31-4B8C-83A1-F6EECF244321}">
                <p14:modId xmlns:p14="http://schemas.microsoft.com/office/powerpoint/2010/main" val="4101242001"/>
              </p:ext>
            </p:extLst>
          </p:nvPr>
        </p:nvGraphicFramePr>
        <p:xfrm>
          <a:off x="72230" y="3509683"/>
          <a:ext cx="3878263" cy="2552700"/>
        </p:xfrm>
        <a:graphic>
          <a:graphicData uri="http://schemas.openxmlformats.org/presentationml/2006/ole">
            <mc:AlternateContent xmlns:mc="http://schemas.openxmlformats.org/markup-compatibility/2006">
              <mc:Choice xmlns:v="urn:schemas-microsoft-com:vml" Requires="v">
                <p:oleObj name="Bitmap Image" r:id="rId6" imgW="3878640" imgH="2552760" progId="PBrush">
                  <p:embed/>
                </p:oleObj>
              </mc:Choice>
              <mc:Fallback>
                <p:oleObj name="Bitmap Image" r:id="rId6" imgW="3878640" imgH="2552760" progId="PBrush">
                  <p:embed/>
                  <p:pic>
                    <p:nvPicPr>
                      <p:cNvPr id="0" name=""/>
                      <p:cNvPicPr/>
                      <p:nvPr/>
                    </p:nvPicPr>
                    <p:blipFill>
                      <a:blip r:embed="rId7"/>
                      <a:stretch>
                        <a:fillRect/>
                      </a:stretch>
                    </p:blipFill>
                    <p:spPr>
                      <a:xfrm>
                        <a:off x="72230" y="3509683"/>
                        <a:ext cx="3878263" cy="25527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1DDE810-6AC0-EC11-0D33-EB5A8B4CD8AF}"/>
              </a:ext>
            </a:extLst>
          </p:cNvPr>
          <p:cNvGraphicFramePr>
            <a:graphicFrameLocks noChangeAspect="1"/>
          </p:cNvGraphicFramePr>
          <p:nvPr>
            <p:extLst>
              <p:ext uri="{D42A27DB-BD31-4B8C-83A1-F6EECF244321}">
                <p14:modId xmlns:p14="http://schemas.microsoft.com/office/powerpoint/2010/main" val="1059069274"/>
              </p:ext>
            </p:extLst>
          </p:nvPr>
        </p:nvGraphicFramePr>
        <p:xfrm>
          <a:off x="8169277" y="373810"/>
          <a:ext cx="3940175" cy="2560637"/>
        </p:xfrm>
        <a:graphic>
          <a:graphicData uri="http://schemas.openxmlformats.org/presentationml/2006/ole">
            <mc:AlternateContent xmlns:mc="http://schemas.openxmlformats.org/markup-compatibility/2006">
              <mc:Choice xmlns:v="urn:schemas-microsoft-com:vml" Requires="v">
                <p:oleObj name="Bitmap Image" r:id="rId8" imgW="3939480" imgH="2560320" progId="PBrush">
                  <p:embed/>
                </p:oleObj>
              </mc:Choice>
              <mc:Fallback>
                <p:oleObj name="Bitmap Image" r:id="rId8" imgW="3939480" imgH="2560320" progId="PBrush">
                  <p:embed/>
                  <p:pic>
                    <p:nvPicPr>
                      <p:cNvPr id="0" name=""/>
                      <p:cNvPicPr/>
                      <p:nvPr/>
                    </p:nvPicPr>
                    <p:blipFill>
                      <a:blip r:embed="rId9"/>
                      <a:stretch>
                        <a:fillRect/>
                      </a:stretch>
                    </p:blipFill>
                    <p:spPr>
                      <a:xfrm>
                        <a:off x="8169277" y="373810"/>
                        <a:ext cx="3940175" cy="256063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842DCEC2-95A8-102C-881A-2B9C918994A5}"/>
              </a:ext>
            </a:extLst>
          </p:cNvPr>
          <p:cNvPicPr>
            <a:picLocks noChangeAspect="1"/>
          </p:cNvPicPr>
          <p:nvPr/>
        </p:nvPicPr>
        <p:blipFill>
          <a:blip r:embed="rId10"/>
          <a:stretch>
            <a:fillRect/>
          </a:stretch>
        </p:blipFill>
        <p:spPr>
          <a:xfrm>
            <a:off x="4545107" y="3578271"/>
            <a:ext cx="6753972" cy="2347400"/>
          </a:xfrm>
          <a:prstGeom prst="rect">
            <a:avLst/>
          </a:prstGeom>
        </p:spPr>
      </p:pic>
    </p:spTree>
    <p:extLst>
      <p:ext uri="{BB962C8B-B14F-4D97-AF65-F5344CB8AC3E}">
        <p14:creationId xmlns:p14="http://schemas.microsoft.com/office/powerpoint/2010/main" val="315035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3C6A5-44BF-4F6F-5C43-4BECB2502B24}"/>
              </a:ext>
            </a:extLst>
          </p:cNvPr>
          <p:cNvSpPr txBox="1"/>
          <p:nvPr/>
        </p:nvSpPr>
        <p:spPr>
          <a:xfrm>
            <a:off x="2429435" y="2151529"/>
            <a:ext cx="7620000" cy="3180358"/>
          </a:xfrm>
          <a:prstGeom prst="rect">
            <a:avLst/>
          </a:prstGeom>
          <a:noFill/>
        </p:spPr>
        <p:txBody>
          <a:bodyPr wrap="square" rtlCol="0">
            <a:spAutoFit/>
          </a:bodyPr>
          <a:lstStyle/>
          <a:p>
            <a:pPr marL="342900" lvl="0" indent="-342900">
              <a:lnSpc>
                <a:spcPct val="1250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in the first graph of malignant we can clearly observe that most of the messages are not malignant.</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marL="342900" lvl="0" indent="-342900">
              <a:lnSpc>
                <a:spcPct val="1250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second image we can clearly observe that there are very less highly malignant messages.</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marL="342900" lvl="0" indent="-342900">
              <a:lnSpc>
                <a:spcPct val="1250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Same in third picture there are few rude comments in the dataset.</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marL="342900" lvl="0" indent="-342900">
              <a:lnSpc>
                <a:spcPct val="1250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4th we can clearly see that there are very few cases/almost negligible of threat comments</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marL="342900" lvl="0" indent="-342900">
              <a:lnSpc>
                <a:spcPct val="1250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5th image we can clearly see that there are some messages with abusive language.</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marL="342900" lvl="0" indent="-342900">
              <a:lnSpc>
                <a:spcPct val="1250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While in the sixth image we can clearly see that there are very few cases of loathe messages.</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marL="342900" lvl="0" indent="-342900">
              <a:lnSpc>
                <a:spcPct val="1250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7th image we can see the no. of words in each row.</a:t>
            </a:r>
            <a:endParaRPr lang="en-I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25000"/>
              </a:lnSpc>
              <a:spcAft>
                <a:spcPts val="800"/>
              </a:spcAft>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In 8th image we can see the cleaned no. of remaining words in each row</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62A99A-A840-26D0-5E2C-8DC75C919E8A}"/>
              </a:ext>
            </a:extLst>
          </p:cNvPr>
          <p:cNvSpPr txBox="1"/>
          <p:nvPr/>
        </p:nvSpPr>
        <p:spPr>
          <a:xfrm>
            <a:off x="3684494" y="564776"/>
            <a:ext cx="4580965"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OBSERVATIONS</a:t>
            </a:r>
          </a:p>
        </p:txBody>
      </p:sp>
    </p:spTree>
    <p:extLst>
      <p:ext uri="{BB962C8B-B14F-4D97-AF65-F5344CB8AC3E}">
        <p14:creationId xmlns:p14="http://schemas.microsoft.com/office/powerpoint/2010/main" val="7148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7B38B-6F42-AFC9-D2D6-5A18AFA664AD}"/>
              </a:ext>
            </a:extLst>
          </p:cNvPr>
          <p:cNvSpPr txBox="1"/>
          <p:nvPr/>
        </p:nvSpPr>
        <p:spPr>
          <a:xfrm>
            <a:off x="3384176" y="275202"/>
            <a:ext cx="5118847"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CORRELATION CHECKED</a:t>
            </a:r>
          </a:p>
        </p:txBody>
      </p:sp>
      <p:pic>
        <p:nvPicPr>
          <p:cNvPr id="5" name="Picture 4">
            <a:extLst>
              <a:ext uri="{FF2B5EF4-FFF2-40B4-BE49-F238E27FC236}">
                <a16:creationId xmlns:a16="http://schemas.microsoft.com/office/drawing/2014/main" id="{CC98875E-4648-456B-CEBE-129BCD65E86A}"/>
              </a:ext>
            </a:extLst>
          </p:cNvPr>
          <p:cNvPicPr>
            <a:picLocks noChangeAspect="1"/>
          </p:cNvPicPr>
          <p:nvPr/>
        </p:nvPicPr>
        <p:blipFill>
          <a:blip r:embed="rId2"/>
          <a:stretch>
            <a:fillRect/>
          </a:stretch>
        </p:blipFill>
        <p:spPr>
          <a:xfrm>
            <a:off x="152401" y="959223"/>
            <a:ext cx="5118847" cy="3953436"/>
          </a:xfrm>
          <a:prstGeom prst="rect">
            <a:avLst/>
          </a:prstGeom>
        </p:spPr>
      </p:pic>
      <p:sp>
        <p:nvSpPr>
          <p:cNvPr id="6" name="TextBox 5">
            <a:extLst>
              <a:ext uri="{FF2B5EF4-FFF2-40B4-BE49-F238E27FC236}">
                <a16:creationId xmlns:a16="http://schemas.microsoft.com/office/drawing/2014/main" id="{0843FBA8-25C0-8C24-F5AB-89AD1E6BE3F2}"/>
              </a:ext>
            </a:extLst>
          </p:cNvPr>
          <p:cNvSpPr txBox="1"/>
          <p:nvPr/>
        </p:nvSpPr>
        <p:spPr>
          <a:xfrm>
            <a:off x="242047" y="5576047"/>
            <a:ext cx="11403106" cy="738664"/>
          </a:xfrm>
          <a:prstGeom prst="rect">
            <a:avLst/>
          </a:prstGeom>
          <a:noFill/>
        </p:spPr>
        <p:txBody>
          <a:bodyPr wrap="square" rtlCol="0">
            <a:spAutoFit/>
          </a:bodyPr>
          <a:lstStyle/>
          <a:p>
            <a:r>
              <a:rPr lang="en-US" sz="1400" b="0" i="0" dirty="0">
                <a:solidFill>
                  <a:srgbClr val="000000"/>
                </a:solidFill>
                <a:effectLst/>
                <a:latin typeface="Times New Roman" panose="02020603050405020304" pitchFamily="18" charset="0"/>
                <a:cs typeface="Times New Roman" panose="02020603050405020304" pitchFamily="18" charset="0"/>
              </a:rPr>
              <a:t>Here we can see that only 2 values are present in all the columns i.e. 0 and 1. Low score of standard deviations tells us that the data is not </a:t>
            </a:r>
            <a:r>
              <a:rPr lang="en-US" sz="1400" b="0" i="0" dirty="0" err="1">
                <a:solidFill>
                  <a:srgbClr val="000000"/>
                </a:solidFill>
                <a:effectLst/>
                <a:latin typeface="Times New Roman" panose="02020603050405020304" pitchFamily="18" charset="0"/>
                <a:cs typeface="Times New Roman" panose="02020603050405020304" pitchFamily="18" charset="0"/>
              </a:rPr>
              <a:t>spreaded</a:t>
            </a:r>
            <a:r>
              <a:rPr lang="en-US" sz="1400" b="0" i="0" dirty="0">
                <a:solidFill>
                  <a:srgbClr val="000000"/>
                </a:solidFill>
                <a:effectLst/>
                <a:latin typeface="Times New Roman" panose="02020603050405020304" pitchFamily="18" charset="0"/>
                <a:cs typeface="Times New Roman" panose="02020603050405020304" pitchFamily="18" charset="0"/>
              </a:rPr>
              <a:t>. there is difference in mean and median which tells us that some skewness is present. very low difference in 75% and max shows that there are no outliers present in the dataset.</a:t>
            </a:r>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9B7F751-66BC-45D6-6C97-7D9F80535EC1}"/>
              </a:ext>
            </a:extLst>
          </p:cNvPr>
          <p:cNvPicPr>
            <a:picLocks noChangeAspect="1"/>
          </p:cNvPicPr>
          <p:nvPr/>
        </p:nvPicPr>
        <p:blipFill>
          <a:blip r:embed="rId3"/>
          <a:stretch>
            <a:fillRect/>
          </a:stretch>
        </p:blipFill>
        <p:spPr>
          <a:xfrm>
            <a:off x="5997388" y="959223"/>
            <a:ext cx="5871883" cy="3932803"/>
          </a:xfrm>
          <a:prstGeom prst="rect">
            <a:avLst/>
          </a:prstGeom>
        </p:spPr>
      </p:pic>
    </p:spTree>
    <p:extLst>
      <p:ext uri="{BB962C8B-B14F-4D97-AF65-F5344CB8AC3E}">
        <p14:creationId xmlns:p14="http://schemas.microsoft.com/office/powerpoint/2010/main" val="3261428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6B392-94BB-D147-30A6-B719106AD51A}"/>
              </a:ext>
            </a:extLst>
          </p:cNvPr>
          <p:cNvSpPr txBox="1"/>
          <p:nvPr/>
        </p:nvSpPr>
        <p:spPr>
          <a:xfrm>
            <a:off x="3818964" y="478723"/>
            <a:ext cx="481404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MODEL BUILDING AND EVALUATION</a:t>
            </a:r>
          </a:p>
        </p:txBody>
      </p:sp>
      <p:pic>
        <p:nvPicPr>
          <p:cNvPr id="4" name="Picture 3">
            <a:extLst>
              <a:ext uri="{FF2B5EF4-FFF2-40B4-BE49-F238E27FC236}">
                <a16:creationId xmlns:a16="http://schemas.microsoft.com/office/drawing/2014/main" id="{6E827699-C863-A7B4-B90F-CF291E2364BF}"/>
              </a:ext>
            </a:extLst>
          </p:cNvPr>
          <p:cNvPicPr>
            <a:picLocks noChangeAspect="1"/>
          </p:cNvPicPr>
          <p:nvPr/>
        </p:nvPicPr>
        <p:blipFill>
          <a:blip r:embed="rId2"/>
          <a:stretch>
            <a:fillRect/>
          </a:stretch>
        </p:blipFill>
        <p:spPr>
          <a:xfrm>
            <a:off x="1214717" y="1192305"/>
            <a:ext cx="9762565" cy="5002306"/>
          </a:xfrm>
          <a:prstGeom prst="rect">
            <a:avLst/>
          </a:prstGeom>
        </p:spPr>
      </p:pic>
    </p:spTree>
    <p:extLst>
      <p:ext uri="{BB962C8B-B14F-4D97-AF65-F5344CB8AC3E}">
        <p14:creationId xmlns:p14="http://schemas.microsoft.com/office/powerpoint/2010/main" val="739183721"/>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872</Words>
  <Application>Microsoft Office PowerPoint</Application>
  <PresentationFormat>Widescreen</PresentationFormat>
  <Paragraphs>42</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Rockwell</vt:lpstr>
      <vt:lpstr>Symbol</vt:lpstr>
      <vt:lpstr>Times New Roman</vt:lpstr>
      <vt:lpstr>Trebuchet MS</vt:lpstr>
      <vt:lpstr>Wingdings 3</vt:lpstr>
      <vt:lpstr>Facet</vt:lpstr>
      <vt:lpstr>Bitmap Image</vt:lpstr>
      <vt:lpstr>MALIGNANT COMMENTS CLASSIFIER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ashish watane</dc:creator>
  <cp:lastModifiedBy>ashish watane</cp:lastModifiedBy>
  <cp:revision>1</cp:revision>
  <dcterms:created xsi:type="dcterms:W3CDTF">2022-10-05T16:09:47Z</dcterms:created>
  <dcterms:modified xsi:type="dcterms:W3CDTF">2022-10-05T16:10:32Z</dcterms:modified>
</cp:coreProperties>
</file>