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1"/>
  </p:notesMasterIdLst>
  <p:sldIdLst>
    <p:sldId id="256" r:id="rId2"/>
    <p:sldId id="258" r:id="rId3"/>
    <p:sldId id="264" r:id="rId4"/>
    <p:sldId id="302" r:id="rId5"/>
    <p:sldId id="298" r:id="rId6"/>
    <p:sldId id="303" r:id="rId7"/>
    <p:sldId id="304" r:id="rId8"/>
    <p:sldId id="266" r:id="rId9"/>
    <p:sldId id="305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  <p:bold r:id="rId13"/>
    </p:embeddedFont>
    <p:embeddedFont>
      <p:font typeface="DM Sans" pitchFamily="2" charset="0"/>
      <p:regular r:id="rId14"/>
      <p:bold r:id="rId15"/>
      <p:italic r:id="rId16"/>
      <p:boldItalic r:id="rId17"/>
    </p:embeddedFont>
    <p:embeddedFont>
      <p:font typeface="Nunito Light" pitchFamily="2" charset="0"/>
      <p:regular r:id="rId18"/>
      <p:italic r:id="rId19"/>
    </p:embeddedFont>
    <p:embeddedFont>
      <p:font typeface="Playfair Display Medium" panose="020B060402020202020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195243-D030-456D-90BB-C160CFB63D2A}">
  <a:tblStyle styleId="{37195243-D030-456D-90BB-C160CFB63D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BBA58D-25D2-46C9-B88B-B51DEC67B5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0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>
          <a:extLst>
            <a:ext uri="{FF2B5EF4-FFF2-40B4-BE49-F238E27FC236}">
              <a16:creationId xmlns:a16="http://schemas.microsoft.com/office/drawing/2014/main" id="{83539CC7-192B-0065-5D5B-5E018AE6E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10c9cffe2_0_69:notes">
            <a:extLst>
              <a:ext uri="{FF2B5EF4-FFF2-40B4-BE49-F238E27FC236}">
                <a16:creationId xmlns:a16="http://schemas.microsoft.com/office/drawing/2014/main" id="{9584BFE4-46A4-DA9A-092A-D510585CC0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910c9cffe2_0_69:notes">
            <a:extLst>
              <a:ext uri="{FF2B5EF4-FFF2-40B4-BE49-F238E27FC236}">
                <a16:creationId xmlns:a16="http://schemas.microsoft.com/office/drawing/2014/main" id="{939FEA28-4640-A373-3A60-6BF34C6B25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122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>
          <a:extLst>
            <a:ext uri="{FF2B5EF4-FFF2-40B4-BE49-F238E27FC236}">
              <a16:creationId xmlns:a16="http://schemas.microsoft.com/office/drawing/2014/main" id="{6D3A8E54-DDF7-9755-1482-0987AA7DF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10c9cffe2_0_69:notes">
            <a:extLst>
              <a:ext uri="{FF2B5EF4-FFF2-40B4-BE49-F238E27FC236}">
                <a16:creationId xmlns:a16="http://schemas.microsoft.com/office/drawing/2014/main" id="{56BAB438-E45E-4871-FC74-9CD71E12BC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910c9cffe2_0_69:notes">
            <a:extLst>
              <a:ext uri="{FF2B5EF4-FFF2-40B4-BE49-F238E27FC236}">
                <a16:creationId xmlns:a16="http://schemas.microsoft.com/office/drawing/2014/main" id="{C90EA01D-D0B2-0C90-8BA4-D6DD4F5304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59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>
          <a:extLst>
            <a:ext uri="{FF2B5EF4-FFF2-40B4-BE49-F238E27FC236}">
              <a16:creationId xmlns:a16="http://schemas.microsoft.com/office/drawing/2014/main" id="{1CE7A3D8-B9F3-AFB5-1A31-AADA8C362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10c9cffe2_0_69:notes">
            <a:extLst>
              <a:ext uri="{FF2B5EF4-FFF2-40B4-BE49-F238E27FC236}">
                <a16:creationId xmlns:a16="http://schemas.microsoft.com/office/drawing/2014/main" id="{31C7836F-0874-CEE0-8047-56F2A6EB57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910c9cffe2_0_69:notes">
            <a:extLst>
              <a:ext uri="{FF2B5EF4-FFF2-40B4-BE49-F238E27FC236}">
                <a16:creationId xmlns:a16="http://schemas.microsoft.com/office/drawing/2014/main" id="{6B40D5AF-378F-F5BD-F239-9E1F3101A2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032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>
          <a:extLst>
            <a:ext uri="{FF2B5EF4-FFF2-40B4-BE49-F238E27FC236}">
              <a16:creationId xmlns:a16="http://schemas.microsoft.com/office/drawing/2014/main" id="{A12BE901-2F8F-EB2B-AF0C-86579CB2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10c9cffe2_0_69:notes">
            <a:extLst>
              <a:ext uri="{FF2B5EF4-FFF2-40B4-BE49-F238E27FC236}">
                <a16:creationId xmlns:a16="http://schemas.microsoft.com/office/drawing/2014/main" id="{101CEEFC-F146-C8E3-072D-5152A7FAEF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910c9cffe2_0_69:notes">
            <a:extLst>
              <a:ext uri="{FF2B5EF4-FFF2-40B4-BE49-F238E27FC236}">
                <a16:creationId xmlns:a16="http://schemas.microsoft.com/office/drawing/2014/main" id="{D65AD44C-53E4-7FD1-ADA3-E980E7F671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205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910c9cffe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910c9cffe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>
          <a:extLst>
            <a:ext uri="{FF2B5EF4-FFF2-40B4-BE49-F238E27FC236}">
              <a16:creationId xmlns:a16="http://schemas.microsoft.com/office/drawing/2014/main" id="{6DCDCF2D-F2F2-1D20-AB6F-5D021BA9F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910c9cffe2_0_69:notes">
            <a:extLst>
              <a:ext uri="{FF2B5EF4-FFF2-40B4-BE49-F238E27FC236}">
                <a16:creationId xmlns:a16="http://schemas.microsoft.com/office/drawing/2014/main" id="{69D2D05C-CC64-F7E1-9442-579B59265C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910c9cffe2_0_69:notes">
            <a:extLst>
              <a:ext uri="{FF2B5EF4-FFF2-40B4-BE49-F238E27FC236}">
                <a16:creationId xmlns:a16="http://schemas.microsoft.com/office/drawing/2014/main" id="{14653E30-23DF-AC39-1835-3E610EE90F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445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713225" y="3404150"/>
            <a:ext cx="4598400" cy="6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1"/>
          </p:nvPr>
        </p:nvSpPr>
        <p:spPr>
          <a:xfrm>
            <a:off x="713225" y="3975200"/>
            <a:ext cx="45984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4598400" cy="25983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6"/>
          <p:cNvSpPr>
            <a:spLocks noGrp="1"/>
          </p:cNvSpPr>
          <p:nvPr>
            <p:ph type="pic" idx="3"/>
          </p:nvPr>
        </p:nvSpPr>
        <p:spPr>
          <a:xfrm>
            <a:off x="5564583" y="539500"/>
            <a:ext cx="2866200" cy="4064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9" name="Google Shape;89;p16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713250" y="1406925"/>
            <a:ext cx="7717500" cy="25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cxnSp>
        <p:nvCxnSpPr>
          <p:cNvPr id="102" name="Google Shape;102;p1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59" r:id="rId5"/>
    <p:sldLayoutId id="2147483662" r:id="rId6"/>
    <p:sldLayoutId id="2147483664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ctrTitle"/>
          </p:nvPr>
        </p:nvSpPr>
        <p:spPr>
          <a:xfrm>
            <a:off x="836595" y="1545721"/>
            <a:ext cx="4257919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5400" dirty="0"/>
              <a:t>Weather App</a:t>
            </a:r>
            <a:br>
              <a:rPr lang="en" dirty="0"/>
            </a:b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Weather made simple — anytime, anywhere.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title"/>
          </p:nvPr>
        </p:nvSpPr>
        <p:spPr>
          <a:xfrm>
            <a:off x="3418885" y="1011082"/>
            <a:ext cx="2306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Details</a:t>
            </a:r>
            <a:endParaRPr dirty="0"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 idx="2"/>
          </p:nvPr>
        </p:nvSpPr>
        <p:spPr>
          <a:xfrm>
            <a:off x="3710942" y="2347950"/>
            <a:ext cx="1435371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Name :</a:t>
            </a:r>
            <a:endParaRPr sz="2000" dirty="0"/>
          </a:p>
        </p:txBody>
      </p:sp>
      <p:sp>
        <p:nvSpPr>
          <p:cNvPr id="197" name="Google Shape;197;p32"/>
          <p:cNvSpPr txBox="1">
            <a:spLocks noGrp="1"/>
          </p:cNvSpPr>
          <p:nvPr>
            <p:ph type="subTitle" idx="1"/>
          </p:nvPr>
        </p:nvSpPr>
        <p:spPr>
          <a:xfrm>
            <a:off x="4572000" y="2347950"/>
            <a:ext cx="3320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Lakshmi Biju Panicker</a:t>
            </a:r>
            <a:endParaRPr dirty="0"/>
          </a:p>
        </p:txBody>
      </p:sp>
      <p:sp>
        <p:nvSpPr>
          <p:cNvPr id="40" name="Google Shape;191;p32">
            <a:extLst>
              <a:ext uri="{FF2B5EF4-FFF2-40B4-BE49-F238E27FC236}">
                <a16:creationId xmlns:a16="http://schemas.microsoft.com/office/drawing/2014/main" id="{D41E22F1-19C7-3335-352E-FCF12E53F0AD}"/>
              </a:ext>
            </a:extLst>
          </p:cNvPr>
          <p:cNvSpPr txBox="1">
            <a:spLocks/>
          </p:cNvSpPr>
          <p:nvPr/>
        </p:nvSpPr>
        <p:spPr>
          <a:xfrm>
            <a:off x="1974849" y="2795550"/>
            <a:ext cx="4257401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 Medium"/>
              <a:buNone/>
              <a:defRPr sz="30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000" dirty="0"/>
              <a:t>Registration Number :</a:t>
            </a:r>
          </a:p>
        </p:txBody>
      </p:sp>
      <p:sp>
        <p:nvSpPr>
          <p:cNvPr id="41" name="Google Shape;197;p32">
            <a:extLst>
              <a:ext uri="{FF2B5EF4-FFF2-40B4-BE49-F238E27FC236}">
                <a16:creationId xmlns:a16="http://schemas.microsoft.com/office/drawing/2014/main" id="{100AF3E2-3C06-5C69-ADA8-8D6C82B4E44A}"/>
              </a:ext>
            </a:extLst>
          </p:cNvPr>
          <p:cNvSpPr txBox="1">
            <a:spLocks/>
          </p:cNvSpPr>
          <p:nvPr/>
        </p:nvSpPr>
        <p:spPr>
          <a:xfrm>
            <a:off x="4572000" y="2801761"/>
            <a:ext cx="3320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0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20BDS0340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Introduction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713250" y="1258625"/>
            <a:ext cx="7717500" cy="8863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dirty="0"/>
              <a:t>This project is a mobile-based </a:t>
            </a:r>
            <a:r>
              <a:rPr lang="en-US" b="1" dirty="0"/>
              <a:t>weather forecasting application</a:t>
            </a:r>
            <a:r>
              <a:rPr lang="en-US" dirty="0"/>
              <a:t> built on </a:t>
            </a:r>
            <a:r>
              <a:rPr lang="en-US" b="1" dirty="0"/>
              <a:t>Android using Jetpack Compose</a:t>
            </a:r>
            <a:r>
              <a:rPr lang="en-US" dirty="0"/>
              <a:t>. It allows users to fetch accurate and timely weather updates based on any city name or state code, with a focus on user experience, accessibility, and clean UI.</a:t>
            </a:r>
          </a:p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endParaRPr dirty="0"/>
          </a:p>
        </p:txBody>
      </p:sp>
      <p:sp>
        <p:nvSpPr>
          <p:cNvPr id="2" name="Google Shape;273;p38">
            <a:extLst>
              <a:ext uri="{FF2B5EF4-FFF2-40B4-BE49-F238E27FC236}">
                <a16:creationId xmlns:a16="http://schemas.microsoft.com/office/drawing/2014/main" id="{B0CBFA1E-19B7-02DC-2B83-E079008B586E}"/>
              </a:ext>
            </a:extLst>
          </p:cNvPr>
          <p:cNvSpPr txBox="1">
            <a:spLocks/>
          </p:cNvSpPr>
          <p:nvPr/>
        </p:nvSpPr>
        <p:spPr>
          <a:xfrm>
            <a:off x="713250" y="1017725"/>
            <a:ext cx="4504636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800" dirty="0"/>
              <a:t>Project Overview:</a:t>
            </a:r>
          </a:p>
        </p:txBody>
      </p:sp>
      <p:sp>
        <p:nvSpPr>
          <p:cNvPr id="3" name="Google Shape;273;p38">
            <a:extLst>
              <a:ext uri="{FF2B5EF4-FFF2-40B4-BE49-F238E27FC236}">
                <a16:creationId xmlns:a16="http://schemas.microsoft.com/office/drawing/2014/main" id="{31158ADE-7714-A9CA-60E7-0136886B76BB}"/>
              </a:ext>
            </a:extLst>
          </p:cNvPr>
          <p:cNvSpPr txBox="1">
            <a:spLocks/>
          </p:cNvSpPr>
          <p:nvPr/>
        </p:nvSpPr>
        <p:spPr>
          <a:xfrm>
            <a:off x="713250" y="2072225"/>
            <a:ext cx="4504636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800" dirty="0"/>
              <a:t>Core Objectives:</a:t>
            </a:r>
          </a:p>
        </p:txBody>
      </p:sp>
      <p:sp>
        <p:nvSpPr>
          <p:cNvPr id="7" name="Google Shape;274;p38">
            <a:extLst>
              <a:ext uri="{FF2B5EF4-FFF2-40B4-BE49-F238E27FC236}">
                <a16:creationId xmlns:a16="http://schemas.microsoft.com/office/drawing/2014/main" id="{BC836A2F-7C72-154C-690B-DFBF47069042}"/>
              </a:ext>
            </a:extLst>
          </p:cNvPr>
          <p:cNvSpPr txBox="1">
            <a:spLocks/>
          </p:cNvSpPr>
          <p:nvPr/>
        </p:nvSpPr>
        <p:spPr>
          <a:xfrm>
            <a:off x="256050" y="2480039"/>
            <a:ext cx="7717500" cy="88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dirty="0"/>
              <a:t>Build a lightweight, fast, and responsive weather application</a:t>
            </a:r>
          </a:p>
          <a:p>
            <a:r>
              <a:rPr lang="en-US" dirty="0"/>
              <a:t>Address gaps in UI, accessibility, and language support in typical weather apps</a:t>
            </a:r>
          </a:p>
          <a:p>
            <a:r>
              <a:rPr lang="en-US" dirty="0"/>
              <a:t>Ensure multi-device and multi-user inclusiveness</a:t>
            </a:r>
          </a:p>
          <a:p>
            <a:pPr marL="0" indent="0">
              <a:spcBef>
                <a:spcPts val="1200"/>
              </a:spcBef>
              <a:buClr>
                <a:schemeClr val="dk2"/>
              </a:buClr>
              <a:buSzPts val="1100"/>
              <a:buFont typeface="Nunito Light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>
          <a:extLst>
            <a:ext uri="{FF2B5EF4-FFF2-40B4-BE49-F238E27FC236}">
              <a16:creationId xmlns:a16="http://schemas.microsoft.com/office/drawing/2014/main" id="{6E065C8E-DDF0-455A-011B-8A6648B17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>
            <a:extLst>
              <a:ext uri="{FF2B5EF4-FFF2-40B4-BE49-F238E27FC236}">
                <a16:creationId xmlns:a16="http://schemas.microsoft.com/office/drawing/2014/main" id="{BD4A3DD7-F469-252B-9C52-706D757BF4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2448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Real-World Issues Addressed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4" name="Google Shape;274;p38">
            <a:extLst>
              <a:ext uri="{FF2B5EF4-FFF2-40B4-BE49-F238E27FC236}">
                <a16:creationId xmlns:a16="http://schemas.microsoft.com/office/drawing/2014/main" id="{47AE6478-D442-733D-D459-0C5F9ECD49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4882" y="907325"/>
            <a:ext cx="7654236" cy="343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/>
              <a:t>Limited Access to Weather Data: </a:t>
            </a:r>
            <a:r>
              <a:rPr lang="en-US" dirty="0"/>
              <a:t>In many rural or developing areas, users have limited options for reliable, fast-loading weather apps.</a:t>
            </a:r>
          </a:p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/>
              <a:t>Performance Issues: </a:t>
            </a:r>
            <a:r>
              <a:rPr lang="en-US" dirty="0"/>
              <a:t>Many apps consume high bandwidth, drain battery, or are incompatible with older devices.</a:t>
            </a:r>
          </a:p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/>
              <a:t>Complex User Interfaces: </a:t>
            </a:r>
            <a:r>
              <a:rPr lang="en-US" dirty="0"/>
              <a:t>The average user struggles with cluttered designs and information overload. </a:t>
            </a:r>
          </a:p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/>
              <a:t>Air Quality Awareness: </a:t>
            </a:r>
            <a:r>
              <a:rPr lang="en-US" dirty="0"/>
              <a:t>Rising air pollution is a growing health threat, yet most weather apps ignore AQI (Air Quality Index).</a:t>
            </a:r>
          </a:p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/>
              <a:t>Language Barriers: </a:t>
            </a:r>
            <a:r>
              <a:rPr lang="en-US" dirty="0"/>
              <a:t>Lack of multilingual interfaces excludes non-English speakers from using essential services.</a:t>
            </a:r>
          </a:p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/>
              <a:t>Theme and Accessibility: </a:t>
            </a:r>
            <a:r>
              <a:rPr lang="en-US" dirty="0"/>
              <a:t>Apps that ignore dark/light modes create discomfort and accessibility issues for users with visual sensitivities.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481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>
          <a:extLst>
            <a:ext uri="{FF2B5EF4-FFF2-40B4-BE49-F238E27FC236}">
              <a16:creationId xmlns:a16="http://schemas.microsoft.com/office/drawing/2014/main" id="{F3CE049C-7EB2-5FB0-46DC-9B73978EA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>
            <a:extLst>
              <a:ext uri="{FF2B5EF4-FFF2-40B4-BE49-F238E27FC236}">
                <a16:creationId xmlns:a16="http://schemas.microsoft.com/office/drawing/2014/main" id="{517ACC40-314E-1664-34E0-19E576E9CA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463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Proposed Solution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4" name="Google Shape;274;p38">
            <a:extLst>
              <a:ext uri="{FF2B5EF4-FFF2-40B4-BE49-F238E27FC236}">
                <a16:creationId xmlns:a16="http://schemas.microsoft.com/office/drawing/2014/main" id="{CF298163-846B-BD02-5BEE-601B7BB23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0850" y="14164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/>
              <a:t>To deliver a </a:t>
            </a:r>
            <a:r>
              <a:rPr lang="en-US" b="1" dirty="0"/>
              <a:t>clean, elegant, and functional</a:t>
            </a:r>
            <a:r>
              <a:rPr lang="en-US" dirty="0"/>
              <a:t> weather application that makes localized weather and air quality information </a:t>
            </a:r>
            <a:r>
              <a:rPr lang="en-US" b="1" dirty="0"/>
              <a:t>accessible to all</a:t>
            </a:r>
            <a:r>
              <a:rPr lang="en-US" dirty="0"/>
              <a:t>, regardless of device capability or language preference.</a:t>
            </a:r>
          </a:p>
          <a:p>
            <a:pPr marL="152400" indent="0">
              <a:buNone/>
            </a:pPr>
            <a:endParaRPr lang="en-US" b="1" dirty="0"/>
          </a:p>
          <a:p>
            <a:pPr marL="152400" indent="0">
              <a:buNone/>
            </a:pPr>
            <a:endParaRPr lang="en-US" b="1" dirty="0"/>
          </a:p>
          <a:p>
            <a:pPr marL="152400" indent="0">
              <a:buNone/>
            </a:pPr>
            <a:endParaRPr lang="en-US" b="1" dirty="0"/>
          </a:p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endParaRPr dirty="0"/>
          </a:p>
        </p:txBody>
      </p:sp>
      <p:sp>
        <p:nvSpPr>
          <p:cNvPr id="2" name="Google Shape;273;p38">
            <a:extLst>
              <a:ext uri="{FF2B5EF4-FFF2-40B4-BE49-F238E27FC236}">
                <a16:creationId xmlns:a16="http://schemas.microsoft.com/office/drawing/2014/main" id="{DEA1D0CD-7DFD-0B7F-CDC0-C34B0880DDA2}"/>
              </a:ext>
            </a:extLst>
          </p:cNvPr>
          <p:cNvSpPr txBox="1">
            <a:spLocks/>
          </p:cNvSpPr>
          <p:nvPr/>
        </p:nvSpPr>
        <p:spPr>
          <a:xfrm>
            <a:off x="713250" y="1017725"/>
            <a:ext cx="4504636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800" dirty="0"/>
              <a:t>Vision Statement:</a:t>
            </a:r>
          </a:p>
        </p:txBody>
      </p:sp>
      <p:sp>
        <p:nvSpPr>
          <p:cNvPr id="3" name="Google Shape;273;p38">
            <a:extLst>
              <a:ext uri="{FF2B5EF4-FFF2-40B4-BE49-F238E27FC236}">
                <a16:creationId xmlns:a16="http://schemas.microsoft.com/office/drawing/2014/main" id="{6DD302B7-6C1D-B607-4C78-CC80582BCE47}"/>
              </a:ext>
            </a:extLst>
          </p:cNvPr>
          <p:cNvSpPr txBox="1">
            <a:spLocks/>
          </p:cNvSpPr>
          <p:nvPr/>
        </p:nvSpPr>
        <p:spPr>
          <a:xfrm>
            <a:off x="713250" y="1898250"/>
            <a:ext cx="4504636" cy="4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 b="0" i="0" u="none" strike="noStrike" cap="none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1800" dirty="0"/>
              <a:t>Solution Overview:</a:t>
            </a:r>
          </a:p>
        </p:txBody>
      </p:sp>
      <p:sp>
        <p:nvSpPr>
          <p:cNvPr id="4" name="Google Shape;274;p38">
            <a:extLst>
              <a:ext uri="{FF2B5EF4-FFF2-40B4-BE49-F238E27FC236}">
                <a16:creationId xmlns:a16="http://schemas.microsoft.com/office/drawing/2014/main" id="{1AE04CBC-2783-B6D8-F275-942E1B3DE8BE}"/>
              </a:ext>
            </a:extLst>
          </p:cNvPr>
          <p:cNvSpPr txBox="1">
            <a:spLocks/>
          </p:cNvSpPr>
          <p:nvPr/>
        </p:nvSpPr>
        <p:spPr>
          <a:xfrm>
            <a:off x="256050" y="2320613"/>
            <a:ext cx="7717500" cy="1667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dirty="0"/>
              <a:t>A Kotlin-powered app using </a:t>
            </a:r>
            <a:r>
              <a:rPr lang="en-US" b="1" dirty="0"/>
              <a:t>Jetpack Compose</a:t>
            </a:r>
            <a:r>
              <a:rPr lang="en-US" dirty="0"/>
              <a:t> for a modern, native Android experience.</a:t>
            </a:r>
          </a:p>
          <a:p>
            <a:r>
              <a:rPr lang="en-US" b="1" dirty="0"/>
              <a:t>5-day forecast</a:t>
            </a:r>
            <a:r>
              <a:rPr lang="en-US" dirty="0"/>
              <a:t>, with updates every 3 hours for better planning and accuracy.</a:t>
            </a:r>
          </a:p>
          <a:p>
            <a:r>
              <a:rPr lang="en-US" b="1" dirty="0"/>
              <a:t>Global location search</a:t>
            </a:r>
            <a:r>
              <a:rPr lang="en-US" dirty="0"/>
              <a:t>, accepting both city names and state codes.</a:t>
            </a:r>
          </a:p>
          <a:p>
            <a:r>
              <a:rPr lang="en-US" b="1" dirty="0"/>
              <a:t>Air quality index &amp; pollutant info</a:t>
            </a:r>
            <a:r>
              <a:rPr lang="en-US" dirty="0"/>
              <a:t> displayed clearly and concisely.</a:t>
            </a:r>
          </a:p>
          <a:p>
            <a:r>
              <a:rPr lang="en-US" b="1" dirty="0"/>
              <a:t>Theme toggles</a:t>
            </a:r>
            <a:r>
              <a:rPr lang="en-US" dirty="0"/>
              <a:t> for light and dark modes to suit all lighting environments.</a:t>
            </a:r>
          </a:p>
          <a:p>
            <a:r>
              <a:rPr lang="en-US" b="1" dirty="0"/>
              <a:t>Arabic and English language support</a:t>
            </a:r>
            <a:r>
              <a:rPr lang="en-US" dirty="0"/>
              <a:t> for better reach and inclusiveness.</a:t>
            </a:r>
          </a:p>
          <a:p>
            <a:r>
              <a:rPr lang="en-US" b="1" dirty="0"/>
              <a:t>Suggested cities</a:t>
            </a:r>
            <a:r>
              <a:rPr lang="en-US" dirty="0"/>
              <a:t> section for quick checks on common travel or home locations.</a:t>
            </a:r>
          </a:p>
          <a:p>
            <a:pPr marL="152400" indent="0">
              <a:buFont typeface="Nunito Light"/>
              <a:buNone/>
            </a:pPr>
            <a:endParaRPr lang="en-US" b="1" dirty="0"/>
          </a:p>
          <a:p>
            <a:pPr marL="152400" indent="0">
              <a:buFont typeface="Nunito Light"/>
              <a:buNone/>
            </a:pPr>
            <a:endParaRPr lang="en-US" b="1" dirty="0"/>
          </a:p>
          <a:p>
            <a:pPr marL="152400" indent="0">
              <a:buFont typeface="Nunito Light"/>
              <a:buNone/>
            </a:pPr>
            <a:endParaRPr lang="en-US" b="1" dirty="0"/>
          </a:p>
          <a:p>
            <a:pPr marL="0" indent="0">
              <a:spcBef>
                <a:spcPts val="1200"/>
              </a:spcBef>
              <a:buClr>
                <a:schemeClr val="dk2"/>
              </a:buClr>
              <a:buSzPts val="1100"/>
              <a:buFont typeface="Nunito Ligh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09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>
          <a:extLst>
            <a:ext uri="{FF2B5EF4-FFF2-40B4-BE49-F238E27FC236}">
              <a16:creationId xmlns:a16="http://schemas.microsoft.com/office/drawing/2014/main" id="{3998F28E-8082-F200-63DA-0B6165FC6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>
            <a:extLst>
              <a:ext uri="{FF2B5EF4-FFF2-40B4-BE49-F238E27FC236}">
                <a16:creationId xmlns:a16="http://schemas.microsoft.com/office/drawing/2014/main" id="{7B01E53B-D1AB-230A-E482-BAB76F368F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2448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Technologies Used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4" name="Google Shape;274;p38">
            <a:extLst>
              <a:ext uri="{FF2B5EF4-FFF2-40B4-BE49-F238E27FC236}">
                <a16:creationId xmlns:a16="http://schemas.microsoft.com/office/drawing/2014/main" id="{AC9674B5-86C1-A876-F612-BA3C1ED81E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9739" y="1033964"/>
            <a:ext cx="7654236" cy="343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b="1" dirty="0"/>
              <a:t>Languages &amp; Frameworks:</a:t>
            </a:r>
          </a:p>
          <a:p>
            <a:pPr marL="15240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Kotlin</a:t>
            </a:r>
            <a:r>
              <a:rPr lang="en-US" dirty="0"/>
              <a:t> – A modern, expressive, and safe language for Android</a:t>
            </a:r>
          </a:p>
          <a:p>
            <a:pPr marL="152400" indent="0">
              <a:buNone/>
            </a:pPr>
            <a:r>
              <a:rPr lang="en-US" dirty="0"/>
              <a:t>Jetpack Compose – Declarative UI toolkit for building native apps faster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b="1" dirty="0"/>
              <a:t>Architecture:</a:t>
            </a:r>
          </a:p>
          <a:p>
            <a:pPr marL="152400" indent="0">
              <a:buNone/>
            </a:pPr>
            <a:r>
              <a:rPr lang="en-US" dirty="0"/>
              <a:t>MVVM (Model-View-</a:t>
            </a:r>
            <a:r>
              <a:rPr lang="en-US" dirty="0" err="1"/>
              <a:t>ViewModel</a:t>
            </a:r>
            <a:r>
              <a:rPr lang="en-US" dirty="0"/>
              <a:t>) – For clean separation of UI, logic, and data</a:t>
            </a:r>
          </a:p>
          <a:p>
            <a:pPr marL="152400" indent="0">
              <a:buNone/>
            </a:pPr>
            <a:r>
              <a:rPr lang="en-US" dirty="0" err="1"/>
              <a:t>LiveData</a:t>
            </a:r>
            <a:r>
              <a:rPr lang="en-US" dirty="0"/>
              <a:t> &amp; </a:t>
            </a:r>
            <a:r>
              <a:rPr lang="en-US" dirty="0" err="1"/>
              <a:t>ViewModel</a:t>
            </a:r>
            <a:r>
              <a:rPr lang="en-US" dirty="0"/>
              <a:t> – For reactive and lifecycle-aware updates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b="1" dirty="0"/>
              <a:t>Libraries &amp; Tools:</a:t>
            </a:r>
          </a:p>
          <a:p>
            <a:pPr marL="152400" indent="0">
              <a:buNone/>
            </a:pPr>
            <a:r>
              <a:rPr lang="en-US" dirty="0"/>
              <a:t>Retrofit – For fetching weather data via REST APIs</a:t>
            </a:r>
          </a:p>
          <a:p>
            <a:pPr marL="152400" indent="0">
              <a:buNone/>
            </a:pPr>
            <a:r>
              <a:rPr lang="en-US" dirty="0"/>
              <a:t>Coil – For lightweight image loading</a:t>
            </a:r>
          </a:p>
          <a:p>
            <a:pPr marL="152400" indent="0">
              <a:buNone/>
            </a:pPr>
            <a:r>
              <a:rPr lang="en-US" dirty="0"/>
              <a:t>Material Design 3 – For consistency and modern aesthetics</a:t>
            </a:r>
          </a:p>
          <a:p>
            <a:pPr marL="152400" indent="0">
              <a:buNone/>
            </a:pPr>
            <a:r>
              <a:rPr lang="en-US" dirty="0"/>
              <a:t>Navigation Component – For smooth in-app transitions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b="1" dirty="0"/>
              <a:t>API Services:</a:t>
            </a:r>
          </a:p>
          <a:p>
            <a:pPr marL="152400" indent="0">
              <a:buNone/>
            </a:pPr>
            <a:r>
              <a:rPr lang="en-US" dirty="0"/>
              <a:t>OpenWeatherMap (or similar): For real-time forecasts and air quality data</a:t>
            </a:r>
          </a:p>
        </p:txBody>
      </p:sp>
    </p:spTree>
    <p:extLst>
      <p:ext uri="{BB962C8B-B14F-4D97-AF65-F5344CB8AC3E}">
        <p14:creationId xmlns:p14="http://schemas.microsoft.com/office/powerpoint/2010/main" val="96386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>
          <a:extLst>
            <a:ext uri="{FF2B5EF4-FFF2-40B4-BE49-F238E27FC236}">
              <a16:creationId xmlns:a16="http://schemas.microsoft.com/office/drawing/2014/main" id="{5CB27036-10FB-006E-DCE1-AF3484655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>
            <a:extLst>
              <a:ext uri="{FF2B5EF4-FFF2-40B4-BE49-F238E27FC236}">
                <a16:creationId xmlns:a16="http://schemas.microsoft.com/office/drawing/2014/main" id="{74275CD7-6D53-802B-F7F1-1B67D1A086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445025"/>
            <a:ext cx="52448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Key Features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74" name="Google Shape;274;p38">
            <a:extLst>
              <a:ext uri="{FF2B5EF4-FFF2-40B4-BE49-F238E27FC236}">
                <a16:creationId xmlns:a16="http://schemas.microsoft.com/office/drawing/2014/main" id="{E912B4AF-6988-B777-8396-020946F772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4882" y="907325"/>
            <a:ext cx="7654236" cy="343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/>
              <a:t>5-Day Forecasts: </a:t>
            </a:r>
            <a:r>
              <a:rPr lang="en-US" dirty="0"/>
              <a:t>Updated every 3 hours for reliable future planning</a:t>
            </a:r>
          </a:p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/>
              <a:t>Global Search Functionality: </a:t>
            </a:r>
            <a:r>
              <a:rPr lang="en-US" dirty="0"/>
              <a:t>Supports city names or region codes worldwide</a:t>
            </a:r>
          </a:p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/>
              <a:t>Smart Suggestions: </a:t>
            </a:r>
            <a:r>
              <a:rPr lang="en-US" dirty="0"/>
              <a:t>Recommended popular cities for quick access</a:t>
            </a:r>
          </a:p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/>
              <a:t>Air Quality Index (AQI): </a:t>
            </a:r>
            <a:r>
              <a:rPr lang="en-US" dirty="0"/>
              <a:t>View pollutant levels like PM2.5, NO₂, and O₃</a:t>
            </a:r>
          </a:p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/>
              <a:t>Dark &amp; Light Mode:</a:t>
            </a:r>
            <a:r>
              <a:rPr lang="en-US" dirty="0"/>
              <a:t> Easy on the eyes, responsive to system theme</a:t>
            </a:r>
          </a:p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/>
              <a:t>Multilingual Interface: </a:t>
            </a:r>
            <a:r>
              <a:rPr lang="en-US" dirty="0"/>
              <a:t>English and Arabic support</a:t>
            </a:r>
          </a:p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/>
              <a:t>Responsive UI: </a:t>
            </a:r>
            <a:r>
              <a:rPr lang="en-US" dirty="0"/>
              <a:t>Jetpack Compose enables faster rendering and smooth animations</a:t>
            </a:r>
          </a:p>
          <a:p>
            <a:pPr marL="0" lvl="0" indent="0">
              <a:spcBef>
                <a:spcPts val="1200"/>
              </a:spcBef>
              <a:buClr>
                <a:schemeClr val="dk2"/>
              </a:buClr>
              <a:buSzPts val="1100"/>
              <a:buNone/>
            </a:pPr>
            <a:r>
              <a:rPr lang="en-US" b="1" dirty="0"/>
              <a:t>Performance Optimized: </a:t>
            </a:r>
            <a:r>
              <a:rPr lang="en-US" dirty="0"/>
              <a:t>Low memory and power consumption, suitable for mid-range devices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716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>
            <a:off x="713225" y="3404150"/>
            <a:ext cx="4598400" cy="6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App Preview Screenshots</a:t>
            </a:r>
            <a:endParaRPr dirty="0"/>
          </a:p>
        </p:txBody>
      </p:sp>
      <p:sp>
        <p:nvSpPr>
          <p:cNvPr id="294" name="Google Shape;294;p40"/>
          <p:cNvSpPr txBox="1">
            <a:spLocks noGrp="1"/>
          </p:cNvSpPr>
          <p:nvPr>
            <p:ph type="subTitle" idx="1"/>
          </p:nvPr>
        </p:nvSpPr>
        <p:spPr>
          <a:xfrm>
            <a:off x="713225" y="3975200"/>
            <a:ext cx="45984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UI Highlights: Home &amp; Air Quality</a:t>
            </a:r>
            <a:endParaRPr dirty="0"/>
          </a:p>
        </p:txBody>
      </p:sp>
      <p:pic>
        <p:nvPicPr>
          <p:cNvPr id="295" name="Google Shape;295;p40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18091" b="55829"/>
          <a:stretch>
            <a:fillRect/>
          </a:stretch>
        </p:blipFill>
        <p:spPr>
          <a:xfrm>
            <a:off x="713225" y="539500"/>
            <a:ext cx="4598400" cy="2598349"/>
          </a:xfrm>
          <a:prstGeom prst="rect">
            <a:avLst/>
          </a:prstGeom>
        </p:spPr>
      </p:pic>
      <p:pic>
        <p:nvPicPr>
          <p:cNvPr id="296" name="Google Shape;296;p40"/>
          <p:cNvPicPr preferRelativeResize="0">
            <a:picLocks noGrp="1"/>
          </p:cNvPicPr>
          <p:nvPr>
            <p:ph type="pic" idx="3"/>
          </p:nvPr>
        </p:nvPicPr>
        <p:blipFill>
          <a:blip r:embed="rId4"/>
          <a:srcRect t="-59" b="5286"/>
          <a:stretch>
            <a:fillRect/>
          </a:stretch>
        </p:blipFill>
        <p:spPr>
          <a:xfrm>
            <a:off x="5978240" y="539500"/>
            <a:ext cx="1961074" cy="4064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>
          <a:extLst>
            <a:ext uri="{FF2B5EF4-FFF2-40B4-BE49-F238E27FC236}">
              <a16:creationId xmlns:a16="http://schemas.microsoft.com/office/drawing/2014/main" id="{FAA372A3-DECC-5C12-7711-445E3CEF1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>
            <a:extLst>
              <a:ext uri="{FF2B5EF4-FFF2-40B4-BE49-F238E27FC236}">
                <a16:creationId xmlns:a16="http://schemas.microsoft.com/office/drawing/2014/main" id="{56711D65-9671-EE06-73AE-6D6D9876E6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80955" y="1999050"/>
            <a:ext cx="27820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Thank You.</a:t>
            </a:r>
            <a:endParaRPr sz="4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755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Anaheim</vt:lpstr>
      <vt:lpstr>Arial</vt:lpstr>
      <vt:lpstr>Playfair Display Medium</vt:lpstr>
      <vt:lpstr>Nunito Light</vt:lpstr>
      <vt:lpstr>Raleway</vt:lpstr>
      <vt:lpstr>DM Sans</vt:lpstr>
      <vt:lpstr>Formal and Professional Portfolio by Slidesgo</vt:lpstr>
      <vt:lpstr>Weather App Weather made simple — anytime, anywhere.</vt:lpstr>
      <vt:lpstr>Team Details</vt:lpstr>
      <vt:lpstr>Introduction</vt:lpstr>
      <vt:lpstr>Real-World Issues Addressed</vt:lpstr>
      <vt:lpstr>Proposed Solution</vt:lpstr>
      <vt:lpstr>Technologies Used</vt:lpstr>
      <vt:lpstr>Key Features</vt:lpstr>
      <vt:lpstr>App Preview Screenshots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Rupesh Rajan</dc:creator>
  <cp:lastModifiedBy>Rupesh Rajan</cp:lastModifiedBy>
  <cp:revision>1</cp:revision>
  <dcterms:modified xsi:type="dcterms:W3CDTF">2025-07-01T03:03:33Z</dcterms:modified>
</cp:coreProperties>
</file>