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5" r:id="rId3"/>
    <p:sldId id="257" r:id="rId4"/>
    <p:sldId id="266" r:id="rId5"/>
    <p:sldId id="267" r:id="rId6"/>
    <p:sldId id="268" r:id="rId7"/>
    <p:sldId id="269" r:id="rId8"/>
    <p:sldId id="270" r:id="rId9"/>
    <p:sldId id="258" r:id="rId10"/>
    <p:sldId id="271" r:id="rId11"/>
    <p:sldId id="272" r:id="rId12"/>
    <p:sldId id="259" r:id="rId13"/>
    <p:sldId id="260" r:id="rId14"/>
    <p:sldId id="261" r:id="rId15"/>
    <p:sldId id="262" r:id="rId16"/>
    <p:sldId id="263" r:id="rId17"/>
    <p:sldId id="264" r:id="rId18"/>
    <p:sldId id="273" r:id="rId19"/>
    <p:sldId id="274" r:id="rId20"/>
    <p:sldId id="275" r:id="rId21"/>
    <p:sldId id="276" r:id="rId22"/>
    <p:sldId id="277" r:id="rId23"/>
    <p:sldId id="278" r:id="rId2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DA7A51-0942-447C-AFAB-C10522399E13}" v="75" dt="2025-06-29T14:26:37.2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5" d="100"/>
          <a:sy n="75" d="100"/>
        </p:scale>
        <p:origin x="1666" y="6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lidemak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zluri.com/blog/access-request-management-tool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0"/>
            <a:ext cx="8229600" cy="457200"/>
          </a:xfrm>
          <a:prstGeom prst="rect">
            <a:avLst/>
          </a:prstGeom>
          <a:noFill/>
          <a:ln/>
        </p:spPr>
        <p:txBody>
          <a:bodyPr wrap="square" rtlCol="0" anchor="ctr"/>
          <a:lstStyle/>
          <a:p>
            <a:pPr algn="ctr"/>
            <a:r>
              <a:rPr lang="en-US" sz="3000" b="1" dirty="0">
                <a:solidFill>
                  <a:srgbClr val="000000"/>
                </a:solidFill>
                <a:latin typeface="Optima" pitchFamily="34" charset="0"/>
                <a:ea typeface="Optima" pitchFamily="34" charset="-122"/>
                <a:cs typeface="Optima" pitchFamily="34" charset="-120"/>
              </a:rPr>
              <a:t>Optimizing User Group And Management Access Control And Workflows</a:t>
            </a:r>
            <a:endParaRPr lang="en-US" sz="3000" dirty="0"/>
          </a:p>
        </p:txBody>
      </p:sp>
      <p:sp>
        <p:nvSpPr>
          <p:cNvPr id="3" name="Text 1">
            <a:hlinkClick r:id="rId3"/>
          </p:cNvPr>
          <p:cNvSpPr/>
          <p:nvPr/>
        </p:nvSpPr>
        <p:spPr>
          <a:xfrm>
            <a:off x="7315200" y="4572000"/>
            <a:ext cx="1828800" cy="457200"/>
          </a:xfrm>
          <a:prstGeom prst="rect">
            <a:avLst/>
          </a:prstGeom>
          <a:noFill/>
          <a:ln/>
        </p:spPr>
        <p:txBody>
          <a:bodyPr wrap="square" rtlCol="0" anchor="ctr"/>
          <a:lstStyle/>
          <a:p>
            <a:pPr algn="ctr"/>
            <a:r>
              <a:rPr lang="en-US" sz="1000" b="0" u="sng" dirty="0">
                <a:solidFill>
                  <a:srgbClr val="357EC7"/>
                </a:solidFill>
                <a:latin typeface="Optima" pitchFamily="34" charset="0"/>
                <a:ea typeface="Optima" pitchFamily="34" charset="-122"/>
                <a:cs typeface="Optima" pitchFamily="34" charset="-120"/>
                <a:hlinkClick r:id="rId3">
                  <a:extLst>
                    <a:ext uri="{A12FA001-AC4F-418D-AE19-62706E023703}">
                      <ahyp:hlinkClr xmlns:ahyp="http://schemas.microsoft.com/office/drawing/2018/hyperlinkcolor" val="tx"/>
                    </a:ext>
                  </a:extLst>
                </a:hlinkClick>
              </a:rPr>
              <a:t>SlideMake.com</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86123-F2E4-DD15-EE97-E2827B536A94}"/>
              </a:ext>
            </a:extLst>
          </p:cNvPr>
          <p:cNvSpPr txBox="1"/>
          <p:nvPr/>
        </p:nvSpPr>
        <p:spPr>
          <a:xfrm>
            <a:off x="-31636" y="132079"/>
            <a:ext cx="8931796" cy="949543"/>
          </a:xfrm>
          <a:prstGeom prst="rect">
            <a:avLst/>
          </a:prstGeom>
          <a:noFill/>
        </p:spPr>
        <p:txBody>
          <a:bodyPr wrap="square">
            <a:spAutoFit/>
          </a:bodyPr>
          <a:lstStyle/>
          <a:p>
            <a:pPr>
              <a:buNone/>
            </a:pPr>
            <a:r>
              <a:rPr lang="en-US" sz="2000" b="1" dirty="0"/>
              <a:t>Assigning Users to Groups</a:t>
            </a:r>
          </a:p>
          <a:p>
            <a:pPr algn="just"/>
            <a:r>
              <a:rPr lang="en-US" sz="1600" dirty="0"/>
              <a:t>Assigning users to groups is a foundational step in managing access rights efficiently and securely in any system. Groups are used to represent sets of users with common access needs or responsibilities</a:t>
            </a:r>
            <a:r>
              <a:rPr lang="en-US" dirty="0"/>
              <a:t>.</a:t>
            </a:r>
          </a:p>
        </p:txBody>
      </p:sp>
      <p:graphicFrame>
        <p:nvGraphicFramePr>
          <p:cNvPr id="4" name="Table 3">
            <a:extLst>
              <a:ext uri="{FF2B5EF4-FFF2-40B4-BE49-F238E27FC236}">
                <a16:creationId xmlns:a16="http://schemas.microsoft.com/office/drawing/2014/main" id="{577FBC47-824C-5A4C-395E-D5FC35F072DA}"/>
              </a:ext>
            </a:extLst>
          </p:cNvPr>
          <p:cNvGraphicFramePr>
            <a:graphicFrameLocks noGrp="1"/>
          </p:cNvGraphicFramePr>
          <p:nvPr>
            <p:extLst>
              <p:ext uri="{D42A27DB-BD31-4B8C-83A1-F6EECF244321}">
                <p14:modId xmlns:p14="http://schemas.microsoft.com/office/powerpoint/2010/main" val="255212824"/>
              </p:ext>
            </p:extLst>
          </p:nvPr>
        </p:nvGraphicFramePr>
        <p:xfrm>
          <a:off x="232524" y="1206824"/>
          <a:ext cx="7824356" cy="3804597"/>
        </p:xfrm>
        <a:graphic>
          <a:graphicData uri="http://schemas.openxmlformats.org/drawingml/2006/table">
            <a:tbl>
              <a:tblPr/>
              <a:tblGrid>
                <a:gridCol w="971633">
                  <a:extLst>
                    <a:ext uri="{9D8B030D-6E8A-4147-A177-3AD203B41FA5}">
                      <a16:colId xmlns:a16="http://schemas.microsoft.com/office/drawing/2014/main" val="1982525317"/>
                    </a:ext>
                  </a:extLst>
                </a:gridCol>
                <a:gridCol w="3281927">
                  <a:extLst>
                    <a:ext uri="{9D8B030D-6E8A-4147-A177-3AD203B41FA5}">
                      <a16:colId xmlns:a16="http://schemas.microsoft.com/office/drawing/2014/main" val="2048963225"/>
                    </a:ext>
                  </a:extLst>
                </a:gridCol>
                <a:gridCol w="3570796">
                  <a:extLst>
                    <a:ext uri="{9D8B030D-6E8A-4147-A177-3AD203B41FA5}">
                      <a16:colId xmlns:a16="http://schemas.microsoft.com/office/drawing/2014/main" val="3822874781"/>
                    </a:ext>
                  </a:extLst>
                </a:gridCol>
              </a:tblGrid>
              <a:tr h="308925">
                <a:tc>
                  <a:txBody>
                    <a:bodyPr/>
                    <a:lstStyle/>
                    <a:p>
                      <a:pPr algn="just"/>
                      <a:r>
                        <a:rPr lang="en-IN" sz="1400" b="1"/>
                        <a:t>Step</a:t>
                      </a:r>
                      <a:endParaRPr lang="en-IN" sz="1400"/>
                    </a:p>
                  </a:txBody>
                  <a:tcPr marL="53481" marR="53481" marT="26740" marB="26740" anchor="ctr">
                    <a:lnL>
                      <a:noFill/>
                    </a:lnL>
                    <a:lnR>
                      <a:noFill/>
                    </a:lnR>
                    <a:lnT>
                      <a:noFill/>
                    </a:lnT>
                    <a:lnB>
                      <a:noFill/>
                    </a:lnB>
                    <a:noFill/>
                  </a:tcPr>
                </a:tc>
                <a:tc>
                  <a:txBody>
                    <a:bodyPr/>
                    <a:lstStyle/>
                    <a:p>
                      <a:pPr algn="just"/>
                      <a:r>
                        <a:rPr lang="en-IN" sz="1400" b="1"/>
                        <a:t>Action</a:t>
                      </a:r>
                      <a:endParaRPr lang="en-IN" sz="1400"/>
                    </a:p>
                  </a:txBody>
                  <a:tcPr marL="53481" marR="53481" marT="26740" marB="26740" anchor="ctr">
                    <a:lnL>
                      <a:noFill/>
                    </a:lnL>
                    <a:lnR>
                      <a:noFill/>
                    </a:lnR>
                    <a:lnT>
                      <a:noFill/>
                    </a:lnT>
                    <a:lnB>
                      <a:noFill/>
                    </a:lnB>
                    <a:noFill/>
                  </a:tcPr>
                </a:tc>
                <a:tc>
                  <a:txBody>
                    <a:bodyPr/>
                    <a:lstStyle/>
                    <a:p>
                      <a:pPr algn="just"/>
                      <a:r>
                        <a:rPr lang="en-IN" sz="1400" b="1"/>
                        <a:t>Details</a:t>
                      </a:r>
                      <a:endParaRPr lang="en-IN" sz="1400"/>
                    </a:p>
                  </a:txBody>
                  <a:tcPr marL="53481" marR="53481" marT="26740" marB="26740" anchor="ctr">
                    <a:lnL>
                      <a:noFill/>
                    </a:lnL>
                    <a:lnR>
                      <a:noFill/>
                    </a:lnR>
                    <a:lnT>
                      <a:noFill/>
                    </a:lnT>
                    <a:lnB>
                      <a:noFill/>
                    </a:lnB>
                    <a:noFill/>
                  </a:tcPr>
                </a:tc>
                <a:extLst>
                  <a:ext uri="{0D108BD9-81ED-4DB2-BD59-A6C34878D82A}">
                    <a16:rowId xmlns:a16="http://schemas.microsoft.com/office/drawing/2014/main" val="1435282046"/>
                  </a:ext>
                </a:extLst>
              </a:tr>
              <a:tr h="563494">
                <a:tc>
                  <a:txBody>
                    <a:bodyPr/>
                    <a:lstStyle/>
                    <a:p>
                      <a:pPr algn="just"/>
                      <a:r>
                        <a:rPr lang="en-IN" sz="1400"/>
                        <a:t>1</a:t>
                      </a:r>
                    </a:p>
                  </a:txBody>
                  <a:tcPr marL="53481" marR="53481" marT="26740" marB="26740" anchor="ctr">
                    <a:lnL>
                      <a:noFill/>
                    </a:lnL>
                    <a:lnR>
                      <a:noFill/>
                    </a:lnR>
                    <a:lnT>
                      <a:noFill/>
                    </a:lnT>
                    <a:lnB>
                      <a:noFill/>
                    </a:lnB>
                    <a:noFill/>
                  </a:tcPr>
                </a:tc>
                <a:tc>
                  <a:txBody>
                    <a:bodyPr/>
                    <a:lstStyle/>
                    <a:p>
                      <a:pPr algn="just"/>
                      <a:r>
                        <a:rPr lang="en-IN" sz="1400"/>
                        <a:t>Identify the user</a:t>
                      </a:r>
                    </a:p>
                  </a:txBody>
                  <a:tcPr marL="53481" marR="53481" marT="26740" marB="26740" anchor="ctr">
                    <a:lnL>
                      <a:noFill/>
                    </a:lnL>
                    <a:lnR>
                      <a:noFill/>
                    </a:lnR>
                    <a:lnT>
                      <a:noFill/>
                    </a:lnT>
                    <a:lnB>
                      <a:noFill/>
                    </a:lnB>
                    <a:noFill/>
                  </a:tcPr>
                </a:tc>
                <a:tc>
                  <a:txBody>
                    <a:bodyPr/>
                    <a:lstStyle/>
                    <a:p>
                      <a:pPr algn="just"/>
                      <a:r>
                        <a:rPr lang="en-IN" sz="1400"/>
                        <a:t>Collect user details (name, department, role, etc.).</a:t>
                      </a:r>
                    </a:p>
                  </a:txBody>
                  <a:tcPr marL="53481" marR="53481" marT="26740" marB="26740" anchor="ctr">
                    <a:lnL>
                      <a:noFill/>
                    </a:lnL>
                    <a:lnR>
                      <a:noFill/>
                    </a:lnR>
                    <a:lnT>
                      <a:noFill/>
                    </a:lnT>
                    <a:lnB>
                      <a:noFill/>
                    </a:lnB>
                    <a:noFill/>
                  </a:tcPr>
                </a:tc>
                <a:extLst>
                  <a:ext uri="{0D108BD9-81ED-4DB2-BD59-A6C34878D82A}">
                    <a16:rowId xmlns:a16="http://schemas.microsoft.com/office/drawing/2014/main" val="996447606"/>
                  </a:ext>
                </a:extLst>
              </a:tr>
              <a:tr h="504521">
                <a:tc>
                  <a:txBody>
                    <a:bodyPr/>
                    <a:lstStyle/>
                    <a:p>
                      <a:pPr algn="just"/>
                      <a:r>
                        <a:rPr lang="en-IN" sz="1400" dirty="0"/>
                        <a:t>2</a:t>
                      </a:r>
                    </a:p>
                  </a:txBody>
                  <a:tcPr marL="53481" marR="53481" marT="26740" marB="26740" anchor="ctr">
                    <a:lnL>
                      <a:noFill/>
                    </a:lnL>
                    <a:lnR>
                      <a:noFill/>
                    </a:lnR>
                    <a:lnT>
                      <a:noFill/>
                    </a:lnT>
                    <a:lnB>
                      <a:noFill/>
                    </a:lnB>
                    <a:noFill/>
                  </a:tcPr>
                </a:tc>
                <a:tc>
                  <a:txBody>
                    <a:bodyPr/>
                    <a:lstStyle/>
                    <a:p>
                      <a:pPr algn="just"/>
                      <a:r>
                        <a:rPr lang="en-IN" sz="1400"/>
                        <a:t>Determine the appropriate group</a:t>
                      </a:r>
                    </a:p>
                  </a:txBody>
                  <a:tcPr marL="53481" marR="53481" marT="26740" marB="26740" anchor="ctr">
                    <a:lnL>
                      <a:noFill/>
                    </a:lnL>
                    <a:lnR>
                      <a:noFill/>
                    </a:lnR>
                    <a:lnT>
                      <a:noFill/>
                    </a:lnT>
                    <a:lnB>
                      <a:noFill/>
                    </a:lnB>
                    <a:noFill/>
                  </a:tcPr>
                </a:tc>
                <a:tc>
                  <a:txBody>
                    <a:bodyPr/>
                    <a:lstStyle/>
                    <a:p>
                      <a:pPr algn="just"/>
                      <a:r>
                        <a:rPr lang="en-US" sz="1400" dirty="0"/>
                        <a:t>Based on job function, department, or project.</a:t>
                      </a:r>
                    </a:p>
                  </a:txBody>
                  <a:tcPr marL="53481" marR="53481" marT="26740" marB="26740" anchor="ctr">
                    <a:lnL>
                      <a:noFill/>
                    </a:lnL>
                    <a:lnR>
                      <a:noFill/>
                    </a:lnR>
                    <a:lnT>
                      <a:noFill/>
                    </a:lnT>
                    <a:lnB>
                      <a:noFill/>
                    </a:lnB>
                    <a:noFill/>
                  </a:tcPr>
                </a:tc>
                <a:extLst>
                  <a:ext uri="{0D108BD9-81ED-4DB2-BD59-A6C34878D82A}">
                    <a16:rowId xmlns:a16="http://schemas.microsoft.com/office/drawing/2014/main" val="323599955"/>
                  </a:ext>
                </a:extLst>
              </a:tr>
              <a:tr h="504521">
                <a:tc>
                  <a:txBody>
                    <a:bodyPr/>
                    <a:lstStyle/>
                    <a:p>
                      <a:pPr algn="just"/>
                      <a:r>
                        <a:rPr lang="en-IN" sz="1400"/>
                        <a:t>3</a:t>
                      </a:r>
                    </a:p>
                  </a:txBody>
                  <a:tcPr marL="53481" marR="53481" marT="26740" marB="26740" anchor="ctr">
                    <a:lnL>
                      <a:noFill/>
                    </a:lnL>
                    <a:lnR>
                      <a:noFill/>
                    </a:lnR>
                    <a:lnT>
                      <a:noFill/>
                    </a:lnT>
                    <a:lnB>
                      <a:noFill/>
                    </a:lnB>
                    <a:noFill/>
                  </a:tcPr>
                </a:tc>
                <a:tc>
                  <a:txBody>
                    <a:bodyPr/>
                    <a:lstStyle/>
                    <a:p>
                      <a:pPr algn="just"/>
                      <a:r>
                        <a:rPr lang="en-US" sz="1400"/>
                        <a:t>Assign the user to the group</a:t>
                      </a:r>
                    </a:p>
                  </a:txBody>
                  <a:tcPr marL="53481" marR="53481" marT="26740" marB="26740" anchor="ctr">
                    <a:lnL>
                      <a:noFill/>
                    </a:lnL>
                    <a:lnR>
                      <a:noFill/>
                    </a:lnR>
                    <a:lnT>
                      <a:noFill/>
                    </a:lnT>
                    <a:lnB>
                      <a:noFill/>
                    </a:lnB>
                    <a:noFill/>
                  </a:tcPr>
                </a:tc>
                <a:tc>
                  <a:txBody>
                    <a:bodyPr/>
                    <a:lstStyle/>
                    <a:p>
                      <a:pPr algn="just"/>
                      <a:r>
                        <a:rPr lang="en-US" sz="1400" dirty="0"/>
                        <a:t>Using an admin dashboard, command line, or IAM tool.</a:t>
                      </a:r>
                    </a:p>
                  </a:txBody>
                  <a:tcPr marL="53481" marR="53481" marT="26740" marB="26740" anchor="ctr">
                    <a:lnL>
                      <a:noFill/>
                    </a:lnL>
                    <a:lnR>
                      <a:noFill/>
                    </a:lnR>
                    <a:lnT>
                      <a:noFill/>
                    </a:lnT>
                    <a:lnB>
                      <a:noFill/>
                    </a:lnB>
                    <a:noFill/>
                  </a:tcPr>
                </a:tc>
                <a:extLst>
                  <a:ext uri="{0D108BD9-81ED-4DB2-BD59-A6C34878D82A}">
                    <a16:rowId xmlns:a16="http://schemas.microsoft.com/office/drawing/2014/main" val="3852651881"/>
                  </a:ext>
                </a:extLst>
              </a:tr>
              <a:tr h="686073">
                <a:tc>
                  <a:txBody>
                    <a:bodyPr/>
                    <a:lstStyle/>
                    <a:p>
                      <a:pPr algn="just"/>
                      <a:r>
                        <a:rPr lang="en-IN" sz="1400"/>
                        <a:t>4</a:t>
                      </a:r>
                    </a:p>
                  </a:txBody>
                  <a:tcPr marL="53481" marR="53481" marT="26740" marB="26740" anchor="ctr">
                    <a:lnL>
                      <a:noFill/>
                    </a:lnL>
                    <a:lnR>
                      <a:noFill/>
                    </a:lnR>
                    <a:lnT>
                      <a:noFill/>
                    </a:lnT>
                    <a:lnB>
                      <a:noFill/>
                    </a:lnB>
                    <a:noFill/>
                  </a:tcPr>
                </a:tc>
                <a:tc>
                  <a:txBody>
                    <a:bodyPr/>
                    <a:lstStyle/>
                    <a:p>
                      <a:pPr algn="just"/>
                      <a:r>
                        <a:rPr lang="en-IN" sz="1400"/>
                        <a:t>Inherit group permissions</a:t>
                      </a:r>
                    </a:p>
                  </a:txBody>
                  <a:tcPr marL="53481" marR="53481" marT="26740" marB="26740" anchor="ctr">
                    <a:lnL>
                      <a:noFill/>
                    </a:lnL>
                    <a:lnR>
                      <a:noFill/>
                    </a:lnR>
                    <a:lnT>
                      <a:noFill/>
                    </a:lnT>
                    <a:lnB>
                      <a:noFill/>
                    </a:lnB>
                    <a:noFill/>
                  </a:tcPr>
                </a:tc>
                <a:tc>
                  <a:txBody>
                    <a:bodyPr/>
                    <a:lstStyle/>
                    <a:p>
                      <a:pPr algn="just"/>
                      <a:r>
                        <a:rPr lang="en-US" sz="1400" dirty="0"/>
                        <a:t>User automatically gets all permissions assigned to the group.</a:t>
                      </a:r>
                    </a:p>
                  </a:txBody>
                  <a:tcPr marL="53481" marR="53481" marT="26740" marB="26740" anchor="ctr">
                    <a:lnL>
                      <a:noFill/>
                    </a:lnL>
                    <a:lnR>
                      <a:noFill/>
                    </a:lnR>
                    <a:lnT>
                      <a:noFill/>
                    </a:lnT>
                    <a:lnB>
                      <a:noFill/>
                    </a:lnB>
                    <a:noFill/>
                  </a:tcPr>
                </a:tc>
                <a:extLst>
                  <a:ext uri="{0D108BD9-81ED-4DB2-BD59-A6C34878D82A}">
                    <a16:rowId xmlns:a16="http://schemas.microsoft.com/office/drawing/2014/main" val="2959999783"/>
                  </a:ext>
                </a:extLst>
              </a:tr>
              <a:tr h="504521">
                <a:tc>
                  <a:txBody>
                    <a:bodyPr/>
                    <a:lstStyle/>
                    <a:p>
                      <a:pPr algn="just"/>
                      <a:r>
                        <a:rPr lang="en-IN" sz="1400"/>
                        <a:t>5</a:t>
                      </a:r>
                    </a:p>
                  </a:txBody>
                  <a:tcPr marL="53481" marR="53481" marT="26740" marB="26740" anchor="ctr">
                    <a:lnL>
                      <a:noFill/>
                    </a:lnL>
                    <a:lnR>
                      <a:noFill/>
                    </a:lnR>
                    <a:lnT>
                      <a:noFill/>
                    </a:lnT>
                    <a:lnB>
                      <a:noFill/>
                    </a:lnB>
                    <a:noFill/>
                  </a:tcPr>
                </a:tc>
                <a:tc>
                  <a:txBody>
                    <a:bodyPr/>
                    <a:lstStyle/>
                    <a:p>
                      <a:pPr algn="just"/>
                      <a:r>
                        <a:rPr lang="en-IN" sz="1400"/>
                        <a:t>Log the assignment</a:t>
                      </a:r>
                    </a:p>
                  </a:txBody>
                  <a:tcPr marL="53481" marR="53481" marT="26740" marB="26740" anchor="ctr">
                    <a:lnL>
                      <a:noFill/>
                    </a:lnL>
                    <a:lnR>
                      <a:noFill/>
                    </a:lnR>
                    <a:lnT>
                      <a:noFill/>
                    </a:lnT>
                    <a:lnB>
                      <a:noFill/>
                    </a:lnB>
                    <a:noFill/>
                  </a:tcPr>
                </a:tc>
                <a:tc>
                  <a:txBody>
                    <a:bodyPr/>
                    <a:lstStyle/>
                    <a:p>
                      <a:pPr algn="just"/>
                      <a:r>
                        <a:rPr lang="en-US" sz="1400"/>
                        <a:t>Ensure proper records for auditing and compliance.</a:t>
                      </a:r>
                    </a:p>
                  </a:txBody>
                  <a:tcPr marL="53481" marR="53481" marT="26740" marB="26740" anchor="ctr">
                    <a:lnL>
                      <a:noFill/>
                    </a:lnL>
                    <a:lnR>
                      <a:noFill/>
                    </a:lnR>
                    <a:lnT>
                      <a:noFill/>
                    </a:lnT>
                    <a:lnB>
                      <a:noFill/>
                    </a:lnB>
                    <a:noFill/>
                  </a:tcPr>
                </a:tc>
                <a:extLst>
                  <a:ext uri="{0D108BD9-81ED-4DB2-BD59-A6C34878D82A}">
                    <a16:rowId xmlns:a16="http://schemas.microsoft.com/office/drawing/2014/main" val="3927531439"/>
                  </a:ext>
                </a:extLst>
              </a:tr>
              <a:tr h="732542">
                <a:tc>
                  <a:txBody>
                    <a:bodyPr/>
                    <a:lstStyle/>
                    <a:p>
                      <a:pPr algn="just"/>
                      <a:r>
                        <a:rPr lang="en-IN" sz="1400"/>
                        <a:t>6</a:t>
                      </a:r>
                    </a:p>
                  </a:txBody>
                  <a:tcPr marL="53481" marR="53481" marT="26740" marB="26740" anchor="ctr">
                    <a:lnL>
                      <a:noFill/>
                    </a:lnL>
                    <a:lnR>
                      <a:noFill/>
                    </a:lnR>
                    <a:lnT>
                      <a:noFill/>
                    </a:lnT>
                    <a:lnB>
                      <a:noFill/>
                    </a:lnB>
                    <a:noFill/>
                  </a:tcPr>
                </a:tc>
                <a:tc>
                  <a:txBody>
                    <a:bodyPr/>
                    <a:lstStyle/>
                    <a:p>
                      <a:pPr algn="just"/>
                      <a:r>
                        <a:rPr lang="en-IN" sz="1400" dirty="0"/>
                        <a:t>Automate (optional)</a:t>
                      </a:r>
                    </a:p>
                  </a:txBody>
                  <a:tcPr marL="53481" marR="53481" marT="26740" marB="26740" anchor="ctr">
                    <a:lnL>
                      <a:noFill/>
                    </a:lnL>
                    <a:lnR>
                      <a:noFill/>
                    </a:lnR>
                    <a:lnT>
                      <a:noFill/>
                    </a:lnT>
                    <a:lnB>
                      <a:noFill/>
                    </a:lnB>
                    <a:noFill/>
                  </a:tcPr>
                </a:tc>
                <a:tc>
                  <a:txBody>
                    <a:bodyPr/>
                    <a:lstStyle/>
                    <a:p>
                      <a:pPr algn="just"/>
                      <a:r>
                        <a:rPr lang="en-US" sz="1400" dirty="0"/>
                        <a:t>Use rules to auto-assign users to groups (e.g., if Department = HR → HR_Group).</a:t>
                      </a:r>
                    </a:p>
                  </a:txBody>
                  <a:tcPr marL="53481" marR="53481" marT="26740" marB="26740" anchor="ctr">
                    <a:lnL>
                      <a:noFill/>
                    </a:lnL>
                    <a:lnR>
                      <a:noFill/>
                    </a:lnR>
                    <a:lnT>
                      <a:noFill/>
                    </a:lnT>
                    <a:lnB>
                      <a:noFill/>
                    </a:lnB>
                    <a:noFill/>
                  </a:tcPr>
                </a:tc>
                <a:extLst>
                  <a:ext uri="{0D108BD9-81ED-4DB2-BD59-A6C34878D82A}">
                    <a16:rowId xmlns:a16="http://schemas.microsoft.com/office/drawing/2014/main" val="1160647138"/>
                  </a:ext>
                </a:extLst>
              </a:tr>
            </a:tbl>
          </a:graphicData>
        </a:graphic>
      </p:graphicFrame>
    </p:spTree>
    <p:extLst>
      <p:ext uri="{BB962C8B-B14F-4D97-AF65-F5344CB8AC3E}">
        <p14:creationId xmlns:p14="http://schemas.microsoft.com/office/powerpoint/2010/main" val="177551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5FDBDA-E8CD-00BC-EE6B-1A5BACA361F4}"/>
              </a:ext>
            </a:extLst>
          </p:cNvPr>
          <p:cNvSpPr txBox="1"/>
          <p:nvPr/>
        </p:nvSpPr>
        <p:spPr>
          <a:xfrm>
            <a:off x="304800" y="325121"/>
            <a:ext cx="8514080" cy="1107996"/>
          </a:xfrm>
          <a:prstGeom prst="rect">
            <a:avLst/>
          </a:prstGeom>
          <a:noFill/>
        </p:spPr>
        <p:txBody>
          <a:bodyPr wrap="square">
            <a:spAutoFit/>
          </a:bodyPr>
          <a:lstStyle/>
          <a:p>
            <a:pPr>
              <a:buNone/>
            </a:pPr>
            <a:r>
              <a:rPr lang="en-US" b="1" dirty="0"/>
              <a:t>Assigning Roles to Users</a:t>
            </a:r>
          </a:p>
          <a:p>
            <a:pPr algn="just"/>
            <a:r>
              <a:rPr lang="en-US" sz="1600" dirty="0"/>
              <a:t>Assigning roles to users defines what permissions they have in a system. A</a:t>
            </a:r>
            <a:r>
              <a:rPr lang="en-US" sz="1600" b="1" dirty="0"/>
              <a:t> </a:t>
            </a:r>
            <a:r>
              <a:rPr lang="en-US" sz="1600" dirty="0"/>
              <a:t>role</a:t>
            </a:r>
            <a:r>
              <a:rPr lang="en-US" sz="1600" b="1" dirty="0"/>
              <a:t> </a:t>
            </a:r>
            <a:r>
              <a:rPr lang="en-US" sz="1600" dirty="0"/>
              <a:t>represents a job function or responsibility, and each role comes with a specific set of permissions.</a:t>
            </a:r>
          </a:p>
          <a:p>
            <a:pPr algn="just"/>
            <a:r>
              <a:rPr lang="en-US" sz="1600" b="1" dirty="0"/>
              <a:t>Steps to assign roles to user:</a:t>
            </a:r>
          </a:p>
        </p:txBody>
      </p:sp>
      <p:graphicFrame>
        <p:nvGraphicFramePr>
          <p:cNvPr id="4" name="Table 3">
            <a:extLst>
              <a:ext uri="{FF2B5EF4-FFF2-40B4-BE49-F238E27FC236}">
                <a16:creationId xmlns:a16="http://schemas.microsoft.com/office/drawing/2014/main" id="{56DE3382-5E06-B2EE-4E15-AF08FA34C3AA}"/>
              </a:ext>
            </a:extLst>
          </p:cNvPr>
          <p:cNvGraphicFramePr>
            <a:graphicFrameLocks noGrp="1"/>
          </p:cNvGraphicFramePr>
          <p:nvPr>
            <p:extLst>
              <p:ext uri="{D42A27DB-BD31-4B8C-83A1-F6EECF244321}">
                <p14:modId xmlns:p14="http://schemas.microsoft.com/office/powerpoint/2010/main" val="4032265663"/>
              </p:ext>
            </p:extLst>
          </p:nvPr>
        </p:nvGraphicFramePr>
        <p:xfrm>
          <a:off x="304800" y="1492625"/>
          <a:ext cx="8737600" cy="3570152"/>
        </p:xfrm>
        <a:graphic>
          <a:graphicData uri="http://schemas.openxmlformats.org/drawingml/2006/table">
            <a:tbl>
              <a:tblPr/>
              <a:tblGrid>
                <a:gridCol w="701040">
                  <a:extLst>
                    <a:ext uri="{9D8B030D-6E8A-4147-A177-3AD203B41FA5}">
                      <a16:colId xmlns:a16="http://schemas.microsoft.com/office/drawing/2014/main" val="3391636972"/>
                    </a:ext>
                  </a:extLst>
                </a:gridCol>
                <a:gridCol w="2797013">
                  <a:extLst>
                    <a:ext uri="{9D8B030D-6E8A-4147-A177-3AD203B41FA5}">
                      <a16:colId xmlns:a16="http://schemas.microsoft.com/office/drawing/2014/main" val="3276710063"/>
                    </a:ext>
                  </a:extLst>
                </a:gridCol>
                <a:gridCol w="5239547">
                  <a:extLst>
                    <a:ext uri="{9D8B030D-6E8A-4147-A177-3AD203B41FA5}">
                      <a16:colId xmlns:a16="http://schemas.microsoft.com/office/drawing/2014/main" val="2818296213"/>
                    </a:ext>
                  </a:extLst>
                </a:gridCol>
              </a:tblGrid>
              <a:tr h="0">
                <a:tc>
                  <a:txBody>
                    <a:bodyPr/>
                    <a:lstStyle/>
                    <a:p>
                      <a:pPr algn="just"/>
                      <a:r>
                        <a:rPr lang="en-IN" sz="1400" b="1"/>
                        <a:t>Step</a:t>
                      </a:r>
                      <a:endParaRPr lang="en-IN" sz="1400"/>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400" b="1"/>
                        <a:t>Action</a:t>
                      </a:r>
                      <a:endParaRPr lang="en-IN" sz="1400"/>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400" b="1"/>
                        <a:t>Details</a:t>
                      </a:r>
                      <a:endParaRPr lang="en-IN" sz="1400"/>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0653460"/>
                  </a:ext>
                </a:extLst>
              </a:tr>
              <a:tr h="525095">
                <a:tc>
                  <a:txBody>
                    <a:bodyPr/>
                    <a:lstStyle/>
                    <a:p>
                      <a:pPr algn="just"/>
                      <a:r>
                        <a:rPr lang="en-IN" sz="1400" dirty="0"/>
                        <a:t>1</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400"/>
                        <a:t>Identify the user</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dirty="0"/>
                        <a:t>Determine the user’s identity and job responsibility.</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661899"/>
                  </a:ext>
                </a:extLst>
              </a:tr>
              <a:tr h="525095">
                <a:tc>
                  <a:txBody>
                    <a:bodyPr/>
                    <a:lstStyle/>
                    <a:p>
                      <a:pPr algn="just"/>
                      <a:r>
                        <a:rPr lang="en-IN" sz="1400" dirty="0"/>
                        <a:t>2</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400" dirty="0"/>
                        <a:t>Choose the appropriate role</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400" dirty="0"/>
                        <a:t>Example roles: Admin, Manager, HR, Employee, Viewer, etc.</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2251487"/>
                  </a:ext>
                </a:extLst>
              </a:tr>
              <a:tr h="682625">
                <a:tc>
                  <a:txBody>
                    <a:bodyPr/>
                    <a:lstStyle/>
                    <a:p>
                      <a:pPr algn="just"/>
                      <a:r>
                        <a:rPr lang="en-IN" sz="1400"/>
                        <a:t>3</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400" dirty="0"/>
                        <a:t>Assign the role</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dirty="0"/>
                        <a:t>Use an IAM system, admin portal, or access control tool to assign the role.</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5628419"/>
                  </a:ext>
                </a:extLst>
              </a:tr>
              <a:tr h="525095">
                <a:tc>
                  <a:txBody>
                    <a:bodyPr/>
                    <a:lstStyle/>
                    <a:p>
                      <a:pPr algn="just"/>
                      <a:r>
                        <a:rPr lang="en-IN" sz="1400"/>
                        <a:t>4</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400"/>
                        <a:t>Apply permissions</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a:t>The user receives all permissions associated with the role.</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0554035"/>
                  </a:ext>
                </a:extLst>
              </a:tr>
              <a:tr h="525095">
                <a:tc>
                  <a:txBody>
                    <a:bodyPr/>
                    <a:lstStyle/>
                    <a:p>
                      <a:pPr algn="just"/>
                      <a:r>
                        <a:rPr lang="en-IN" sz="1400"/>
                        <a:t>5</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400"/>
                        <a:t>Record the assignment</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a:t>Keep logs or records for audit and compliance purposes.</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5134479"/>
                  </a:ext>
                </a:extLst>
              </a:tr>
              <a:tr h="525095">
                <a:tc>
                  <a:txBody>
                    <a:bodyPr/>
                    <a:lstStyle/>
                    <a:p>
                      <a:pPr algn="just"/>
                      <a:r>
                        <a:rPr lang="en-IN" sz="1400" dirty="0"/>
                        <a:t>6</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400"/>
                        <a:t>Review and update regularly</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dirty="0"/>
                        <a:t>Roles may change due to promotions, transfers, or department changes.</a:t>
                      </a:r>
                    </a:p>
                  </a:txBody>
                  <a:tcPr marL="48691" marR="48691" marT="24346" marB="24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7033329"/>
                  </a:ext>
                </a:extLst>
              </a:tr>
            </a:tbl>
          </a:graphicData>
        </a:graphic>
      </p:graphicFrame>
    </p:spTree>
    <p:extLst>
      <p:ext uri="{BB962C8B-B14F-4D97-AF65-F5344CB8AC3E}">
        <p14:creationId xmlns:p14="http://schemas.microsoft.com/office/powerpoint/2010/main" val="2585856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Implementing Role-Based Access Control (RBAC)</a:t>
            </a:r>
            <a:endParaRPr lang="en-US" sz="2400" dirty="0"/>
          </a:p>
        </p:txBody>
      </p:sp>
      <p:sp>
        <p:nvSpPr>
          <p:cNvPr id="3" name="Text 1"/>
          <p:cNvSpPr/>
          <p:nvPr/>
        </p:nvSpPr>
        <p:spPr>
          <a:xfrm>
            <a:off x="457200" y="1143000"/>
            <a:ext cx="8229600" cy="3200400"/>
          </a:xfrm>
          <a:prstGeom prst="rect">
            <a:avLst/>
          </a:prstGeom>
          <a:noFill/>
          <a:ln/>
        </p:spPr>
        <p:txBody>
          <a:bodyPr wrap="square" rtlCol="0" anchor="t"/>
          <a:lstStyle/>
          <a:p>
            <a:pPr marL="342900" indent="-342900">
              <a:buSzPct val="100000"/>
            </a:pPr>
            <a:r>
              <a:rPr lang="en-US" sz="2000" dirty="0"/>
              <a:t>       Implementing Role-Based Access Control (RBAC) involves defining roles, assigning permissions to those roles, and then assigning users to the appropriate roles. This approach simplifies access management, enhances security by adhering to the principle of least privilege, and streamlines user administration. </a:t>
            </a:r>
          </a:p>
          <a:p>
            <a:pPr fontAlgn="ctr">
              <a:buFont typeface="Arial" pitchFamily="34" charset="0"/>
              <a:buChar char="•"/>
            </a:pPr>
            <a:r>
              <a:rPr lang="en-US" sz="2000" dirty="0"/>
              <a:t> Integrate RBAC into your applications, databases, and other resources to enforce the defined access policies. </a:t>
            </a:r>
          </a:p>
          <a:p>
            <a:pPr fontAlgn="ctr">
              <a:buFont typeface="Arial" pitchFamily="34" charset="0"/>
              <a:buChar char="•"/>
            </a:pPr>
            <a:r>
              <a:rPr lang="en-US" sz="2000" dirty="0"/>
              <a:t> Use access control lists (ACLs) or other mechanisms to manage permissions based on roles. </a:t>
            </a:r>
          </a:p>
          <a:p>
            <a:br>
              <a:rPr lang="en-US" sz="2000" dirty="0"/>
            </a:b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Creating and Managing User Groups Effectively</a:t>
            </a:r>
            <a:endParaRPr lang="en-US" sz="2400" dirty="0"/>
          </a:p>
        </p:txBody>
      </p:sp>
      <p:sp>
        <p:nvSpPr>
          <p:cNvPr id="3" name="Text 1"/>
          <p:cNvSpPr/>
          <p:nvPr/>
        </p:nvSpPr>
        <p:spPr>
          <a:xfrm>
            <a:off x="457200" y="1143000"/>
            <a:ext cx="8229600" cy="3200400"/>
          </a:xfrm>
          <a:prstGeom prst="rect">
            <a:avLst/>
          </a:prstGeom>
          <a:noFill/>
          <a:ln/>
        </p:spPr>
        <p:txBody>
          <a:bodyPr wrap="square" rtlCol="0" anchor="t"/>
          <a:lstStyle/>
          <a:p>
            <a:pPr marL="342900" indent="-342900">
              <a:buSzPct val="100000"/>
              <a:buChar char="•"/>
            </a:pPr>
            <a:r>
              <a:rPr lang="en-US" sz="2000" dirty="0"/>
              <a:t>Effective user group management involves creating logical groups based on roles or teams, assigning appropriate permissions to those groups, and regularly reviewing and updating group memberships. This approach simplifies administration, improves security, and ensures users have the necessary access to perform their tasks. </a:t>
            </a:r>
          </a:p>
          <a:p>
            <a:r>
              <a:rPr lang="en-US" sz="2000" dirty="0"/>
              <a:t> Creating User Groups:</a:t>
            </a:r>
          </a:p>
          <a:p>
            <a:r>
              <a:rPr lang="en-US" sz="2000" b="1" dirty="0"/>
              <a:t>Define clear groupings:</a:t>
            </a:r>
            <a:endParaRPr lang="en-US" sz="2000" dirty="0"/>
          </a:p>
          <a:p>
            <a:pPr fontAlgn="ctr"/>
            <a:r>
              <a:rPr lang="en-US" sz="2000" dirty="0"/>
              <a:t>Organize users based on their roles, departments, or project teams. For example, you might have groups like "Marketing Team," "Development Team," or "Sales Representatives". </a:t>
            </a:r>
          </a:p>
          <a:p>
            <a:r>
              <a:rPr lang="en-US" sz="2000" b="1" dirty="0"/>
              <a:t>Use descriptive names:</a:t>
            </a:r>
            <a:endParaRPr lang="en-US" sz="2000" dirty="0"/>
          </a:p>
          <a:p>
            <a:r>
              <a:rPr lang="en-US" sz="2000" dirty="0"/>
              <a:t>Choose names that clearly indicate the purpose of each group. </a:t>
            </a:r>
          </a:p>
          <a:p>
            <a:pPr marL="342900" indent="-342900">
              <a:buSzPct val="100000"/>
              <a:buChar char="•"/>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Workflow Optimization for Access Requests</a:t>
            </a:r>
            <a:endParaRPr lang="en-US" sz="2400" dirty="0"/>
          </a:p>
        </p:txBody>
      </p:sp>
      <p:sp>
        <p:nvSpPr>
          <p:cNvPr id="3" name="Text 1"/>
          <p:cNvSpPr/>
          <p:nvPr/>
        </p:nvSpPr>
        <p:spPr>
          <a:xfrm>
            <a:off x="457200" y="1143000"/>
            <a:ext cx="8229600" cy="3200400"/>
          </a:xfrm>
          <a:prstGeom prst="rect">
            <a:avLst/>
          </a:prstGeom>
          <a:noFill/>
          <a:ln/>
        </p:spPr>
        <p:txBody>
          <a:bodyPr wrap="square" rtlCol="0" anchor="t"/>
          <a:lstStyle/>
          <a:p>
            <a:pPr marL="342900" indent="-342900">
              <a:buSzPct val="100000"/>
              <a:buChar char="•"/>
            </a:pPr>
            <a:r>
              <a:rPr lang="en-US" sz="2000" dirty="0"/>
              <a:t>Workflow optimization for access requests focuses on streamlining the process of granting users the appropriate permissions to systems and applications. This involves automating tasks, simplifying approvals, and ensuring efficient access provisioning, ultimately improving security, productivity, and user satisfaction. </a:t>
            </a:r>
          </a:p>
          <a:p>
            <a:pPr marL="342900" indent="-342900">
              <a:buSzPct val="100000"/>
              <a:buFontTx/>
              <a:buChar char="•"/>
            </a:pPr>
            <a:r>
              <a:rPr lang="en-US" sz="2000" dirty="0"/>
              <a:t>3 Ways to Optimize User Access Management</a:t>
            </a:r>
          </a:p>
          <a:p>
            <a:pPr marL="342900" indent="-342900">
              <a:buSzPct val="100000"/>
              <a:buFontTx/>
              <a:buChar char="•"/>
            </a:pPr>
            <a:r>
              <a:rPr lang="en-US" sz="2000" dirty="0"/>
              <a:t>Use an</a:t>
            </a:r>
            <a:r>
              <a:rPr lang="en-US" sz="2000" u="sng" dirty="0">
                <a:hlinkClick r:id="rId3"/>
              </a:rPr>
              <a:t> access request </a:t>
            </a:r>
            <a:r>
              <a:rPr lang="en-US" sz="2000" dirty="0"/>
              <a:t>management tool</a:t>
            </a:r>
          </a:p>
          <a:p>
            <a:pPr marL="342900" indent="-342900">
              <a:buSzPct val="100000"/>
              <a:buFontTx/>
              <a:buChar char="•"/>
            </a:pPr>
            <a:r>
              <a:rPr lang="en-US" sz="2000" dirty="0"/>
              <a:t>Use IT service management tool</a:t>
            </a:r>
          </a:p>
          <a:p>
            <a:pPr marL="342900" indent="-342900">
              <a:buSzPct val="100000"/>
              <a:buFontTx/>
              <a:buChar char="•"/>
            </a:pPr>
            <a:r>
              <a:rPr lang="en-US" sz="2000" dirty="0"/>
              <a:t>Use a self-serve model - The best solution for optimizing user access management</a:t>
            </a:r>
          </a:p>
          <a:p>
            <a:pPr marL="342900" indent="-342900">
              <a:buSzPct val="100000"/>
              <a:buChar char="•"/>
            </a:pP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Enhancing Security with Multi-Factor Authentication (MFA)</a:t>
            </a:r>
            <a:endParaRPr lang="en-US" sz="2400" dirty="0"/>
          </a:p>
        </p:txBody>
      </p:sp>
      <p:sp>
        <p:nvSpPr>
          <p:cNvPr id="3" name="Text 1"/>
          <p:cNvSpPr/>
          <p:nvPr/>
        </p:nvSpPr>
        <p:spPr>
          <a:xfrm>
            <a:off x="457200" y="1143000"/>
            <a:ext cx="8229600" cy="3200400"/>
          </a:xfrm>
          <a:prstGeom prst="rect">
            <a:avLst/>
          </a:prstGeom>
          <a:noFill/>
          <a:ln/>
        </p:spPr>
        <p:txBody>
          <a:bodyPr wrap="square" rtlCol="0" anchor="t"/>
          <a:lstStyle/>
          <a:p>
            <a:pPr fontAlgn="ctr">
              <a:buFont typeface="Arial" pitchFamily="34" charset="0"/>
              <a:buChar char="•"/>
            </a:pPr>
            <a:r>
              <a:rPr lang="en-US" sz="2000" dirty="0"/>
              <a:t>Multi-factor authentication (MFA) significantly enhances security by requiring users to provide multiple forms of verification to access an account or system, making it much harder for unauthorized individuals to gain access. MFA adds layers of security beyond just a password, making it a robust defense against common threats like phishing and credential stuffing.</a:t>
            </a:r>
          </a:p>
          <a:p>
            <a:pPr>
              <a:buFont typeface="Arial" pitchFamily="34" charset="0"/>
              <a:buChar char="•"/>
            </a:pPr>
            <a:r>
              <a:rPr lang="en-US" sz="2000" b="1" dirty="0"/>
              <a:t>Enhanced Security:</a:t>
            </a:r>
            <a:endParaRPr lang="en-US" sz="2000" dirty="0"/>
          </a:p>
          <a:p>
            <a:pPr fontAlgn="ctr"/>
            <a:r>
              <a:rPr lang="en-US" sz="2000" dirty="0"/>
              <a:t>MFA provides a stronger barrier against unauthorized access by requiring more than just a password. </a:t>
            </a:r>
          </a:p>
          <a:p>
            <a:pPr>
              <a:buFont typeface="Arial" pitchFamily="34" charset="0"/>
              <a:buChar char="•"/>
            </a:pPr>
            <a:r>
              <a:rPr lang="en-US" sz="2000" b="1" dirty="0"/>
              <a:t>Reduced Risk of Phishing Attacks:</a:t>
            </a:r>
            <a:endParaRPr lang="en-US" sz="2000" dirty="0"/>
          </a:p>
          <a:p>
            <a:r>
              <a:rPr lang="en-US" sz="2000" dirty="0"/>
              <a:t>Attackers need to bypass multiple authentication factors, making it more difficult to succeed with phishing scams. </a:t>
            </a:r>
          </a:p>
          <a:p>
            <a:pPr fontAlgn="ctr"/>
            <a:r>
              <a:rPr lang="en-US" sz="2000" dirty="0"/>
              <a:t> </a:t>
            </a:r>
          </a:p>
          <a:p>
            <a:br>
              <a:rPr lang="en-US" sz="2000" dirty="0"/>
            </a:b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Monitoring and Auditing User Activities</a:t>
            </a:r>
            <a:endParaRPr lang="en-US" sz="2400" dirty="0"/>
          </a:p>
        </p:txBody>
      </p:sp>
      <p:sp>
        <p:nvSpPr>
          <p:cNvPr id="3" name="Text 1"/>
          <p:cNvSpPr/>
          <p:nvPr/>
        </p:nvSpPr>
        <p:spPr>
          <a:xfrm>
            <a:off x="457200" y="1143000"/>
            <a:ext cx="8229600" cy="3200400"/>
          </a:xfrm>
          <a:prstGeom prst="rect">
            <a:avLst/>
          </a:prstGeom>
          <a:noFill/>
          <a:ln/>
        </p:spPr>
        <p:txBody>
          <a:bodyPr wrap="square" rtlCol="0" anchor="t"/>
          <a:lstStyle/>
          <a:p>
            <a:pPr marL="342900" indent="-342900">
              <a:buSzPct val="100000"/>
              <a:buChar char="•"/>
            </a:pPr>
            <a:r>
              <a:rPr lang="en-US" sz="2000" dirty="0"/>
              <a:t>Monitoring and auditing user activities are crucial security practices that involve tracking, recording, and analyzing user actions within a system or network. This process helps organizations identify potential security threats, ensure compliance with policies and regulations, and improve overall security posture. </a:t>
            </a:r>
          </a:p>
          <a:p>
            <a:pPr>
              <a:buFont typeface="Arial" pitchFamily="34" charset="0"/>
              <a:buChar char="•"/>
            </a:pPr>
            <a:r>
              <a:rPr lang="en-US" sz="2000" b="1" dirty="0"/>
              <a:t> What it is:</a:t>
            </a:r>
            <a:endParaRPr lang="en-US" sz="2000" dirty="0"/>
          </a:p>
          <a:p>
            <a:r>
              <a:rPr lang="en-US" sz="2000" dirty="0"/>
              <a:t>UAM is the process of observing and recording user actions across devices, networks, and applications. </a:t>
            </a:r>
          </a:p>
          <a:p>
            <a:pPr>
              <a:buFont typeface="Arial" pitchFamily="34" charset="0"/>
              <a:buChar char="•"/>
            </a:pPr>
            <a:r>
              <a:rPr lang="en-US" sz="2000" b="1" dirty="0"/>
              <a:t> Why it's important:</a:t>
            </a:r>
            <a:endParaRPr lang="en-US" sz="2000" dirty="0"/>
          </a:p>
          <a:p>
            <a:r>
              <a:rPr lang="en-US" sz="2000" dirty="0"/>
              <a:t>UAM helps detect suspicious behavior, identify insider threats, prevent data breaches, and ensure compliance with security policies. </a:t>
            </a:r>
          </a:p>
          <a:p>
            <a:pPr>
              <a:buFont typeface="Arial" pitchFamily="34" charset="0"/>
              <a:buChar char="•"/>
            </a:pPr>
            <a:endParaRPr lang="en-US" sz="2000" dirty="0"/>
          </a:p>
          <a:p>
            <a:endParaRPr lang="en-US" sz="2000" dirty="0"/>
          </a:p>
          <a:p>
            <a:pPr marL="342900" indent="-342900">
              <a:buSzPct val="100000"/>
              <a:buChar char="•"/>
            </a:pP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Best Practices and Continuous Improvement</a:t>
            </a:r>
            <a:endParaRPr lang="en-US" sz="2400" dirty="0"/>
          </a:p>
        </p:txBody>
      </p:sp>
      <p:sp>
        <p:nvSpPr>
          <p:cNvPr id="3" name="Text 1"/>
          <p:cNvSpPr/>
          <p:nvPr/>
        </p:nvSpPr>
        <p:spPr>
          <a:xfrm>
            <a:off x="457200" y="1143000"/>
            <a:ext cx="8229600" cy="3200400"/>
          </a:xfrm>
          <a:prstGeom prst="rect">
            <a:avLst/>
          </a:prstGeom>
          <a:noFill/>
          <a:ln/>
        </p:spPr>
        <p:txBody>
          <a:bodyPr wrap="square" rtlCol="0" anchor="t"/>
          <a:lstStyle/>
          <a:p>
            <a:pPr marL="342900" indent="-342900">
              <a:buSzPct val="100000"/>
              <a:buChar char="•"/>
            </a:pPr>
            <a:r>
              <a:rPr lang="en-US" sz="2000" dirty="0"/>
              <a:t>Best practices for continuous improvement include fostering a culture of improvement, setting clear and measurable goals, engaging employees at all levels, implementing incremental changes, and leveraging data for informed decision-making. Additionally, prioritizing customer needs, focusing on process optimization, and utilizing tools like the PDCA cycle (Plan-Do-Check-Act) are crucial. </a:t>
            </a:r>
          </a:p>
          <a:p>
            <a:pPr>
              <a:buFont typeface="Arial" pitchFamily="34" charset="0"/>
              <a:buChar char="•"/>
            </a:pPr>
            <a:r>
              <a:rPr lang="en-US" sz="2000" b="1"/>
              <a:t> Establish </a:t>
            </a:r>
            <a:r>
              <a:rPr lang="en-US" sz="2000" b="1" dirty="0"/>
              <a:t>a Culture of Continuous Improvement:</a:t>
            </a:r>
            <a:endParaRPr lang="en-US" sz="2000" dirty="0"/>
          </a:p>
          <a:p>
            <a:pPr fontAlgn="ctr"/>
            <a:r>
              <a:rPr lang="en-US" sz="2000" dirty="0"/>
              <a:t>Encourage open communication and feedback at all levels. </a:t>
            </a:r>
          </a:p>
          <a:p>
            <a:pPr fontAlgn="ctr"/>
            <a:r>
              <a:rPr lang="en-US" sz="2000" dirty="0"/>
              <a:t>Recognize and reward employee contributions to improvement initiatives. </a:t>
            </a:r>
          </a:p>
          <a:p>
            <a:r>
              <a:rPr lang="en-US" sz="2000" dirty="0"/>
              <a:t>Make improvement a regular part of the workflow, not a one-off task. </a:t>
            </a:r>
          </a:p>
          <a:p>
            <a:pPr marL="342900" indent="-342900">
              <a:buSzPct val="100000"/>
              <a:buChar char="•"/>
            </a:pP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8B98F-9AA8-4C84-C2A0-ABA090A5A698}"/>
              </a:ext>
            </a:extLst>
          </p:cNvPr>
          <p:cNvSpPr txBox="1"/>
          <p:nvPr/>
        </p:nvSpPr>
        <p:spPr>
          <a:xfrm>
            <a:off x="365760" y="264498"/>
            <a:ext cx="8036560" cy="1107996"/>
          </a:xfrm>
          <a:prstGeom prst="rect">
            <a:avLst/>
          </a:prstGeom>
          <a:noFill/>
        </p:spPr>
        <p:txBody>
          <a:bodyPr wrap="square">
            <a:spAutoFit/>
          </a:bodyPr>
          <a:lstStyle/>
          <a:p>
            <a:pPr>
              <a:buNone/>
            </a:pPr>
            <a:r>
              <a:rPr lang="en-US" b="1" dirty="0"/>
              <a:t>Application Access</a:t>
            </a:r>
          </a:p>
          <a:p>
            <a:pPr algn="just"/>
            <a:r>
              <a:rPr lang="en-US" sz="1600" dirty="0"/>
              <a:t>Application access refers to the process of granting users' permission to use specific software applications, tools, or systems based on their role, department, or responsibilities. It ensures that each user can only interact with the applications they are authorized to use.</a:t>
            </a:r>
          </a:p>
        </p:txBody>
      </p:sp>
      <p:graphicFrame>
        <p:nvGraphicFramePr>
          <p:cNvPr id="6" name="Table 5">
            <a:extLst>
              <a:ext uri="{FF2B5EF4-FFF2-40B4-BE49-F238E27FC236}">
                <a16:creationId xmlns:a16="http://schemas.microsoft.com/office/drawing/2014/main" id="{FCFC1A13-1AC0-ACFC-AB0C-C8DB08EC0442}"/>
              </a:ext>
            </a:extLst>
          </p:cNvPr>
          <p:cNvGraphicFramePr>
            <a:graphicFrameLocks noGrp="1"/>
          </p:cNvGraphicFramePr>
          <p:nvPr>
            <p:extLst>
              <p:ext uri="{D42A27DB-BD31-4B8C-83A1-F6EECF244321}">
                <p14:modId xmlns:p14="http://schemas.microsoft.com/office/powerpoint/2010/main" val="69344411"/>
              </p:ext>
            </p:extLst>
          </p:nvPr>
        </p:nvGraphicFramePr>
        <p:xfrm>
          <a:off x="365759" y="1630620"/>
          <a:ext cx="8036559" cy="3047424"/>
        </p:xfrm>
        <a:graphic>
          <a:graphicData uri="http://schemas.openxmlformats.org/drawingml/2006/table">
            <a:tbl>
              <a:tblPr/>
              <a:tblGrid>
                <a:gridCol w="995680">
                  <a:extLst>
                    <a:ext uri="{9D8B030D-6E8A-4147-A177-3AD203B41FA5}">
                      <a16:colId xmlns:a16="http://schemas.microsoft.com/office/drawing/2014/main" val="1886262059"/>
                    </a:ext>
                  </a:extLst>
                </a:gridCol>
                <a:gridCol w="2661920">
                  <a:extLst>
                    <a:ext uri="{9D8B030D-6E8A-4147-A177-3AD203B41FA5}">
                      <a16:colId xmlns:a16="http://schemas.microsoft.com/office/drawing/2014/main" val="299057641"/>
                    </a:ext>
                  </a:extLst>
                </a:gridCol>
                <a:gridCol w="4378959">
                  <a:extLst>
                    <a:ext uri="{9D8B030D-6E8A-4147-A177-3AD203B41FA5}">
                      <a16:colId xmlns:a16="http://schemas.microsoft.com/office/drawing/2014/main" val="3014009012"/>
                    </a:ext>
                  </a:extLst>
                </a:gridCol>
              </a:tblGrid>
              <a:tr h="209572">
                <a:tc>
                  <a:txBody>
                    <a:bodyPr/>
                    <a:lstStyle/>
                    <a:p>
                      <a:pPr algn="just"/>
                      <a:r>
                        <a:rPr lang="en-IN" sz="1400" b="1"/>
                        <a:t>Step</a:t>
                      </a:r>
                      <a:endParaRPr lang="en-IN" sz="1400"/>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400" b="1"/>
                        <a:t>Action</a:t>
                      </a:r>
                      <a:endParaRPr lang="en-IN" sz="1400"/>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400" b="1"/>
                        <a:t>Details</a:t>
                      </a:r>
                      <a:endParaRPr lang="en-IN" sz="1400"/>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5229108"/>
                  </a:ext>
                </a:extLst>
              </a:tr>
              <a:tr h="523930">
                <a:tc>
                  <a:txBody>
                    <a:bodyPr/>
                    <a:lstStyle/>
                    <a:p>
                      <a:pPr algn="just"/>
                      <a:r>
                        <a:rPr lang="en-IN" sz="1400"/>
                        <a:t>1</a:t>
                      </a:r>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400"/>
                        <a:t>User requests access</a:t>
                      </a:r>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a:t>Through a portal, ticketing system, or during onboarding.</a:t>
                      </a:r>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19266"/>
                  </a:ext>
                </a:extLst>
              </a:tr>
              <a:tr h="523930">
                <a:tc>
                  <a:txBody>
                    <a:bodyPr/>
                    <a:lstStyle/>
                    <a:p>
                      <a:pPr algn="just"/>
                      <a:r>
                        <a:rPr lang="en-IN" sz="1400"/>
                        <a:t>2</a:t>
                      </a:r>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400" dirty="0"/>
                        <a:t>Role/group is checked</a:t>
                      </a:r>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a:t>The system verifies the user’s assigned role or group.</a:t>
                      </a:r>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4044956"/>
                  </a:ext>
                </a:extLst>
              </a:tr>
              <a:tr h="523930">
                <a:tc>
                  <a:txBody>
                    <a:bodyPr/>
                    <a:lstStyle/>
                    <a:p>
                      <a:pPr algn="just"/>
                      <a:r>
                        <a:rPr lang="en-IN" sz="1400" dirty="0"/>
                        <a:t>3</a:t>
                      </a:r>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400" dirty="0"/>
                        <a:t>Access policy is applied</a:t>
                      </a:r>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a:t>Policies define which roles/groups can access which applications.</a:t>
                      </a:r>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174687"/>
                  </a:ext>
                </a:extLst>
              </a:tr>
              <a:tr h="681110">
                <a:tc>
                  <a:txBody>
                    <a:bodyPr/>
                    <a:lstStyle/>
                    <a:p>
                      <a:pPr algn="just"/>
                      <a:r>
                        <a:rPr lang="en-IN" sz="1400"/>
                        <a:t>4</a:t>
                      </a:r>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a:t>Access is granted or denied</a:t>
                      </a:r>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a:t>Based on policy rules, access is automatically approved or escalated for review.</a:t>
                      </a:r>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0259876"/>
                  </a:ext>
                </a:extLst>
              </a:tr>
              <a:tr h="523930">
                <a:tc>
                  <a:txBody>
                    <a:bodyPr/>
                    <a:lstStyle/>
                    <a:p>
                      <a:pPr algn="just"/>
                      <a:r>
                        <a:rPr lang="en-IN" sz="1400"/>
                        <a:t>5</a:t>
                      </a:r>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400"/>
                        <a:t>Logging and auditing</a:t>
                      </a:r>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dirty="0"/>
                        <a:t>All access events are recorded for future auditing and review.</a:t>
                      </a:r>
                    </a:p>
                  </a:txBody>
                  <a:tcPr marL="57234" marR="57234" marT="28617" marB="286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3623694"/>
                  </a:ext>
                </a:extLst>
              </a:tr>
            </a:tbl>
          </a:graphicData>
        </a:graphic>
      </p:graphicFrame>
      <p:sp>
        <p:nvSpPr>
          <p:cNvPr id="7" name="Rectangle 1">
            <a:extLst>
              <a:ext uri="{FF2B5EF4-FFF2-40B4-BE49-F238E27FC236}">
                <a16:creationId xmlns:a16="http://schemas.microsoft.com/office/drawing/2014/main" id="{E152C866-AADA-0F85-34F4-DE7799D57E9A}"/>
              </a:ext>
            </a:extLst>
          </p:cNvPr>
          <p:cNvSpPr>
            <a:spLocks noChangeArrowheads="1"/>
          </p:cNvSpPr>
          <p:nvPr/>
        </p:nvSpPr>
        <p:spPr bwMode="auto">
          <a:xfrm>
            <a:off x="-1116055" y="1370013"/>
            <a:ext cx="1488664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95009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42B053-E2F4-50E8-244F-81F4F5E72DFE}"/>
              </a:ext>
            </a:extLst>
          </p:cNvPr>
          <p:cNvSpPr txBox="1"/>
          <p:nvPr/>
        </p:nvSpPr>
        <p:spPr>
          <a:xfrm>
            <a:off x="243840" y="375920"/>
            <a:ext cx="8168640" cy="1107996"/>
          </a:xfrm>
          <a:prstGeom prst="rect">
            <a:avLst/>
          </a:prstGeom>
          <a:noFill/>
        </p:spPr>
        <p:txBody>
          <a:bodyPr wrap="square">
            <a:spAutoFit/>
          </a:bodyPr>
          <a:lstStyle/>
          <a:p>
            <a:pPr algn="just">
              <a:buNone/>
            </a:pPr>
            <a:r>
              <a:rPr lang="en-US" b="1" dirty="0"/>
              <a:t>Access Control List (ACL)</a:t>
            </a:r>
          </a:p>
          <a:p>
            <a:pPr algn="just"/>
            <a:r>
              <a:rPr lang="en-US" sz="1600" dirty="0"/>
              <a:t>An Access Control List (ACL) is a security mechanism used to define which users or system processes have permission to access specific resources—such as files, folders, applications, or services—and what actions they are allowed to perform.</a:t>
            </a:r>
          </a:p>
        </p:txBody>
      </p:sp>
      <p:sp>
        <p:nvSpPr>
          <p:cNvPr id="5" name="TextBox 4">
            <a:extLst>
              <a:ext uri="{FF2B5EF4-FFF2-40B4-BE49-F238E27FC236}">
                <a16:creationId xmlns:a16="http://schemas.microsoft.com/office/drawing/2014/main" id="{A3FF0DE9-5F0F-C865-B204-3FC7BE786A1E}"/>
              </a:ext>
            </a:extLst>
          </p:cNvPr>
          <p:cNvSpPr txBox="1"/>
          <p:nvPr/>
        </p:nvSpPr>
        <p:spPr>
          <a:xfrm>
            <a:off x="243840" y="1483916"/>
            <a:ext cx="8067040" cy="1200329"/>
          </a:xfrm>
          <a:prstGeom prst="rect">
            <a:avLst/>
          </a:prstGeom>
          <a:noFill/>
        </p:spPr>
        <p:txBody>
          <a:bodyPr wrap="square">
            <a:spAutoFit/>
          </a:bodyPr>
          <a:lstStyle/>
          <a:p>
            <a:pPr>
              <a:buNone/>
            </a:pPr>
            <a:r>
              <a:rPr lang="en-US" b="1" dirty="0"/>
              <a:t>Purpose of ACL</a:t>
            </a:r>
          </a:p>
          <a:p>
            <a:pPr algn="just">
              <a:buFont typeface="Arial" panose="020B0604020202020204" pitchFamily="34" charset="0"/>
              <a:buChar char="•"/>
            </a:pPr>
            <a:r>
              <a:rPr lang="en-US" dirty="0"/>
              <a:t>To restrict or allow access based on user identity.</a:t>
            </a:r>
          </a:p>
          <a:p>
            <a:pPr>
              <a:buFont typeface="Arial" panose="020B0604020202020204" pitchFamily="34" charset="0"/>
              <a:buChar char="•"/>
            </a:pPr>
            <a:r>
              <a:rPr lang="en-US" dirty="0"/>
              <a:t>To define permissions such as </a:t>
            </a:r>
            <a:r>
              <a:rPr lang="en-US" i="1" dirty="0"/>
              <a:t>read</a:t>
            </a:r>
            <a:r>
              <a:rPr lang="en-US" dirty="0"/>
              <a:t>, </a:t>
            </a:r>
            <a:r>
              <a:rPr lang="en-US" i="1" dirty="0"/>
              <a:t>write</a:t>
            </a:r>
            <a:r>
              <a:rPr lang="en-US" dirty="0"/>
              <a:t>, </a:t>
            </a:r>
            <a:r>
              <a:rPr lang="en-US" i="1" dirty="0"/>
              <a:t>execute</a:t>
            </a:r>
            <a:r>
              <a:rPr lang="en-US" dirty="0"/>
              <a:t>, or </a:t>
            </a:r>
            <a:r>
              <a:rPr lang="en-US" i="1" dirty="0"/>
              <a:t>delete</a:t>
            </a:r>
            <a:r>
              <a:rPr lang="en-US" dirty="0"/>
              <a:t>.</a:t>
            </a:r>
          </a:p>
          <a:p>
            <a:pPr>
              <a:buFont typeface="Arial" panose="020B0604020202020204" pitchFamily="34" charset="0"/>
              <a:buChar char="•"/>
            </a:pPr>
            <a:r>
              <a:rPr lang="en-US" dirty="0"/>
              <a:t>To ensure data confidentiality and integrity.</a:t>
            </a:r>
          </a:p>
        </p:txBody>
      </p:sp>
      <p:graphicFrame>
        <p:nvGraphicFramePr>
          <p:cNvPr id="6" name="Table 5">
            <a:extLst>
              <a:ext uri="{FF2B5EF4-FFF2-40B4-BE49-F238E27FC236}">
                <a16:creationId xmlns:a16="http://schemas.microsoft.com/office/drawing/2014/main" id="{3B953DC2-F39E-FDEF-74B3-05854EEAA7E0}"/>
              </a:ext>
            </a:extLst>
          </p:cNvPr>
          <p:cNvGraphicFramePr>
            <a:graphicFrameLocks noGrp="1"/>
          </p:cNvGraphicFramePr>
          <p:nvPr>
            <p:extLst>
              <p:ext uri="{D42A27DB-BD31-4B8C-83A1-F6EECF244321}">
                <p14:modId xmlns:p14="http://schemas.microsoft.com/office/powerpoint/2010/main" val="3633366145"/>
              </p:ext>
            </p:extLst>
          </p:nvPr>
        </p:nvGraphicFramePr>
        <p:xfrm>
          <a:off x="367030" y="3078479"/>
          <a:ext cx="8238490" cy="1859280"/>
        </p:xfrm>
        <a:graphic>
          <a:graphicData uri="http://schemas.openxmlformats.org/drawingml/2006/table">
            <a:tbl>
              <a:tblPr/>
              <a:tblGrid>
                <a:gridCol w="4119245">
                  <a:extLst>
                    <a:ext uri="{9D8B030D-6E8A-4147-A177-3AD203B41FA5}">
                      <a16:colId xmlns:a16="http://schemas.microsoft.com/office/drawing/2014/main" val="3480022964"/>
                    </a:ext>
                  </a:extLst>
                </a:gridCol>
                <a:gridCol w="4119245">
                  <a:extLst>
                    <a:ext uri="{9D8B030D-6E8A-4147-A177-3AD203B41FA5}">
                      <a16:colId xmlns:a16="http://schemas.microsoft.com/office/drawing/2014/main" val="2142931346"/>
                    </a:ext>
                  </a:extLst>
                </a:gridCol>
              </a:tblGrid>
              <a:tr h="287731">
                <a:tc>
                  <a:txBody>
                    <a:bodyPr/>
                    <a:lstStyle/>
                    <a:p>
                      <a:pPr algn="just"/>
                      <a:r>
                        <a:rPr lang="en-IN" sz="1400" b="1"/>
                        <a:t>Type</a:t>
                      </a:r>
                      <a:endParaRPr lang="en-IN"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1400" b="1"/>
                        <a:t>Description</a:t>
                      </a:r>
                      <a:endParaRPr lang="en-IN"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3146483"/>
                  </a:ext>
                </a:extLst>
              </a:tr>
              <a:tr h="503530">
                <a:tc>
                  <a:txBody>
                    <a:bodyPr/>
                    <a:lstStyle/>
                    <a:p>
                      <a:pPr algn="just"/>
                      <a:r>
                        <a:rPr lang="en-IN" sz="1400" b="1" dirty="0"/>
                        <a:t>File System ACL</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a:t>Controls access to files/directories (e.g., NTFS in Windows, POSIX in Linux).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7814731"/>
                  </a:ext>
                </a:extLst>
              </a:tr>
              <a:tr h="503530">
                <a:tc>
                  <a:txBody>
                    <a:bodyPr/>
                    <a:lstStyle/>
                    <a:p>
                      <a:pPr algn="just"/>
                      <a:r>
                        <a:rPr lang="en-IN" sz="1400" b="1" dirty="0"/>
                        <a:t>Network ACL</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a:t>Controls access to network resources like routers, firewalls, etc.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0737898"/>
                  </a:ext>
                </a:extLst>
              </a:tr>
              <a:tr h="503530">
                <a:tc>
                  <a:txBody>
                    <a:bodyPr/>
                    <a:lstStyle/>
                    <a:p>
                      <a:pPr algn="just"/>
                      <a:r>
                        <a:rPr lang="en-IN" sz="1400" b="1"/>
                        <a:t>Application ACL</a:t>
                      </a:r>
                      <a:endParaRPr lang="en-IN"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dirty="0"/>
                        <a:t>Used within software systems to manage feature-level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6149301"/>
                  </a:ext>
                </a:extLst>
              </a:tr>
            </a:tbl>
          </a:graphicData>
        </a:graphic>
      </p:graphicFrame>
      <p:sp>
        <p:nvSpPr>
          <p:cNvPr id="7" name="Rectangle 1">
            <a:extLst>
              <a:ext uri="{FF2B5EF4-FFF2-40B4-BE49-F238E27FC236}">
                <a16:creationId xmlns:a16="http://schemas.microsoft.com/office/drawing/2014/main" id="{2B197B99-6EE1-004D-93C9-95411F2D32D9}"/>
              </a:ext>
            </a:extLst>
          </p:cNvPr>
          <p:cNvSpPr>
            <a:spLocks noChangeArrowheads="1"/>
          </p:cNvSpPr>
          <p:nvPr/>
        </p:nvSpPr>
        <p:spPr bwMode="auto">
          <a:xfrm>
            <a:off x="243840" y="2670255"/>
            <a:ext cx="93530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Types of ACLs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125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003607-450C-E334-E783-A3BA9689A05D}"/>
              </a:ext>
            </a:extLst>
          </p:cNvPr>
          <p:cNvSpPr txBox="1"/>
          <p:nvPr/>
        </p:nvSpPr>
        <p:spPr>
          <a:xfrm>
            <a:off x="467360" y="325120"/>
            <a:ext cx="7995920" cy="3477875"/>
          </a:xfrm>
          <a:prstGeom prst="rect">
            <a:avLst/>
          </a:prstGeom>
          <a:noFill/>
        </p:spPr>
        <p:txBody>
          <a:bodyPr wrap="square">
            <a:spAutoFit/>
          </a:bodyPr>
          <a:lstStyle/>
          <a:p>
            <a:pPr algn="just"/>
            <a:r>
              <a:rPr lang="en-US" sz="2800" b="1" dirty="0"/>
              <a:t>Abstract</a:t>
            </a:r>
            <a:r>
              <a:rPr lang="en-US" sz="1600" dirty="0"/>
              <a:t>:</a:t>
            </a:r>
          </a:p>
          <a:p>
            <a:pPr algn="just"/>
            <a:r>
              <a:rPr lang="en-US" sz="1600" dirty="0"/>
              <a:t>In modern digital ecosystems, secure and efficient user access management is crucial for maintaining data integrity, operational efficiency, and regulatory compliance. This paper explores the optimization of user group configurations and access control mechanisms to streamline workflows and enhance system security. The proposed model emphasizes role-based access control (RBAC), dynamic user provisioning, and automated workflow management to reduce administrative overhead and minimize security risks. By integrating advanced authentication protocols and centralized policy enforcement, the system ensures appropriate access rights are granted based on user roles, responsibilities, and operational contexts. The study also evaluates the impact of optimized workflows on user experience and organizational productivity. Experimental results and case studies demonstrate significant improvements in access accuracy, workflow efficiency, and security posture, making a strong case for the adoption of the optimized access control framework in enterprise environments.</a:t>
            </a:r>
            <a:endParaRPr lang="en-IN" sz="1600" dirty="0"/>
          </a:p>
        </p:txBody>
      </p:sp>
    </p:spTree>
    <p:extLst>
      <p:ext uri="{BB962C8B-B14F-4D97-AF65-F5344CB8AC3E}">
        <p14:creationId xmlns:p14="http://schemas.microsoft.com/office/powerpoint/2010/main" val="24351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A6303B8-B4AD-C93A-1771-4533184F0C28}"/>
              </a:ext>
            </a:extLst>
          </p:cNvPr>
          <p:cNvSpPr>
            <a:spLocks noChangeArrowheads="1"/>
          </p:cNvSpPr>
          <p:nvPr/>
        </p:nvSpPr>
        <p:spPr bwMode="auto">
          <a:xfrm>
            <a:off x="294640" y="241053"/>
            <a:ext cx="6576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Access Control Flow using ACL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panose="020B0604020202020204" pitchFamily="34" charset="0"/>
              </a:rPr>
              <a:t>1.</a:t>
            </a:r>
            <a:r>
              <a:rPr kumimoji="0" lang="en-US" altLang="en-US" sz="1600" b="1" i="0" u="none" strike="noStrike" cap="none" normalizeH="0" baseline="0" dirty="0">
                <a:ln>
                  <a:noFill/>
                </a:ln>
                <a:solidFill>
                  <a:schemeClr val="tx1"/>
                </a:solidFill>
                <a:effectLst/>
                <a:latin typeface="Arial" panose="020B0604020202020204" pitchFamily="34" charset="0"/>
              </a:rPr>
              <a:t>User Makes a Request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user tries to </a:t>
            </a:r>
            <a:r>
              <a:rPr kumimoji="0" lang="en-US" altLang="en-US" sz="1600" i="0" u="none" strike="noStrike" cap="none" normalizeH="0" baseline="0" dirty="0">
                <a:ln>
                  <a:noFill/>
                </a:ln>
                <a:solidFill>
                  <a:schemeClr val="tx1"/>
                </a:solidFill>
                <a:effectLst/>
                <a:latin typeface="Arial" panose="020B0604020202020204" pitchFamily="34" charset="0"/>
              </a:rPr>
              <a:t>access a resource </a:t>
            </a:r>
            <a:r>
              <a:rPr kumimoji="0" lang="en-US" altLang="en-US" sz="1600" b="0" i="0" u="none" strike="noStrike" cap="none" normalizeH="0" baseline="0" dirty="0">
                <a:ln>
                  <a:noFill/>
                </a:ln>
                <a:solidFill>
                  <a:schemeClr val="tx1"/>
                </a:solidFill>
                <a:effectLst/>
                <a:latin typeface="Arial" panose="020B0604020202020204" pitchFamily="34" charset="0"/>
              </a:rPr>
              <a:t>(file, application, database,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Example: Bob tries to open </a:t>
            </a:r>
            <a:r>
              <a:rPr kumimoji="0" lang="en-US" altLang="en-US" sz="1600" b="0" i="0" u="none" strike="noStrike" cap="none" normalizeH="0" baseline="0" dirty="0">
                <a:ln>
                  <a:noFill/>
                </a:ln>
                <a:solidFill>
                  <a:schemeClr val="tx1"/>
                </a:solidFill>
                <a:effectLst/>
                <a:latin typeface="Arial Unicode MS"/>
              </a:rPr>
              <a:t>ProjectPlan.docx</a:t>
            </a:r>
            <a:r>
              <a:rPr kumimoji="0" lang="en-US" altLang="en-US"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algn="just"/>
            <a:r>
              <a:rPr lang="en-US" b="1" dirty="0"/>
              <a:t>2. System Identifies the User</a:t>
            </a:r>
          </a:p>
          <a:p>
            <a:pPr algn="just"/>
            <a:r>
              <a:rPr lang="en-US" sz="1600" dirty="0"/>
              <a:t>The system authenticates the user (e.g., via username and password or SSO).</a:t>
            </a:r>
          </a:p>
          <a:p>
            <a:pPr algn="just"/>
            <a:r>
              <a:rPr lang="en-US" sz="1600" dirty="0"/>
              <a:t>It confirms Bob is a valid, logged-in user.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2D5F0C8F-D0CC-B23F-1CF6-7A8E7BC41C9B}"/>
              </a:ext>
            </a:extLst>
          </p:cNvPr>
          <p:cNvSpPr>
            <a:spLocks noChangeArrowheads="1"/>
          </p:cNvSpPr>
          <p:nvPr/>
        </p:nvSpPr>
        <p:spPr bwMode="auto">
          <a:xfrm>
            <a:off x="360940" y="2633306"/>
            <a:ext cx="53329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3</a:t>
            </a:r>
            <a:r>
              <a:rPr kumimoji="0" lang="en-US" altLang="en-US" sz="1600" b="1" i="0" u="none" strike="noStrike" cap="none" normalizeH="0" baseline="0" dirty="0">
                <a:ln>
                  <a:noFill/>
                </a:ln>
                <a:solidFill>
                  <a:schemeClr val="tx1"/>
                </a:solidFill>
                <a:effectLst/>
                <a:latin typeface="Arial" panose="020B0604020202020204" pitchFamily="34" charset="0"/>
              </a:rPr>
              <a:t>. System Locates the ACL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system checks the </a:t>
            </a:r>
            <a:r>
              <a:rPr kumimoji="0" lang="en-US" altLang="en-US" sz="1400" i="0" u="none" strike="noStrike" cap="none" normalizeH="0" baseline="0" dirty="0">
                <a:ln>
                  <a:noFill/>
                </a:ln>
                <a:solidFill>
                  <a:schemeClr val="tx1"/>
                </a:solidFill>
                <a:effectLst/>
                <a:latin typeface="Arial" panose="020B0604020202020204" pitchFamily="34" charset="0"/>
              </a:rPr>
              <a:t>ACL attached to the requested resource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It finds the ACL for </a:t>
            </a:r>
            <a:r>
              <a:rPr kumimoji="0" lang="en-US" altLang="en-US" sz="1400" b="0" i="0" u="none" strike="noStrike" cap="none" normalizeH="0" baseline="0" dirty="0">
                <a:ln>
                  <a:noFill/>
                </a:ln>
                <a:solidFill>
                  <a:schemeClr val="tx1"/>
                </a:solidFill>
                <a:effectLst/>
                <a:latin typeface="Arial Unicode MS"/>
              </a:rPr>
              <a:t>ProjectPlan.docx</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934CF40E-8B02-2CE5-7077-4C25D79E289C}"/>
              </a:ext>
            </a:extLst>
          </p:cNvPr>
          <p:cNvSpPr>
            <a:spLocks noChangeArrowheads="1"/>
          </p:cNvSpPr>
          <p:nvPr/>
        </p:nvSpPr>
        <p:spPr bwMode="auto">
          <a:xfrm>
            <a:off x="360940" y="3600698"/>
            <a:ext cx="4651135"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4. Match User or Group in ACL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system scans the ACL for </a:t>
            </a:r>
            <a:r>
              <a:rPr kumimoji="0" lang="en-US" altLang="en-US" sz="1400" i="0" u="none" strike="noStrike" cap="none" normalizeH="0" baseline="0" dirty="0">
                <a:ln>
                  <a:noFill/>
                </a:ln>
                <a:solidFill>
                  <a:schemeClr val="tx1"/>
                </a:solidFill>
                <a:effectLst/>
                <a:latin typeface="Arial" panose="020B0604020202020204" pitchFamily="34" charset="0"/>
              </a:rPr>
              <a:t>an entry </a:t>
            </a:r>
            <a:r>
              <a:rPr kumimoji="0" lang="en-US" altLang="en-US" sz="1400" b="0" i="0" u="none" strike="noStrike" cap="none" normalizeH="0" baseline="0" dirty="0">
                <a:ln>
                  <a:noFill/>
                </a:ln>
                <a:solidFill>
                  <a:schemeClr val="tx1"/>
                </a:solidFill>
                <a:effectLst/>
                <a:latin typeface="Arial" panose="020B0604020202020204" pitchFamily="34" charset="0"/>
              </a:rPr>
              <a:t>matching:</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user directly (Bob), or</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 group the user belongs to (e.g., </a:t>
            </a:r>
            <a:r>
              <a:rPr kumimoji="0" lang="en-US" altLang="en-US" sz="1400" b="0" i="0" u="none" strike="noStrike" cap="none" normalizeH="0" baseline="0" dirty="0">
                <a:ln>
                  <a:noFill/>
                </a:ln>
                <a:solidFill>
                  <a:schemeClr val="tx1"/>
                </a:solidFill>
                <a:effectLst/>
                <a:latin typeface="Arial Unicode MS"/>
              </a:rPr>
              <a:t>HR_Group</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8793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7A7BD5-F293-DCE6-1777-E0D0EFE1E130}"/>
              </a:ext>
            </a:extLst>
          </p:cNvPr>
          <p:cNvSpPr>
            <a:spLocks noChangeArrowheads="1"/>
          </p:cNvSpPr>
          <p:nvPr/>
        </p:nvSpPr>
        <p:spPr bwMode="auto">
          <a:xfrm>
            <a:off x="602790" y="649367"/>
            <a:ext cx="5783443"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5. Check Permissions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If a match is found, the system checks </a:t>
            </a:r>
            <a:r>
              <a:rPr kumimoji="0" lang="en-US" altLang="en-US" sz="1400" i="0" u="none" strike="noStrike" cap="none" normalizeH="0" baseline="0" dirty="0">
                <a:ln>
                  <a:noFill/>
                </a:ln>
                <a:solidFill>
                  <a:schemeClr val="tx1"/>
                </a:solidFill>
                <a:effectLst/>
                <a:latin typeface="Arial" panose="020B0604020202020204" pitchFamily="34" charset="0"/>
              </a:rPr>
              <a:t>the associated permissions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For Bob: </a:t>
            </a:r>
            <a:r>
              <a:rPr kumimoji="0" lang="en-US" altLang="en-US" sz="1400" b="0" i="0" u="none" strike="noStrike" cap="none" normalizeH="0" baseline="0" dirty="0">
                <a:ln>
                  <a:noFill/>
                </a:ln>
                <a:solidFill>
                  <a:schemeClr val="tx1"/>
                </a:solidFill>
                <a:effectLst/>
                <a:latin typeface="Arial Unicode MS"/>
              </a:rPr>
              <a:t>Read</a:t>
            </a:r>
            <a:r>
              <a:rPr kumimoji="0" lang="en-US" altLang="en-US" sz="1400" b="0" i="0" u="none" strike="noStrike" cap="none" normalizeH="0" baseline="0" dirty="0">
                <a:ln>
                  <a:noFill/>
                </a:ln>
                <a:solidFill>
                  <a:schemeClr val="tx1"/>
                </a:solidFill>
                <a:effectLst/>
              </a:rPr>
              <a:t> →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If Bob had tried to write, and ACL only allows </a:t>
            </a:r>
            <a:r>
              <a:rPr kumimoji="0" lang="en-US" altLang="en-US" sz="1400" b="0" i="0" u="none" strike="noStrike" cap="none" normalizeH="0" baseline="0" dirty="0">
                <a:ln>
                  <a:noFill/>
                </a:ln>
                <a:solidFill>
                  <a:schemeClr val="tx1"/>
                </a:solidFill>
                <a:effectLst/>
                <a:latin typeface="Arial Unicode MS"/>
              </a:rPr>
              <a:t>Read</a:t>
            </a:r>
            <a:r>
              <a:rPr kumimoji="0" lang="en-US" altLang="en-US" sz="1400" b="0" i="0" u="none" strike="noStrike" cap="none" normalizeH="0" baseline="0" dirty="0">
                <a:ln>
                  <a:noFill/>
                </a:ln>
                <a:solidFill>
                  <a:schemeClr val="tx1"/>
                </a:solidFill>
                <a:effectLst/>
              </a:rPr>
              <a:t> → ❌ Denied</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BE04B90-33DA-61ED-87DB-C4FE34198199}"/>
              </a:ext>
            </a:extLst>
          </p:cNvPr>
          <p:cNvSpPr txBox="1"/>
          <p:nvPr/>
        </p:nvSpPr>
        <p:spPr>
          <a:xfrm>
            <a:off x="531670" y="1740753"/>
            <a:ext cx="6458410" cy="830997"/>
          </a:xfrm>
          <a:prstGeom prst="rect">
            <a:avLst/>
          </a:prstGeom>
          <a:noFill/>
        </p:spPr>
        <p:txBody>
          <a:bodyPr wrap="square">
            <a:spAutoFit/>
          </a:bodyPr>
          <a:lstStyle/>
          <a:p>
            <a:pPr algn="just">
              <a:buNone/>
            </a:pPr>
            <a:r>
              <a:rPr lang="en-US" sz="1600" b="1" dirty="0"/>
              <a:t>6. Allow or Deny Access</a:t>
            </a:r>
          </a:p>
          <a:p>
            <a:pPr algn="just">
              <a:buFont typeface="Arial" panose="020B0604020202020204" pitchFamily="34" charset="0"/>
              <a:buChar char="•"/>
            </a:pPr>
            <a:r>
              <a:rPr lang="en-US" sz="1600" dirty="0"/>
              <a:t>If the required permission is present → ✅ Access is granted</a:t>
            </a:r>
          </a:p>
          <a:p>
            <a:pPr algn="just">
              <a:buFont typeface="Arial" panose="020B0604020202020204" pitchFamily="34" charset="0"/>
              <a:buChar char="•"/>
            </a:pPr>
            <a:r>
              <a:rPr lang="en-US" sz="1600" dirty="0"/>
              <a:t>If permission is missing or user is not in ACL → ❌ Access is denied</a:t>
            </a:r>
          </a:p>
        </p:txBody>
      </p:sp>
      <p:sp>
        <p:nvSpPr>
          <p:cNvPr id="6" name="TextBox 5">
            <a:extLst>
              <a:ext uri="{FF2B5EF4-FFF2-40B4-BE49-F238E27FC236}">
                <a16:creationId xmlns:a16="http://schemas.microsoft.com/office/drawing/2014/main" id="{085DEE09-2323-EB70-4016-31009A575E95}"/>
              </a:ext>
            </a:extLst>
          </p:cNvPr>
          <p:cNvSpPr txBox="1"/>
          <p:nvPr/>
        </p:nvSpPr>
        <p:spPr>
          <a:xfrm>
            <a:off x="602790" y="2864396"/>
            <a:ext cx="6234890" cy="923330"/>
          </a:xfrm>
          <a:prstGeom prst="rect">
            <a:avLst/>
          </a:prstGeom>
          <a:noFill/>
        </p:spPr>
        <p:txBody>
          <a:bodyPr wrap="square">
            <a:spAutoFit/>
          </a:bodyPr>
          <a:lstStyle/>
          <a:p>
            <a:pPr algn="just">
              <a:buNone/>
            </a:pPr>
            <a:r>
              <a:rPr lang="en-US" b="1" dirty="0"/>
              <a:t>7. Log the Access Attempt</a:t>
            </a:r>
          </a:p>
          <a:p>
            <a:pPr algn="just">
              <a:buFont typeface="Arial" panose="020B0604020202020204" pitchFamily="34" charset="0"/>
              <a:buChar char="•"/>
            </a:pPr>
            <a:r>
              <a:rPr lang="en-US" dirty="0"/>
              <a:t>The system </a:t>
            </a:r>
            <a:r>
              <a:rPr lang="en-US" b="1" dirty="0"/>
              <a:t>r</a:t>
            </a:r>
            <a:r>
              <a:rPr lang="en-US" dirty="0"/>
              <a:t>ecords the access attempt for auditing.</a:t>
            </a:r>
          </a:p>
          <a:p>
            <a:pPr algn="just">
              <a:buFont typeface="Arial" panose="020B0604020202020204" pitchFamily="34" charset="0"/>
              <a:buChar char="•"/>
            </a:pPr>
            <a:r>
              <a:rPr lang="en-US" dirty="0"/>
              <a:t>Useful for security and compliance.</a:t>
            </a:r>
          </a:p>
        </p:txBody>
      </p:sp>
    </p:spTree>
    <p:extLst>
      <p:ext uri="{BB962C8B-B14F-4D97-AF65-F5344CB8AC3E}">
        <p14:creationId xmlns:p14="http://schemas.microsoft.com/office/powerpoint/2010/main" val="453743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97C878-B132-A7BA-F958-C35D4D9A96D3}"/>
              </a:ext>
            </a:extLst>
          </p:cNvPr>
          <p:cNvSpPr txBox="1"/>
          <p:nvPr/>
        </p:nvSpPr>
        <p:spPr>
          <a:xfrm>
            <a:off x="254000" y="657146"/>
            <a:ext cx="8331200" cy="3354765"/>
          </a:xfrm>
          <a:prstGeom prst="rect">
            <a:avLst/>
          </a:prstGeom>
          <a:noFill/>
        </p:spPr>
        <p:txBody>
          <a:bodyPr wrap="square">
            <a:spAutoFit/>
          </a:bodyPr>
          <a:lstStyle/>
          <a:p>
            <a:pPr algn="just">
              <a:buNone/>
            </a:pPr>
            <a:r>
              <a:rPr lang="en-US" sz="2000" b="1" dirty="0"/>
              <a:t>Conclusion</a:t>
            </a:r>
          </a:p>
          <a:p>
            <a:pPr algn="just">
              <a:buNone/>
            </a:pPr>
            <a:r>
              <a:rPr lang="en-US" sz="1600" dirty="0"/>
              <a:t>Effective user, group, and role management is essential for ensuring secure, scalable, and efficient operations in modern IT systems. By implementing structured access control mechanisms and automating workflows, organizations can reduce administrative overhead, enhance data security, and improve user productivity.</a:t>
            </a:r>
          </a:p>
          <a:p>
            <a:pPr algn="just">
              <a:buNone/>
            </a:pPr>
            <a:r>
              <a:rPr lang="en-US" sz="1600" dirty="0"/>
              <a:t>This project has demonstrated how role-based access control (RBAC), user-group assignment, and workflow automation can be integrated into a unified framework. Through centralized role management and dynamic access provisioning, we ensure that users receive only the permissions necessary for their responsibilities — aligning with the principle of least privilege.</a:t>
            </a:r>
          </a:p>
          <a:p>
            <a:pPr algn="just"/>
            <a:r>
              <a:rPr lang="en-US" sz="1600" dirty="0"/>
              <a:t>Optimizing these components not only strengthens system security but also simplifies compliance, improves onboarding/offboarding processes, and supports scalability as the organization grows. As businesses increasingly rely on digital infrastructure, such a structured and automated approach to access control becomes a strategic asset.</a:t>
            </a:r>
          </a:p>
        </p:txBody>
      </p:sp>
    </p:spTree>
    <p:extLst>
      <p:ext uri="{BB962C8B-B14F-4D97-AF65-F5344CB8AC3E}">
        <p14:creationId xmlns:p14="http://schemas.microsoft.com/office/powerpoint/2010/main" val="2453619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BA0D2E-3287-AD70-A5D6-1D9CDAA8B953}"/>
              </a:ext>
            </a:extLst>
          </p:cNvPr>
          <p:cNvSpPr txBox="1"/>
          <p:nvPr/>
        </p:nvSpPr>
        <p:spPr>
          <a:xfrm>
            <a:off x="2286000" y="2385814"/>
            <a:ext cx="4572000" cy="769441"/>
          </a:xfrm>
          <a:prstGeom prst="rect">
            <a:avLst/>
          </a:prstGeom>
          <a:noFill/>
        </p:spPr>
        <p:txBody>
          <a:bodyPr wrap="square">
            <a:spAutoFit/>
          </a:bodyPr>
          <a:lstStyle/>
          <a:p>
            <a:pPr algn="ctr"/>
            <a:r>
              <a:rPr lang="en-IN" sz="4400" b="1" dirty="0"/>
              <a:t>Thank you</a:t>
            </a:r>
          </a:p>
        </p:txBody>
      </p:sp>
    </p:spTree>
    <p:extLst>
      <p:ext uri="{BB962C8B-B14F-4D97-AF65-F5344CB8AC3E}">
        <p14:creationId xmlns:p14="http://schemas.microsoft.com/office/powerpoint/2010/main" val="125844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4505960"/>
          </a:xfrm>
          <a:prstGeom prst="rect">
            <a:avLst/>
          </a:prstGeom>
          <a:noFill/>
          <a:ln/>
        </p:spPr>
        <p:txBody>
          <a:bodyPr wrap="square" rtlCol="0" anchor="ctr"/>
          <a:lstStyle/>
          <a:p>
            <a:endParaRPr lang="en-US" sz="2400" dirty="0"/>
          </a:p>
        </p:txBody>
      </p:sp>
      <p:sp>
        <p:nvSpPr>
          <p:cNvPr id="19" name="TextBox 18">
            <a:extLst>
              <a:ext uri="{FF2B5EF4-FFF2-40B4-BE49-F238E27FC236}">
                <a16:creationId xmlns:a16="http://schemas.microsoft.com/office/drawing/2014/main" id="{C04D0DC8-1E6B-D4CC-5DF5-918D960B680D}"/>
              </a:ext>
            </a:extLst>
          </p:cNvPr>
          <p:cNvSpPr txBox="1"/>
          <p:nvPr/>
        </p:nvSpPr>
        <p:spPr>
          <a:xfrm>
            <a:off x="264160" y="210245"/>
            <a:ext cx="8422640" cy="4062651"/>
          </a:xfrm>
          <a:prstGeom prst="rect">
            <a:avLst/>
          </a:prstGeom>
          <a:noFill/>
        </p:spPr>
        <p:txBody>
          <a:bodyPr wrap="square">
            <a:spAutoFit/>
          </a:bodyPr>
          <a:lstStyle/>
          <a:p>
            <a:pPr>
              <a:buNone/>
            </a:pPr>
            <a:r>
              <a:rPr lang="en-US" sz="2000" b="1" dirty="0"/>
              <a:t>Introduction</a:t>
            </a:r>
          </a:p>
          <a:p>
            <a:pPr algn="just">
              <a:buNone/>
            </a:pPr>
            <a:r>
              <a:rPr lang="en-US" sz="1600" dirty="0"/>
              <a:t>In today's rapidly evolving digital landscape, organizations face increasing challenges in managing user access, securing sensitive data, and maintaining efficient operational workflows. As systems grow in complexity and user bases expand, it becomes essential to implement structured and scalable access control mechanisms. Traditional methods of user management often result in redundant tasks, inconsistent permission settings, and increased vulnerability to unauthorized access.</a:t>
            </a:r>
          </a:p>
          <a:p>
            <a:pPr algn="just">
              <a:buNone/>
            </a:pPr>
            <a:r>
              <a:rPr lang="en-US" sz="1600" dirty="0"/>
              <a:t>To address these issues, optimizing user groups and access control strategies has become a critical priority. By leveraging Role-Based Access Control (RBAC), automated provisioning, and intelligent workflow design, organizations can ensure that users have the right level of access based on their roles and responsibilities, while also maintaining compliance with internal policies and external regulations.</a:t>
            </a:r>
          </a:p>
          <a:p>
            <a:pPr algn="just"/>
            <a:r>
              <a:rPr lang="en-US" sz="1600" dirty="0"/>
              <a:t>This project focuses on enhancing access control efficiency and streamlining workflows by grouping users logically, enforcing consistent access policies, and integrating automation. The ultimate goal is to improve security, reduce administrative burden, and ensure that business processes are executed smoothly with minimal delays and risks.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DEFC82-8CE8-BA00-DA2E-96BFB2B9820B}"/>
              </a:ext>
            </a:extLst>
          </p:cNvPr>
          <p:cNvSpPr txBox="1"/>
          <p:nvPr/>
        </p:nvSpPr>
        <p:spPr>
          <a:xfrm>
            <a:off x="335280" y="285830"/>
            <a:ext cx="7985760" cy="4308872"/>
          </a:xfrm>
          <a:prstGeom prst="rect">
            <a:avLst/>
          </a:prstGeom>
          <a:noFill/>
        </p:spPr>
        <p:txBody>
          <a:bodyPr wrap="square">
            <a:spAutoFit/>
          </a:bodyPr>
          <a:lstStyle/>
          <a:p>
            <a:pPr>
              <a:buNone/>
            </a:pPr>
            <a:r>
              <a:rPr lang="en-US" sz="2000" b="1" dirty="0"/>
              <a:t>Users and Groups</a:t>
            </a:r>
          </a:p>
          <a:p>
            <a:pPr algn="just">
              <a:buNone/>
            </a:pPr>
            <a:r>
              <a:rPr lang="en-US" sz="1600" dirty="0"/>
              <a:t>In any system, users represent individuals who interact with applications or services, while groups are logical collections of users who share common roles, responsibilities, or access needs. Managing users and organizing them into groups is a fundamental strategy in simplifying access control and ensuring security.</a:t>
            </a:r>
          </a:p>
          <a:p>
            <a:pPr algn="just">
              <a:buNone/>
            </a:pPr>
            <a:r>
              <a:rPr lang="en-US" sz="1600" dirty="0"/>
              <a:t>By assigning permissions to groups rather than individual users, organizations can manage access more efficiently. For example, instead of granting access to a particular resource to each user one by one, access can be assigned to a group and all members of that group inherit the permissions automatically.</a:t>
            </a:r>
          </a:p>
          <a:p>
            <a:pPr algn="just">
              <a:buNone/>
            </a:pPr>
            <a:r>
              <a:rPr lang="en-US" sz="1600" dirty="0"/>
              <a:t>This group-based approach supports:</a:t>
            </a:r>
          </a:p>
          <a:p>
            <a:pPr algn="just">
              <a:buFont typeface="Arial" panose="020B0604020202020204" pitchFamily="34" charset="0"/>
              <a:buChar char="•"/>
            </a:pPr>
            <a:r>
              <a:rPr lang="en-US" sz="1600" b="1" dirty="0"/>
              <a:t>Role-Based Access Control (RBAC):</a:t>
            </a:r>
            <a:r>
              <a:rPr lang="en-US" sz="1600" dirty="0"/>
              <a:t> Assigning users to roles (e.g., Admin, Manager, Employee) and managing access based on these roles.</a:t>
            </a:r>
          </a:p>
          <a:p>
            <a:pPr algn="just">
              <a:buFont typeface="Arial" panose="020B0604020202020204" pitchFamily="34" charset="0"/>
              <a:buChar char="•"/>
            </a:pPr>
            <a:r>
              <a:rPr lang="en-US" sz="1600" b="1" dirty="0"/>
              <a:t>Scalability:</a:t>
            </a:r>
            <a:r>
              <a:rPr lang="en-US" sz="1600" dirty="0"/>
              <a:t> As the number of users grows, managing access through groups reduces complexity.</a:t>
            </a:r>
          </a:p>
          <a:p>
            <a:pPr algn="just">
              <a:buFont typeface="Arial" panose="020B0604020202020204" pitchFamily="34" charset="0"/>
              <a:buChar char="•"/>
            </a:pPr>
            <a:r>
              <a:rPr lang="en-US" sz="1600" b="1" dirty="0"/>
              <a:t>Consistency:</a:t>
            </a:r>
            <a:r>
              <a:rPr lang="en-US" sz="1600" dirty="0"/>
              <a:t> Ensures uniform access rights for users with similar job functions.</a:t>
            </a:r>
          </a:p>
          <a:p>
            <a:pPr algn="just">
              <a:buFont typeface="Arial" panose="020B0604020202020204" pitchFamily="34" charset="0"/>
              <a:buChar char="•"/>
            </a:pPr>
            <a:r>
              <a:rPr lang="en-US" sz="1600" b="1" dirty="0"/>
              <a:t>Security:</a:t>
            </a:r>
            <a:r>
              <a:rPr lang="en-US" sz="1600" dirty="0"/>
              <a:t> Minimizes the risk of unauthorized access by limiting and monitoring permissions centrally.</a:t>
            </a:r>
          </a:p>
        </p:txBody>
      </p:sp>
    </p:spTree>
    <p:extLst>
      <p:ext uri="{BB962C8B-B14F-4D97-AF65-F5344CB8AC3E}">
        <p14:creationId xmlns:p14="http://schemas.microsoft.com/office/powerpoint/2010/main" val="360195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48EE0-4892-B1D5-78F5-8F998743E530}"/>
              </a:ext>
            </a:extLst>
          </p:cNvPr>
          <p:cNvSpPr txBox="1"/>
          <p:nvPr/>
        </p:nvSpPr>
        <p:spPr>
          <a:xfrm>
            <a:off x="670560" y="453747"/>
            <a:ext cx="7416800" cy="3570208"/>
          </a:xfrm>
          <a:prstGeom prst="rect">
            <a:avLst/>
          </a:prstGeom>
          <a:noFill/>
        </p:spPr>
        <p:txBody>
          <a:bodyPr wrap="square">
            <a:spAutoFit/>
          </a:bodyPr>
          <a:lstStyle/>
          <a:p>
            <a:pPr>
              <a:buNone/>
            </a:pPr>
            <a:r>
              <a:rPr lang="en-US" sz="2000" b="1" dirty="0"/>
              <a:t>Role Management with Access Control and Workflows</a:t>
            </a:r>
          </a:p>
          <a:p>
            <a:pPr algn="just">
              <a:buNone/>
            </a:pPr>
            <a:r>
              <a:rPr lang="en-US" sz="1600" dirty="0"/>
              <a:t>Role management is a central part of access control systems, where permissions and responsibilities are assigned based on users’ roles within an organization. A role is a predefined set of access rights and responsibilities, such as </a:t>
            </a:r>
            <a:r>
              <a:rPr lang="en-US" sz="1600" i="1" dirty="0"/>
              <a:t>Admin</a:t>
            </a:r>
            <a:r>
              <a:rPr lang="en-US" sz="1600" dirty="0"/>
              <a:t>, </a:t>
            </a:r>
            <a:r>
              <a:rPr lang="en-US" sz="1600" i="1" dirty="0"/>
              <a:t>Manager</a:t>
            </a:r>
            <a:r>
              <a:rPr lang="en-US" sz="1600" dirty="0"/>
              <a:t>, </a:t>
            </a:r>
            <a:r>
              <a:rPr lang="en-US" sz="1600" i="1" dirty="0"/>
              <a:t>HR</a:t>
            </a:r>
            <a:r>
              <a:rPr lang="en-US" sz="1600" dirty="0"/>
              <a:t>, </a:t>
            </a:r>
            <a:r>
              <a:rPr lang="en-US" sz="1600" i="1" dirty="0"/>
              <a:t>Finance</a:t>
            </a:r>
            <a:r>
              <a:rPr lang="en-US" sz="1600" dirty="0"/>
              <a:t>, or </a:t>
            </a:r>
            <a:r>
              <a:rPr lang="en-US" sz="1600" i="1" dirty="0"/>
              <a:t>Employee</a:t>
            </a:r>
            <a:r>
              <a:rPr lang="en-US" sz="1600" dirty="0"/>
              <a:t>. Managing roles effectively ensures that the right people have the right level of access to systems, applications, and data.</a:t>
            </a:r>
          </a:p>
          <a:p>
            <a:pPr algn="just">
              <a:buNone/>
            </a:pPr>
            <a:r>
              <a:rPr lang="en-US" sz="1600" b="1" dirty="0"/>
              <a:t>1. Role-Based Access Control (RBAC)</a:t>
            </a:r>
          </a:p>
          <a:p>
            <a:pPr algn="just">
              <a:buNone/>
            </a:pPr>
            <a:r>
              <a:rPr lang="en-US" sz="1600" dirty="0"/>
              <a:t>RBAC is a widely used access control model that assigns permissions to roles rather than individuals. Users are then assigned roles, which simplifies permission management. Key benefits include:</a:t>
            </a:r>
          </a:p>
          <a:p>
            <a:pPr algn="just">
              <a:buFont typeface="Arial" panose="020B0604020202020204" pitchFamily="34" charset="0"/>
              <a:buChar char="•"/>
            </a:pPr>
            <a:r>
              <a:rPr lang="en-US" sz="1600" b="1" dirty="0"/>
              <a:t>Scalability:</a:t>
            </a:r>
            <a:r>
              <a:rPr lang="en-US" sz="1600" dirty="0"/>
              <a:t> Easier to manage access for large numbers of users.</a:t>
            </a:r>
          </a:p>
          <a:p>
            <a:pPr algn="just">
              <a:buFont typeface="Arial" panose="020B0604020202020204" pitchFamily="34" charset="0"/>
              <a:buChar char="•"/>
            </a:pPr>
            <a:r>
              <a:rPr lang="en-US" sz="1600" b="1" dirty="0"/>
              <a:t>Consistency:</a:t>
            </a:r>
            <a:r>
              <a:rPr lang="en-US" sz="1600" dirty="0"/>
              <a:t> All users with the same role receive the same permissions.</a:t>
            </a:r>
          </a:p>
          <a:p>
            <a:pPr algn="just">
              <a:buFont typeface="Arial" panose="020B0604020202020204" pitchFamily="34" charset="0"/>
              <a:buChar char="•"/>
            </a:pPr>
            <a:r>
              <a:rPr lang="en-US" sz="1600" b="1" dirty="0"/>
              <a:t>Security:</a:t>
            </a:r>
            <a:r>
              <a:rPr lang="en-US" sz="1600" dirty="0"/>
              <a:t> Reduces risk of excessive or unnecessary permissions (also known as “privilege creep”).</a:t>
            </a:r>
          </a:p>
        </p:txBody>
      </p:sp>
    </p:spTree>
    <p:extLst>
      <p:ext uri="{BB962C8B-B14F-4D97-AF65-F5344CB8AC3E}">
        <p14:creationId xmlns:p14="http://schemas.microsoft.com/office/powerpoint/2010/main" val="205093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2F5E7-DDA7-298C-1970-6E7D756F1F4F}"/>
              </a:ext>
            </a:extLst>
          </p:cNvPr>
          <p:cNvSpPr txBox="1"/>
          <p:nvPr/>
        </p:nvSpPr>
        <p:spPr>
          <a:xfrm>
            <a:off x="213360" y="725090"/>
            <a:ext cx="8442960" cy="4031873"/>
          </a:xfrm>
          <a:prstGeom prst="rect">
            <a:avLst/>
          </a:prstGeom>
          <a:noFill/>
        </p:spPr>
        <p:txBody>
          <a:bodyPr wrap="square">
            <a:spAutoFit/>
          </a:bodyPr>
          <a:lstStyle/>
          <a:p>
            <a:pPr algn="just">
              <a:buNone/>
            </a:pPr>
            <a:r>
              <a:rPr lang="en-US" b="1" dirty="0"/>
              <a:t>2. </a:t>
            </a:r>
            <a:r>
              <a:rPr lang="en-US" sz="2000" b="1" dirty="0"/>
              <a:t>Dynamic Role Assignment</a:t>
            </a:r>
          </a:p>
          <a:p>
            <a:pPr algn="just">
              <a:buNone/>
            </a:pPr>
            <a:r>
              <a:rPr lang="en-US" dirty="0"/>
              <a:t>In modern systems, roles can be assigned dynamically based on:</a:t>
            </a:r>
          </a:p>
          <a:p>
            <a:pPr marL="285750" indent="-285750" algn="just">
              <a:buFont typeface="Wingdings" panose="05000000000000000000" pitchFamily="2" charset="2"/>
              <a:buChar char="v"/>
            </a:pPr>
            <a:r>
              <a:rPr lang="en-US" dirty="0"/>
              <a:t>Department or team membership</a:t>
            </a:r>
          </a:p>
          <a:p>
            <a:pPr marL="285750" indent="-285750" algn="just">
              <a:buFont typeface="Wingdings" panose="05000000000000000000" pitchFamily="2" charset="2"/>
              <a:buChar char="v"/>
            </a:pPr>
            <a:r>
              <a:rPr lang="en-US" dirty="0"/>
              <a:t>Project involvement</a:t>
            </a:r>
          </a:p>
          <a:p>
            <a:pPr marL="285750" indent="-285750" algn="just">
              <a:buFont typeface="Wingdings" panose="05000000000000000000" pitchFamily="2" charset="2"/>
              <a:buChar char="v"/>
            </a:pPr>
            <a:r>
              <a:rPr lang="en-US" dirty="0"/>
              <a:t>User attributes (such as job title, location, etc.)</a:t>
            </a:r>
          </a:p>
          <a:p>
            <a:pPr marL="285750" indent="-285750" algn="just">
              <a:buFont typeface="Wingdings" panose="05000000000000000000" pitchFamily="2" charset="2"/>
              <a:buChar char="v"/>
            </a:pPr>
            <a:r>
              <a:rPr lang="en-US" dirty="0"/>
              <a:t>This approach ensures real-time adaptability and better alignment with business changes.</a:t>
            </a:r>
          </a:p>
          <a:p>
            <a:pPr algn="just">
              <a:buNone/>
            </a:pPr>
            <a:r>
              <a:rPr lang="en-US" sz="2000" b="1" dirty="0"/>
              <a:t>3. Access Control Integration</a:t>
            </a:r>
          </a:p>
          <a:p>
            <a:pPr algn="just">
              <a:buNone/>
            </a:pPr>
            <a:r>
              <a:rPr lang="en-US" dirty="0"/>
              <a:t>Access control policies define what roles can:</a:t>
            </a:r>
          </a:p>
          <a:p>
            <a:pPr marL="285750" indent="-285750" algn="just">
              <a:buFont typeface="Wingdings" panose="05000000000000000000" pitchFamily="2" charset="2"/>
              <a:buChar char="v"/>
            </a:pPr>
            <a:r>
              <a:rPr lang="en-US" dirty="0"/>
              <a:t>Read, write, modify, or delete resources</a:t>
            </a:r>
          </a:p>
          <a:p>
            <a:pPr marL="285750" indent="-285750" algn="just">
              <a:buFont typeface="Wingdings" panose="05000000000000000000" pitchFamily="2" charset="2"/>
              <a:buChar char="v"/>
            </a:pPr>
            <a:r>
              <a:rPr lang="en-US" dirty="0"/>
              <a:t>Access specific systems or services</a:t>
            </a:r>
          </a:p>
          <a:p>
            <a:pPr marL="285750" indent="-285750" algn="just">
              <a:buFont typeface="Wingdings" panose="05000000000000000000" pitchFamily="2" charset="2"/>
              <a:buChar char="v"/>
            </a:pPr>
            <a:r>
              <a:rPr lang="en-US" dirty="0"/>
              <a:t>Initiate or approve specific workflows</a:t>
            </a:r>
          </a:p>
          <a:p>
            <a:pPr marL="285750" indent="-285750" algn="just">
              <a:buFont typeface="Wingdings" panose="05000000000000000000" pitchFamily="2" charset="2"/>
              <a:buChar char="v"/>
            </a:pPr>
            <a:r>
              <a:rPr lang="en-US" dirty="0"/>
              <a:t>These policies can be enforced through tools like Identity and Access Management (IAM) platforms or custom-built access control modules.</a:t>
            </a:r>
          </a:p>
        </p:txBody>
      </p:sp>
    </p:spTree>
    <p:extLst>
      <p:ext uri="{BB962C8B-B14F-4D97-AF65-F5344CB8AC3E}">
        <p14:creationId xmlns:p14="http://schemas.microsoft.com/office/powerpoint/2010/main" val="2006792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879085-A6C5-77ED-72D4-D23E8BB4D0F1}"/>
              </a:ext>
            </a:extLst>
          </p:cNvPr>
          <p:cNvSpPr txBox="1"/>
          <p:nvPr/>
        </p:nvSpPr>
        <p:spPr>
          <a:xfrm>
            <a:off x="233680" y="192266"/>
            <a:ext cx="8046720" cy="4154984"/>
          </a:xfrm>
          <a:prstGeom prst="rect">
            <a:avLst/>
          </a:prstGeom>
          <a:noFill/>
        </p:spPr>
        <p:txBody>
          <a:bodyPr wrap="square">
            <a:spAutoFit/>
          </a:bodyPr>
          <a:lstStyle/>
          <a:p>
            <a:pPr algn="just">
              <a:buNone/>
            </a:pPr>
            <a:r>
              <a:rPr lang="en-US" sz="2000" b="1" dirty="0"/>
              <a:t>4. Workflow Automation</a:t>
            </a:r>
          </a:p>
          <a:p>
            <a:pPr algn="just">
              <a:buNone/>
            </a:pPr>
            <a:r>
              <a:rPr lang="en-US" sz="1600" dirty="0"/>
              <a:t>Workflows define the sequence of tasks or approvals within a system. With integrated role management:</a:t>
            </a:r>
          </a:p>
          <a:p>
            <a:pPr marL="285750" indent="-285750" algn="just">
              <a:buFont typeface="Wingdings" panose="05000000000000000000" pitchFamily="2" charset="2"/>
              <a:buChar char="v"/>
            </a:pPr>
            <a:r>
              <a:rPr lang="en-US" sz="1600" b="1" dirty="0"/>
              <a:t>Admins</a:t>
            </a:r>
            <a:r>
              <a:rPr lang="en-US" sz="1600" dirty="0"/>
              <a:t> can configure automated workflows for onboarding, offboarding, and access approvals.</a:t>
            </a:r>
          </a:p>
          <a:p>
            <a:pPr marL="285750" indent="-285750" algn="just">
              <a:buFont typeface="Wingdings" panose="05000000000000000000" pitchFamily="2" charset="2"/>
              <a:buChar char="v"/>
            </a:pPr>
            <a:r>
              <a:rPr lang="en-US" sz="1600" b="1" dirty="0"/>
              <a:t>Managers</a:t>
            </a:r>
            <a:r>
              <a:rPr lang="en-US" sz="1600" dirty="0"/>
              <a:t> can approve access requests for their team members.</a:t>
            </a:r>
          </a:p>
          <a:p>
            <a:pPr marL="285750" indent="-285750" algn="just">
              <a:buFont typeface="Wingdings" panose="05000000000000000000" pitchFamily="2" charset="2"/>
              <a:buChar char="v"/>
            </a:pPr>
            <a:r>
              <a:rPr lang="en-US" sz="1600" b="1" dirty="0"/>
              <a:t>Users</a:t>
            </a:r>
            <a:r>
              <a:rPr lang="en-US" sz="1600" dirty="0"/>
              <a:t> are automatically granted or revoked access when their role changes.</a:t>
            </a:r>
          </a:p>
          <a:p>
            <a:pPr algn="just"/>
            <a:r>
              <a:rPr lang="en-US" sz="1600" dirty="0"/>
              <a:t>For example, when a new employee joins the finance team, the system can automatically:</a:t>
            </a:r>
          </a:p>
          <a:p>
            <a:pPr marL="285750" indent="-285750" algn="just">
              <a:buFont typeface="Arial" panose="020B0604020202020204" pitchFamily="34" charset="0"/>
              <a:buChar char="•"/>
            </a:pPr>
            <a:r>
              <a:rPr lang="en-US" sz="1600" dirty="0"/>
              <a:t>Assign the "Finance" role</a:t>
            </a:r>
          </a:p>
          <a:p>
            <a:pPr marL="285750" indent="-285750" algn="just">
              <a:buFont typeface="Arial" panose="020B0604020202020204" pitchFamily="34" charset="0"/>
              <a:buChar char="•"/>
            </a:pPr>
            <a:r>
              <a:rPr lang="en-US" sz="1600" dirty="0"/>
              <a:t>Grant access to finance-related systems</a:t>
            </a:r>
          </a:p>
          <a:p>
            <a:pPr marL="285750" indent="-285750" algn="just">
              <a:buFont typeface="Arial" panose="020B0604020202020204" pitchFamily="34" charset="0"/>
              <a:buChar char="•"/>
            </a:pPr>
            <a:r>
              <a:rPr lang="en-US" sz="1600" dirty="0"/>
              <a:t>Trigger onboarding tasks specific to the role</a:t>
            </a:r>
          </a:p>
          <a:p>
            <a:pPr algn="just"/>
            <a:r>
              <a:rPr lang="en-US" sz="2000" b="1" dirty="0"/>
              <a:t>5. Audit and Compliance</a:t>
            </a:r>
          </a:p>
          <a:p>
            <a:pPr algn="just">
              <a:buNone/>
            </a:pPr>
            <a:r>
              <a:rPr lang="en-US" sz="1600" dirty="0"/>
              <a:t>Role-based access management also supports auditing and compliance by:</a:t>
            </a:r>
          </a:p>
          <a:p>
            <a:pPr algn="just">
              <a:buFont typeface="Arial" panose="020B0604020202020204" pitchFamily="34" charset="0"/>
              <a:buChar char="•"/>
            </a:pPr>
            <a:r>
              <a:rPr lang="en-US" sz="1600" dirty="0"/>
              <a:t>Tracking who has access to what</a:t>
            </a:r>
          </a:p>
          <a:p>
            <a:pPr algn="just">
              <a:buFont typeface="Arial" panose="020B0604020202020204" pitchFamily="34" charset="0"/>
              <a:buChar char="•"/>
            </a:pPr>
            <a:r>
              <a:rPr lang="en-US" sz="1600" dirty="0"/>
              <a:t>Ensuring roles are reviewed periodically</a:t>
            </a:r>
          </a:p>
          <a:p>
            <a:pPr algn="just">
              <a:buFont typeface="Arial" panose="020B0604020202020204" pitchFamily="34" charset="0"/>
              <a:buChar char="•"/>
            </a:pPr>
            <a:r>
              <a:rPr lang="en-US" sz="1600" dirty="0"/>
              <a:t>Maintaining logs of role changes and access requests</a:t>
            </a:r>
          </a:p>
        </p:txBody>
      </p:sp>
    </p:spTree>
    <p:extLst>
      <p:ext uri="{BB962C8B-B14F-4D97-AF65-F5344CB8AC3E}">
        <p14:creationId xmlns:p14="http://schemas.microsoft.com/office/powerpoint/2010/main" val="188866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606FDDD-3629-F904-EFC3-450BD547E454}"/>
              </a:ext>
            </a:extLst>
          </p:cNvPr>
          <p:cNvGraphicFramePr>
            <a:graphicFrameLocks noGrp="1"/>
          </p:cNvGraphicFramePr>
          <p:nvPr>
            <p:extLst>
              <p:ext uri="{D42A27DB-BD31-4B8C-83A1-F6EECF244321}">
                <p14:modId xmlns:p14="http://schemas.microsoft.com/office/powerpoint/2010/main" val="1282216332"/>
              </p:ext>
            </p:extLst>
          </p:nvPr>
        </p:nvGraphicFramePr>
        <p:xfrm>
          <a:off x="386080" y="528318"/>
          <a:ext cx="8524240" cy="4443118"/>
        </p:xfrm>
        <a:graphic>
          <a:graphicData uri="http://schemas.openxmlformats.org/drawingml/2006/table">
            <a:tbl>
              <a:tblPr/>
              <a:tblGrid>
                <a:gridCol w="3300009">
                  <a:extLst>
                    <a:ext uri="{9D8B030D-6E8A-4147-A177-3AD203B41FA5}">
                      <a16:colId xmlns:a16="http://schemas.microsoft.com/office/drawing/2014/main" val="160974596"/>
                    </a:ext>
                  </a:extLst>
                </a:gridCol>
                <a:gridCol w="5224231">
                  <a:extLst>
                    <a:ext uri="{9D8B030D-6E8A-4147-A177-3AD203B41FA5}">
                      <a16:colId xmlns:a16="http://schemas.microsoft.com/office/drawing/2014/main" val="3590125220"/>
                    </a:ext>
                  </a:extLst>
                </a:gridCol>
              </a:tblGrid>
              <a:tr h="235246">
                <a:tc>
                  <a:txBody>
                    <a:bodyPr/>
                    <a:lstStyle/>
                    <a:p>
                      <a:pPr algn="just"/>
                      <a:r>
                        <a:rPr lang="en-IN" sz="1400" b="1"/>
                        <a:t>Aspect</a:t>
                      </a:r>
                      <a:endParaRPr lang="en-IN" sz="1400"/>
                    </a:p>
                  </a:txBody>
                  <a:tcPr marL="36655" marR="36655" marT="18328" marB="18328" anchor="ctr">
                    <a:lnL>
                      <a:noFill/>
                    </a:lnL>
                    <a:lnR>
                      <a:noFill/>
                    </a:lnR>
                    <a:lnT>
                      <a:noFill/>
                    </a:lnT>
                    <a:lnB>
                      <a:noFill/>
                    </a:lnB>
                    <a:noFill/>
                  </a:tcPr>
                </a:tc>
                <a:tc>
                  <a:txBody>
                    <a:bodyPr/>
                    <a:lstStyle/>
                    <a:p>
                      <a:pPr algn="just"/>
                      <a:r>
                        <a:rPr lang="en-IN" sz="1400" b="1"/>
                        <a:t>Description</a:t>
                      </a:r>
                      <a:endParaRPr lang="en-IN" sz="1400"/>
                    </a:p>
                  </a:txBody>
                  <a:tcPr marL="36655" marR="36655" marT="18328" marB="18328" anchor="ctr">
                    <a:lnL>
                      <a:noFill/>
                    </a:lnL>
                    <a:lnR>
                      <a:noFill/>
                    </a:lnR>
                    <a:lnT>
                      <a:noFill/>
                    </a:lnT>
                    <a:lnB>
                      <a:noFill/>
                    </a:lnB>
                    <a:noFill/>
                  </a:tcPr>
                </a:tc>
                <a:extLst>
                  <a:ext uri="{0D108BD9-81ED-4DB2-BD59-A6C34878D82A}">
                    <a16:rowId xmlns:a16="http://schemas.microsoft.com/office/drawing/2014/main" val="3856300919"/>
                  </a:ext>
                </a:extLst>
              </a:tr>
              <a:tr h="436001">
                <a:tc>
                  <a:txBody>
                    <a:bodyPr/>
                    <a:lstStyle/>
                    <a:p>
                      <a:pPr algn="just"/>
                      <a:r>
                        <a:rPr lang="en-IN" sz="1400" b="0" dirty="0"/>
                        <a:t>Role</a:t>
                      </a:r>
                    </a:p>
                  </a:txBody>
                  <a:tcPr marL="36655" marR="36655" marT="18328" marB="18328" anchor="ctr">
                    <a:lnL>
                      <a:noFill/>
                    </a:lnL>
                    <a:lnR>
                      <a:noFill/>
                    </a:lnR>
                    <a:lnT>
                      <a:noFill/>
                    </a:lnT>
                    <a:lnB>
                      <a:noFill/>
                    </a:lnB>
                    <a:noFill/>
                  </a:tcPr>
                </a:tc>
                <a:tc>
                  <a:txBody>
                    <a:bodyPr/>
                    <a:lstStyle/>
                    <a:p>
                      <a:pPr algn="just"/>
                      <a:r>
                        <a:rPr lang="en-US" sz="1400"/>
                        <a:t>A set of predefined permissions assigned based on job functions (e.g., Admin, HR).</a:t>
                      </a:r>
                    </a:p>
                  </a:txBody>
                  <a:tcPr marL="36655" marR="36655" marT="18328" marB="18328" anchor="ctr">
                    <a:lnL>
                      <a:noFill/>
                    </a:lnL>
                    <a:lnR>
                      <a:noFill/>
                    </a:lnR>
                    <a:lnT>
                      <a:noFill/>
                    </a:lnT>
                    <a:lnB>
                      <a:noFill/>
                    </a:lnB>
                    <a:noFill/>
                  </a:tcPr>
                </a:tc>
                <a:extLst>
                  <a:ext uri="{0D108BD9-81ED-4DB2-BD59-A6C34878D82A}">
                    <a16:rowId xmlns:a16="http://schemas.microsoft.com/office/drawing/2014/main" val="413195396"/>
                  </a:ext>
                </a:extLst>
              </a:tr>
              <a:tr h="436001">
                <a:tc>
                  <a:txBody>
                    <a:bodyPr/>
                    <a:lstStyle/>
                    <a:p>
                      <a:pPr algn="just"/>
                      <a:r>
                        <a:rPr lang="en-IN" sz="1400" b="0" dirty="0"/>
                        <a:t>Access Control Model</a:t>
                      </a:r>
                    </a:p>
                  </a:txBody>
                  <a:tcPr marL="36655" marR="36655" marT="18328" marB="18328" anchor="ctr">
                    <a:lnL>
                      <a:noFill/>
                    </a:lnL>
                    <a:lnR>
                      <a:noFill/>
                    </a:lnR>
                    <a:lnT>
                      <a:noFill/>
                    </a:lnT>
                    <a:lnB>
                      <a:noFill/>
                    </a:lnB>
                    <a:noFill/>
                  </a:tcPr>
                </a:tc>
                <a:tc>
                  <a:txBody>
                    <a:bodyPr/>
                    <a:lstStyle/>
                    <a:p>
                      <a:pPr algn="just"/>
                      <a:r>
                        <a:rPr lang="en-US" sz="1400"/>
                        <a:t>Role-Based Access Control (RBAC): permissions assigned to roles, not individuals.</a:t>
                      </a:r>
                    </a:p>
                  </a:txBody>
                  <a:tcPr marL="36655" marR="36655" marT="18328" marB="18328" anchor="ctr">
                    <a:lnL>
                      <a:noFill/>
                    </a:lnL>
                    <a:lnR>
                      <a:noFill/>
                    </a:lnR>
                    <a:lnT>
                      <a:noFill/>
                    </a:lnT>
                    <a:lnB>
                      <a:noFill/>
                    </a:lnB>
                    <a:noFill/>
                  </a:tcPr>
                </a:tc>
                <a:extLst>
                  <a:ext uri="{0D108BD9-81ED-4DB2-BD59-A6C34878D82A}">
                    <a16:rowId xmlns:a16="http://schemas.microsoft.com/office/drawing/2014/main" val="3343790614"/>
                  </a:ext>
                </a:extLst>
              </a:tr>
              <a:tr h="436001">
                <a:tc>
                  <a:txBody>
                    <a:bodyPr/>
                    <a:lstStyle/>
                    <a:p>
                      <a:pPr algn="just"/>
                      <a:r>
                        <a:rPr lang="en-IN" sz="1400" b="0" dirty="0"/>
                        <a:t>User Assignment</a:t>
                      </a:r>
                    </a:p>
                  </a:txBody>
                  <a:tcPr marL="36655" marR="36655" marT="18328" marB="18328" anchor="ctr">
                    <a:lnL>
                      <a:noFill/>
                    </a:lnL>
                    <a:lnR>
                      <a:noFill/>
                    </a:lnR>
                    <a:lnT>
                      <a:noFill/>
                    </a:lnT>
                    <a:lnB>
                      <a:noFill/>
                    </a:lnB>
                    <a:noFill/>
                  </a:tcPr>
                </a:tc>
                <a:tc>
                  <a:txBody>
                    <a:bodyPr/>
                    <a:lstStyle/>
                    <a:p>
                      <a:pPr algn="just"/>
                      <a:r>
                        <a:rPr lang="en-US" sz="1400"/>
                        <a:t>Users are assigned one or more roles depending on their responsibilities.</a:t>
                      </a:r>
                    </a:p>
                  </a:txBody>
                  <a:tcPr marL="36655" marR="36655" marT="18328" marB="18328" anchor="ctr">
                    <a:lnL>
                      <a:noFill/>
                    </a:lnL>
                    <a:lnR>
                      <a:noFill/>
                    </a:lnR>
                    <a:lnT>
                      <a:noFill/>
                    </a:lnT>
                    <a:lnB>
                      <a:noFill/>
                    </a:lnB>
                    <a:noFill/>
                  </a:tcPr>
                </a:tc>
                <a:extLst>
                  <a:ext uri="{0D108BD9-81ED-4DB2-BD59-A6C34878D82A}">
                    <a16:rowId xmlns:a16="http://schemas.microsoft.com/office/drawing/2014/main" val="1706695857"/>
                  </a:ext>
                </a:extLst>
              </a:tr>
              <a:tr h="367808">
                <a:tc>
                  <a:txBody>
                    <a:bodyPr/>
                    <a:lstStyle/>
                    <a:p>
                      <a:pPr algn="just"/>
                      <a:r>
                        <a:rPr lang="en-IN" sz="1400" b="0" dirty="0"/>
                        <a:t>Permission Scope</a:t>
                      </a:r>
                    </a:p>
                  </a:txBody>
                  <a:tcPr marL="36655" marR="36655" marT="18328" marB="18328" anchor="ctr">
                    <a:lnL>
                      <a:noFill/>
                    </a:lnL>
                    <a:lnR>
                      <a:noFill/>
                    </a:lnR>
                    <a:lnT>
                      <a:noFill/>
                    </a:lnT>
                    <a:lnB>
                      <a:noFill/>
                    </a:lnB>
                    <a:noFill/>
                  </a:tcPr>
                </a:tc>
                <a:tc>
                  <a:txBody>
                    <a:bodyPr/>
                    <a:lstStyle/>
                    <a:p>
                      <a:pPr algn="just"/>
                      <a:r>
                        <a:rPr lang="en-US" sz="1400"/>
                        <a:t>Defines what actions (read, write, delete, approve) a role can perform.</a:t>
                      </a:r>
                    </a:p>
                  </a:txBody>
                  <a:tcPr marL="36655" marR="36655" marT="18328" marB="18328" anchor="ctr">
                    <a:lnL>
                      <a:noFill/>
                    </a:lnL>
                    <a:lnR>
                      <a:noFill/>
                    </a:lnR>
                    <a:lnT>
                      <a:noFill/>
                    </a:lnT>
                    <a:lnB>
                      <a:noFill/>
                    </a:lnB>
                    <a:noFill/>
                  </a:tcPr>
                </a:tc>
                <a:extLst>
                  <a:ext uri="{0D108BD9-81ED-4DB2-BD59-A6C34878D82A}">
                    <a16:rowId xmlns:a16="http://schemas.microsoft.com/office/drawing/2014/main" val="683758750"/>
                  </a:ext>
                </a:extLst>
              </a:tr>
              <a:tr h="436001">
                <a:tc>
                  <a:txBody>
                    <a:bodyPr/>
                    <a:lstStyle/>
                    <a:p>
                      <a:pPr algn="just"/>
                      <a:r>
                        <a:rPr lang="en-IN" sz="1400" b="0" dirty="0"/>
                        <a:t>Workflow Integration</a:t>
                      </a:r>
                    </a:p>
                  </a:txBody>
                  <a:tcPr marL="36655" marR="36655" marT="18328" marB="18328" anchor="ctr">
                    <a:lnL>
                      <a:noFill/>
                    </a:lnL>
                    <a:lnR>
                      <a:noFill/>
                    </a:lnR>
                    <a:lnT>
                      <a:noFill/>
                    </a:lnT>
                    <a:lnB>
                      <a:noFill/>
                    </a:lnB>
                    <a:noFill/>
                  </a:tcPr>
                </a:tc>
                <a:tc>
                  <a:txBody>
                    <a:bodyPr/>
                    <a:lstStyle/>
                    <a:p>
                      <a:pPr algn="just"/>
                      <a:r>
                        <a:rPr lang="en-US" sz="1400"/>
                        <a:t>Automates access granting/revocation based on user roles and organizational changes.</a:t>
                      </a:r>
                    </a:p>
                  </a:txBody>
                  <a:tcPr marL="36655" marR="36655" marT="18328" marB="18328" anchor="ctr">
                    <a:lnL>
                      <a:noFill/>
                    </a:lnL>
                    <a:lnR>
                      <a:noFill/>
                    </a:lnR>
                    <a:lnT>
                      <a:noFill/>
                    </a:lnT>
                    <a:lnB>
                      <a:noFill/>
                    </a:lnB>
                    <a:noFill/>
                  </a:tcPr>
                </a:tc>
                <a:extLst>
                  <a:ext uri="{0D108BD9-81ED-4DB2-BD59-A6C34878D82A}">
                    <a16:rowId xmlns:a16="http://schemas.microsoft.com/office/drawing/2014/main" val="1051448324"/>
                  </a:ext>
                </a:extLst>
              </a:tr>
              <a:tr h="436001">
                <a:tc>
                  <a:txBody>
                    <a:bodyPr/>
                    <a:lstStyle/>
                    <a:p>
                      <a:pPr algn="just"/>
                      <a:r>
                        <a:rPr lang="en-IN" sz="1400" b="0" dirty="0"/>
                        <a:t>Dynamic Role Assignment</a:t>
                      </a:r>
                    </a:p>
                  </a:txBody>
                  <a:tcPr marL="36655" marR="36655" marT="18328" marB="18328" anchor="ctr">
                    <a:lnL>
                      <a:noFill/>
                    </a:lnL>
                    <a:lnR>
                      <a:noFill/>
                    </a:lnR>
                    <a:lnT>
                      <a:noFill/>
                    </a:lnT>
                    <a:lnB>
                      <a:noFill/>
                    </a:lnB>
                    <a:noFill/>
                  </a:tcPr>
                </a:tc>
                <a:tc>
                  <a:txBody>
                    <a:bodyPr/>
                    <a:lstStyle/>
                    <a:p>
                      <a:pPr algn="just"/>
                      <a:r>
                        <a:rPr lang="en-US" sz="1400"/>
                        <a:t>Roles are assigned automatically based on attributes (e.g., department, project).</a:t>
                      </a:r>
                    </a:p>
                  </a:txBody>
                  <a:tcPr marL="36655" marR="36655" marT="18328" marB="18328" anchor="ctr">
                    <a:lnL>
                      <a:noFill/>
                    </a:lnL>
                    <a:lnR>
                      <a:noFill/>
                    </a:lnR>
                    <a:lnT>
                      <a:noFill/>
                    </a:lnT>
                    <a:lnB>
                      <a:noFill/>
                    </a:lnB>
                    <a:noFill/>
                  </a:tcPr>
                </a:tc>
                <a:extLst>
                  <a:ext uri="{0D108BD9-81ED-4DB2-BD59-A6C34878D82A}">
                    <a16:rowId xmlns:a16="http://schemas.microsoft.com/office/drawing/2014/main" val="3268996690"/>
                  </a:ext>
                </a:extLst>
              </a:tr>
              <a:tr h="436001">
                <a:tc>
                  <a:txBody>
                    <a:bodyPr/>
                    <a:lstStyle/>
                    <a:p>
                      <a:pPr algn="just"/>
                      <a:r>
                        <a:rPr lang="en-IN" sz="1400" b="0" dirty="0"/>
                        <a:t>Approval Mechanism</a:t>
                      </a:r>
                    </a:p>
                  </a:txBody>
                  <a:tcPr marL="36655" marR="36655" marT="18328" marB="18328" anchor="ctr">
                    <a:lnL>
                      <a:noFill/>
                    </a:lnL>
                    <a:lnR>
                      <a:noFill/>
                    </a:lnR>
                    <a:lnT>
                      <a:noFill/>
                    </a:lnT>
                    <a:lnB>
                      <a:noFill/>
                    </a:lnB>
                    <a:noFill/>
                  </a:tcPr>
                </a:tc>
                <a:tc>
                  <a:txBody>
                    <a:bodyPr/>
                    <a:lstStyle/>
                    <a:p>
                      <a:pPr algn="just"/>
                      <a:r>
                        <a:rPr lang="en-US" sz="1400"/>
                        <a:t>Role-based approvals for access requests (e.g., manager approves finance access).</a:t>
                      </a:r>
                    </a:p>
                  </a:txBody>
                  <a:tcPr marL="36655" marR="36655" marT="18328" marB="18328" anchor="ctr">
                    <a:lnL>
                      <a:noFill/>
                    </a:lnL>
                    <a:lnR>
                      <a:noFill/>
                    </a:lnR>
                    <a:lnT>
                      <a:noFill/>
                    </a:lnT>
                    <a:lnB>
                      <a:noFill/>
                    </a:lnB>
                    <a:noFill/>
                  </a:tcPr>
                </a:tc>
                <a:extLst>
                  <a:ext uri="{0D108BD9-81ED-4DB2-BD59-A6C34878D82A}">
                    <a16:rowId xmlns:a16="http://schemas.microsoft.com/office/drawing/2014/main" val="689160765"/>
                  </a:ext>
                </a:extLst>
              </a:tr>
              <a:tr h="290831">
                <a:tc>
                  <a:txBody>
                    <a:bodyPr/>
                    <a:lstStyle/>
                    <a:p>
                      <a:pPr algn="just"/>
                      <a:r>
                        <a:rPr lang="en-IN" sz="1400" b="0" dirty="0"/>
                        <a:t>Audit and Logs</a:t>
                      </a:r>
                    </a:p>
                  </a:txBody>
                  <a:tcPr marL="36655" marR="36655" marT="18328" marB="18328" anchor="ctr">
                    <a:lnL>
                      <a:noFill/>
                    </a:lnL>
                    <a:lnR>
                      <a:noFill/>
                    </a:lnR>
                    <a:lnT>
                      <a:noFill/>
                    </a:lnT>
                    <a:lnB>
                      <a:noFill/>
                    </a:lnB>
                    <a:noFill/>
                  </a:tcPr>
                </a:tc>
                <a:tc>
                  <a:txBody>
                    <a:bodyPr/>
                    <a:lstStyle/>
                    <a:p>
                      <a:pPr algn="just"/>
                      <a:r>
                        <a:rPr lang="en-US" sz="1400"/>
                        <a:t>Tracks who has what role, changes in roles, and actions taken.</a:t>
                      </a:r>
                    </a:p>
                  </a:txBody>
                  <a:tcPr marL="36655" marR="36655" marT="18328" marB="18328" anchor="ctr">
                    <a:lnL>
                      <a:noFill/>
                    </a:lnL>
                    <a:lnR>
                      <a:noFill/>
                    </a:lnR>
                    <a:lnT>
                      <a:noFill/>
                    </a:lnT>
                    <a:lnB>
                      <a:noFill/>
                    </a:lnB>
                    <a:noFill/>
                  </a:tcPr>
                </a:tc>
                <a:extLst>
                  <a:ext uri="{0D108BD9-81ED-4DB2-BD59-A6C34878D82A}">
                    <a16:rowId xmlns:a16="http://schemas.microsoft.com/office/drawing/2014/main" val="4222326282"/>
                  </a:ext>
                </a:extLst>
              </a:tr>
              <a:tr h="290831">
                <a:tc>
                  <a:txBody>
                    <a:bodyPr/>
                    <a:lstStyle/>
                    <a:p>
                      <a:pPr algn="just"/>
                      <a:r>
                        <a:rPr lang="en-IN" sz="1400" b="0" dirty="0"/>
                        <a:t>Security Benefit</a:t>
                      </a:r>
                    </a:p>
                  </a:txBody>
                  <a:tcPr marL="36655" marR="36655" marT="18328" marB="18328" anchor="ctr">
                    <a:lnL>
                      <a:noFill/>
                    </a:lnL>
                    <a:lnR>
                      <a:noFill/>
                    </a:lnR>
                    <a:lnT>
                      <a:noFill/>
                    </a:lnT>
                    <a:lnB>
                      <a:noFill/>
                    </a:lnB>
                    <a:noFill/>
                  </a:tcPr>
                </a:tc>
                <a:tc>
                  <a:txBody>
                    <a:bodyPr/>
                    <a:lstStyle/>
                    <a:p>
                      <a:pPr algn="just"/>
                      <a:r>
                        <a:rPr lang="en-US" sz="1400"/>
                        <a:t>Minimizes unauthorized access and enforces least privilege principle.</a:t>
                      </a:r>
                    </a:p>
                  </a:txBody>
                  <a:tcPr marL="36655" marR="36655" marT="18328" marB="18328" anchor="ctr">
                    <a:lnL>
                      <a:noFill/>
                    </a:lnL>
                    <a:lnR>
                      <a:noFill/>
                    </a:lnR>
                    <a:lnT>
                      <a:noFill/>
                    </a:lnT>
                    <a:lnB>
                      <a:noFill/>
                    </a:lnB>
                    <a:noFill/>
                  </a:tcPr>
                </a:tc>
                <a:extLst>
                  <a:ext uri="{0D108BD9-81ED-4DB2-BD59-A6C34878D82A}">
                    <a16:rowId xmlns:a16="http://schemas.microsoft.com/office/drawing/2014/main" val="3777258007"/>
                  </a:ext>
                </a:extLst>
              </a:tr>
              <a:tr h="436001">
                <a:tc>
                  <a:txBody>
                    <a:bodyPr/>
                    <a:lstStyle/>
                    <a:p>
                      <a:pPr algn="just"/>
                      <a:r>
                        <a:rPr lang="en-IN" sz="1400" b="0" dirty="0"/>
                        <a:t>Operational Efficiency</a:t>
                      </a:r>
                    </a:p>
                  </a:txBody>
                  <a:tcPr marL="36655" marR="36655" marT="18328" marB="18328" anchor="ctr">
                    <a:lnL>
                      <a:noFill/>
                    </a:lnL>
                    <a:lnR>
                      <a:noFill/>
                    </a:lnR>
                    <a:lnT>
                      <a:noFill/>
                    </a:lnT>
                    <a:lnB>
                      <a:noFill/>
                    </a:lnB>
                    <a:noFill/>
                  </a:tcPr>
                </a:tc>
                <a:tc>
                  <a:txBody>
                    <a:bodyPr/>
                    <a:lstStyle/>
                    <a:p>
                      <a:pPr algn="just"/>
                      <a:r>
                        <a:rPr lang="en-US" sz="1400" dirty="0"/>
                        <a:t>Reduces manual access control tasks and speeds up onboarding/offboarding.</a:t>
                      </a:r>
                    </a:p>
                  </a:txBody>
                  <a:tcPr marL="36655" marR="36655" marT="18328" marB="18328" anchor="ctr">
                    <a:lnL>
                      <a:noFill/>
                    </a:lnL>
                    <a:lnR>
                      <a:noFill/>
                    </a:lnR>
                    <a:lnT>
                      <a:noFill/>
                    </a:lnT>
                    <a:lnB>
                      <a:noFill/>
                    </a:lnB>
                    <a:noFill/>
                  </a:tcPr>
                </a:tc>
                <a:extLst>
                  <a:ext uri="{0D108BD9-81ED-4DB2-BD59-A6C34878D82A}">
                    <a16:rowId xmlns:a16="http://schemas.microsoft.com/office/drawing/2014/main" val="2749471714"/>
                  </a:ext>
                </a:extLst>
              </a:tr>
            </a:tbl>
          </a:graphicData>
        </a:graphic>
      </p:graphicFrame>
      <p:sp>
        <p:nvSpPr>
          <p:cNvPr id="5" name="Rectangle 1">
            <a:extLst>
              <a:ext uri="{FF2B5EF4-FFF2-40B4-BE49-F238E27FC236}">
                <a16:creationId xmlns:a16="http://schemas.microsoft.com/office/drawing/2014/main" id="{A81A18D9-BF87-2273-EB44-6399A72F1CE1}"/>
              </a:ext>
            </a:extLst>
          </p:cNvPr>
          <p:cNvSpPr>
            <a:spLocks noChangeArrowheads="1"/>
          </p:cNvSpPr>
          <p:nvPr/>
        </p:nvSpPr>
        <p:spPr bwMode="auto">
          <a:xfrm>
            <a:off x="-4122088" y="20320"/>
            <a:ext cx="224800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Role Management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856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57200" y="228600"/>
            <a:ext cx="8229600" cy="822960"/>
          </a:xfrm>
          <a:prstGeom prst="rect">
            <a:avLst/>
          </a:prstGeom>
          <a:noFill/>
          <a:ln/>
        </p:spPr>
        <p:txBody>
          <a:bodyPr wrap="square" rtlCol="0" anchor="ctr"/>
          <a:lstStyle/>
          <a:p>
            <a:r>
              <a:rPr lang="en-US" sz="2400" b="1" dirty="0">
                <a:solidFill>
                  <a:srgbClr val="000000"/>
                </a:solidFill>
                <a:latin typeface="Optima" pitchFamily="34" charset="0"/>
                <a:ea typeface="Optima" pitchFamily="34" charset="-122"/>
                <a:cs typeface="Optima" pitchFamily="34" charset="-120"/>
              </a:rPr>
              <a:t>Understanding User Roles and Permissions</a:t>
            </a:r>
            <a:endParaRPr lang="en-US" sz="2400" dirty="0"/>
          </a:p>
        </p:txBody>
      </p:sp>
      <p:sp>
        <p:nvSpPr>
          <p:cNvPr id="3" name="Text 1"/>
          <p:cNvSpPr/>
          <p:nvPr/>
        </p:nvSpPr>
        <p:spPr>
          <a:xfrm>
            <a:off x="457200" y="1143000"/>
            <a:ext cx="8229600" cy="3200400"/>
          </a:xfrm>
          <a:prstGeom prst="rect">
            <a:avLst/>
          </a:prstGeom>
          <a:noFill/>
          <a:ln/>
        </p:spPr>
        <p:txBody>
          <a:bodyPr wrap="square" rtlCol="0" anchor="t"/>
          <a:lstStyle/>
          <a:p>
            <a:pPr marL="342900" indent="-342900" algn="just">
              <a:buSzPct val="100000"/>
            </a:pPr>
            <a:r>
              <a:rPr lang="en-US" sz="1600" dirty="0"/>
              <a:t>User roles and permissions are fundamental concepts in security and access control within</a:t>
            </a:r>
          </a:p>
          <a:p>
            <a:pPr marL="342900" indent="-342900" algn="just">
              <a:buSzPct val="100000"/>
            </a:pPr>
            <a:r>
              <a:rPr lang="en-US" sz="1600" dirty="0"/>
              <a:t>system. Roles define the different types of users (e.g., administrator, editor, viewer), while</a:t>
            </a:r>
          </a:p>
          <a:p>
            <a:pPr marL="342900" indent="-342900" algn="just">
              <a:buSzPct val="100000"/>
            </a:pPr>
            <a:r>
              <a:rPr lang="en-US" sz="1600" dirty="0"/>
              <a:t>permissions specify the actions a user with a specific role can perform (e.g., read, write, delete). </a:t>
            </a:r>
          </a:p>
          <a:p>
            <a:pPr algn="just"/>
            <a:r>
              <a:rPr lang="en-US" sz="1600" b="1" dirty="0"/>
              <a:t>User Roles:</a:t>
            </a:r>
            <a:endParaRPr lang="en-US" sz="1600" dirty="0"/>
          </a:p>
          <a:p>
            <a:pPr algn="just" fontAlgn="ctr"/>
            <a:r>
              <a:rPr lang="en-US" sz="1600" dirty="0"/>
              <a:t>Represent the different job functions or levels of access a user can have within a system. </a:t>
            </a:r>
          </a:p>
          <a:p>
            <a:pPr algn="just"/>
            <a:r>
              <a:rPr lang="en-US" sz="1600" b="1" dirty="0"/>
              <a:t>Permissions:</a:t>
            </a:r>
            <a:endParaRPr lang="en-US" sz="1600" dirty="0"/>
          </a:p>
          <a:p>
            <a:pPr algn="just"/>
            <a:r>
              <a:rPr lang="en-US" sz="1600" dirty="0"/>
              <a:t>Define the specific actions a user can perform, such as reading, writing, deleting, or managing data. </a:t>
            </a:r>
          </a:p>
          <a:p>
            <a:pPr marL="342900" indent="-342900">
              <a:buSzPct val="100000"/>
              <a:buChar char="•"/>
            </a:pP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2759</Words>
  <Application>Microsoft Office PowerPoint</Application>
  <PresentationFormat>On-screen Show (16:9)</PresentationFormat>
  <Paragraphs>241</Paragraphs>
  <Slides>23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Unicode MS</vt:lpstr>
      <vt:lpstr>Optima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User Group And Management Access Control And Workflows</dc:title>
  <dc:subject>Optimizing User Group And Management Access Control And Workflows</dc:subject>
  <dc:creator>SlideMake.com</dc:creator>
  <cp:lastModifiedBy>LAKSHMI DEVI KANCHARLA</cp:lastModifiedBy>
  <cp:revision>7</cp:revision>
  <dcterms:created xsi:type="dcterms:W3CDTF">2025-06-25T11:09:45Z</dcterms:created>
  <dcterms:modified xsi:type="dcterms:W3CDTF">2025-06-29T14:32:58Z</dcterms:modified>
</cp:coreProperties>
</file>