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7" r:id="rId22"/>
    <p:sldId id="275" r:id="rId23"/>
    <p:sldId id="284" r:id="rId24"/>
    <p:sldId id="286" r:id="rId25"/>
    <p:sldId id="287" r:id="rId26"/>
    <p:sldId id="288" r:id="rId27"/>
    <p:sldId id="276" r:id="rId28"/>
    <p:sldId id="278" r:id="rId29"/>
    <p:sldId id="279" r:id="rId30"/>
    <p:sldId id="280" r:id="rId31"/>
    <p:sldId id="281" r:id="rId32"/>
    <p:sldId id="282" r:id="rId33"/>
    <p:sldId id="283"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A8D521-993C-485B-84ED-C45091C11D92}"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344195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A8D521-993C-485B-84ED-C45091C11D92}"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296193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A8D521-993C-485B-84ED-C45091C11D92}"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48637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A8D521-993C-485B-84ED-C45091C11D92}"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368510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8D521-993C-485B-84ED-C45091C11D92}"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265218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A8D521-993C-485B-84ED-C45091C11D92}"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141586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A8D521-993C-485B-84ED-C45091C11D92}" type="datetimeFigureOut">
              <a:rPr lang="en-IN" smtClean="0"/>
              <a:t>04-08-2020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198007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A8D521-993C-485B-84ED-C45091C11D92}" type="datetimeFigureOut">
              <a:rPr lang="en-IN" smtClean="0"/>
              <a:t>04-08-2020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6104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8D521-993C-485B-84ED-C45091C11D92}" type="datetimeFigureOut">
              <a:rPr lang="en-IN" smtClean="0"/>
              <a:t>04-08-2020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287728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8D521-993C-485B-84ED-C45091C11D92}"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121136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A8D521-993C-485B-84ED-C45091C11D92}"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A6309-BC24-436A-9B15-B8A0138382D6}" type="slidenum">
              <a:rPr lang="en-IN" smtClean="0"/>
              <a:t>‹#›</a:t>
            </a:fld>
            <a:endParaRPr lang="en-IN"/>
          </a:p>
        </p:txBody>
      </p:sp>
    </p:spTree>
    <p:extLst>
      <p:ext uri="{BB962C8B-B14F-4D97-AF65-F5344CB8AC3E}">
        <p14:creationId xmlns:p14="http://schemas.microsoft.com/office/powerpoint/2010/main" val="72465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8D521-993C-485B-84ED-C45091C11D92}" type="datetimeFigureOut">
              <a:rPr lang="en-IN" smtClean="0"/>
              <a:t>04-08-2020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A6309-BC24-436A-9B15-B8A0138382D6}" type="slidenum">
              <a:rPr lang="en-IN" smtClean="0"/>
              <a:t>‹#›</a:t>
            </a:fld>
            <a:endParaRPr lang="en-IN"/>
          </a:p>
        </p:txBody>
      </p:sp>
    </p:spTree>
    <p:extLst>
      <p:ext uri="{BB962C8B-B14F-4D97-AF65-F5344CB8AC3E}">
        <p14:creationId xmlns:p14="http://schemas.microsoft.com/office/powerpoint/2010/main" val="157202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ata-flair.training/blogs/big-data-case-stud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ata-flair.training/blogs/big-data-case-studi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ata-flair.training/blogs/big-data-case-studi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hyperlink" Target="http://hadoop.apache.org/docs/stable1/hdfs_desig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witter.com/anand_raj" TargetMode="External"/><Relationship Id="rId2" Type="http://schemas.openxmlformats.org/officeDocument/2006/relationships/hyperlink" Target="http://cs.stanford.edu/~jure/" TargetMode="External"/><Relationship Id="rId1" Type="http://schemas.openxmlformats.org/officeDocument/2006/relationships/slideLayout" Target="../slideLayouts/slideLayout2.xml"/><Relationship Id="rId4" Type="http://schemas.openxmlformats.org/officeDocument/2006/relationships/hyperlink" Target="http://infolab.stanford.edu/~ullm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5473" y="2413338"/>
            <a:ext cx="9339943" cy="1200329"/>
          </a:xfrm>
          <a:prstGeom prst="rect">
            <a:avLst/>
          </a:prstGeom>
        </p:spPr>
        <p:txBody>
          <a:bodyPr wrap="square">
            <a:spAutoFit/>
          </a:bodyPr>
          <a:lstStyle/>
          <a:p>
            <a:r>
              <a:rPr lang="en-US" dirty="0" smtClean="0"/>
              <a:t>According to Gartner, the definition of Big Data – </a:t>
            </a:r>
          </a:p>
          <a:p>
            <a:endParaRPr lang="en-US" dirty="0" smtClean="0"/>
          </a:p>
          <a:p>
            <a:r>
              <a:rPr lang="en-US" dirty="0" smtClean="0"/>
              <a:t>“Big data” is high-volume, velocity, and variety information assets that demand cost-effective, innovative forms of information processing for enhanced insight and decision making.”</a:t>
            </a:r>
            <a:endParaRPr lang="en-IN" dirty="0"/>
          </a:p>
        </p:txBody>
      </p:sp>
      <p:sp>
        <p:nvSpPr>
          <p:cNvPr id="6" name="Rectangle 5"/>
          <p:cNvSpPr/>
          <p:nvPr/>
        </p:nvSpPr>
        <p:spPr>
          <a:xfrm>
            <a:off x="1685109" y="1102025"/>
            <a:ext cx="8673737" cy="523220"/>
          </a:xfrm>
          <a:prstGeom prst="rect">
            <a:avLst/>
          </a:prstGeom>
        </p:spPr>
        <p:txBody>
          <a:bodyPr wrap="square">
            <a:spAutoFit/>
          </a:bodyPr>
          <a:lstStyle/>
          <a:p>
            <a:r>
              <a:rPr lang="en-US" sz="2800" b="1" dirty="0" smtClean="0"/>
              <a:t>What is Big Data? Gartner Definition </a:t>
            </a:r>
            <a:endParaRPr lang="en-US" sz="2800" b="1" dirty="0" smtClean="0"/>
          </a:p>
        </p:txBody>
      </p:sp>
    </p:spTree>
    <p:extLst>
      <p:ext uri="{BB962C8B-B14F-4D97-AF65-F5344CB8AC3E}">
        <p14:creationId xmlns:p14="http://schemas.microsoft.com/office/powerpoint/2010/main" val="4057329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Big Data (Features)</a:t>
            </a:r>
            <a:br>
              <a:rPr lang="en-US" b="1" dirty="0"/>
            </a:br>
            <a:endParaRPr lang="en-IN" dirty="0"/>
          </a:p>
        </p:txBody>
      </p:sp>
      <p:sp>
        <p:nvSpPr>
          <p:cNvPr id="3" name="Content Placeholder 2"/>
          <p:cNvSpPr>
            <a:spLocks noGrp="1"/>
          </p:cNvSpPr>
          <p:nvPr>
            <p:ph idx="1"/>
          </p:nvPr>
        </p:nvSpPr>
        <p:spPr/>
        <p:txBody>
          <a:bodyPr/>
          <a:lstStyle/>
          <a:p>
            <a:pPr algn="just"/>
            <a:r>
              <a:rPr lang="en-US" dirty="0"/>
              <a:t>One of the biggest advantages of Big Data is predictive analysis. Big Data analytics tools can predict outcomes accurately, thereby, allowing businesses and organizations to make better decisions, while simultaneously optimizing their operational efficiencies and reducing risks.</a:t>
            </a:r>
            <a:endParaRPr lang="en-IN" dirty="0"/>
          </a:p>
        </p:txBody>
      </p:sp>
    </p:spTree>
    <p:extLst>
      <p:ext uri="{BB962C8B-B14F-4D97-AF65-F5344CB8AC3E}">
        <p14:creationId xmlns:p14="http://schemas.microsoft.com/office/powerpoint/2010/main" val="76858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By harnessing data from social media platforms using Big Data analytics tools, businesses around the world are streamlining their digital marketing strategies to enhance the overall consumer experience. Big Data provides insights into the customer pain points and allows companies to improve upon their products and services.</a:t>
            </a:r>
            <a:endParaRPr lang="en-IN" dirty="0"/>
          </a:p>
        </p:txBody>
      </p:sp>
    </p:spTree>
    <p:extLst>
      <p:ext uri="{BB962C8B-B14F-4D97-AF65-F5344CB8AC3E}">
        <p14:creationId xmlns:p14="http://schemas.microsoft.com/office/powerpoint/2010/main" val="351021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Being accurate, Big Data combines relevant data from multiple sources to produce highly actionable insights. Almost 43% of companies lack the necessary tools to filter out irrelevant data, which eventually costs them millions of dollars to hash out useful data from the bulk. Big Data tools can help reduce this, saving you both time and money.</a:t>
            </a:r>
            <a:endParaRPr lang="en-IN" dirty="0"/>
          </a:p>
        </p:txBody>
      </p:sp>
    </p:spTree>
    <p:extLst>
      <p:ext uri="{BB962C8B-B14F-4D97-AF65-F5344CB8AC3E}">
        <p14:creationId xmlns:p14="http://schemas.microsoft.com/office/powerpoint/2010/main" val="65861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Big Data analytics could help companies generate more sales leads which would naturally mean a boost in revenue. Businesses are using Big Data analytics tools to understand how well their products/services are doing in the market and how the customers are responding to them. Thus, the can understand better where to invest their time and money</a:t>
            </a:r>
            <a:r>
              <a:rPr lang="en-US" dirty="0" smtClean="0"/>
              <a:t>.</a:t>
            </a:r>
            <a:endParaRPr lang="en-US" dirty="0"/>
          </a:p>
        </p:txBody>
      </p:sp>
    </p:spTree>
    <p:extLst>
      <p:ext uri="{BB962C8B-B14F-4D97-AF65-F5344CB8AC3E}">
        <p14:creationId xmlns:p14="http://schemas.microsoft.com/office/powerpoint/2010/main" val="370481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With Big Data insights, you can always stay a step ahead of your competitors. You can screen the market to know what kind of promotions and offers your rivals are providing, and then you can come up with better offers for your customers. Also, Big Data insights allow you to learn customer behavior to understand the customer trends and provide a highly ‘personalized’ experience to them.</a:t>
            </a:r>
          </a:p>
          <a:p>
            <a:pPr algn="just"/>
            <a:endParaRPr lang="en-IN" dirty="0"/>
          </a:p>
        </p:txBody>
      </p:sp>
    </p:spTree>
    <p:extLst>
      <p:ext uri="{BB962C8B-B14F-4D97-AF65-F5344CB8AC3E}">
        <p14:creationId xmlns:p14="http://schemas.microsoft.com/office/powerpoint/2010/main" val="217261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Healthcare</a:t>
            </a:r>
          </a:p>
          <a:p>
            <a:r>
              <a:rPr lang="en-IN" dirty="0" smtClean="0"/>
              <a:t>Academia</a:t>
            </a:r>
          </a:p>
          <a:p>
            <a:r>
              <a:rPr lang="en-IN" dirty="0" smtClean="0"/>
              <a:t>Banking</a:t>
            </a:r>
          </a:p>
          <a:p>
            <a:r>
              <a:rPr lang="en-IN" dirty="0" smtClean="0"/>
              <a:t>Manufacturing</a:t>
            </a:r>
          </a:p>
          <a:p>
            <a:r>
              <a:rPr lang="en-IN" dirty="0" smtClean="0"/>
              <a:t>IT Sector</a:t>
            </a:r>
          </a:p>
          <a:p>
            <a:r>
              <a:rPr lang="en-IN" dirty="0" smtClean="0"/>
              <a:t>Retail</a:t>
            </a:r>
          </a:p>
          <a:p>
            <a:r>
              <a:rPr lang="en-IN" dirty="0" smtClean="0"/>
              <a:t>Transportation</a:t>
            </a:r>
          </a:p>
          <a:p>
            <a:endParaRPr lang="en-IN" dirty="0"/>
          </a:p>
        </p:txBody>
      </p:sp>
    </p:spTree>
    <p:extLst>
      <p:ext uri="{BB962C8B-B14F-4D97-AF65-F5344CB8AC3E}">
        <p14:creationId xmlns:p14="http://schemas.microsoft.com/office/powerpoint/2010/main" val="202460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Big Data Case studies</a:t>
            </a:r>
          </a:p>
        </p:txBody>
      </p:sp>
      <p:sp>
        <p:nvSpPr>
          <p:cNvPr id="3" name="Content Placeholder 2"/>
          <p:cNvSpPr>
            <a:spLocks noGrp="1"/>
          </p:cNvSpPr>
          <p:nvPr>
            <p:ph idx="1"/>
          </p:nvPr>
        </p:nvSpPr>
        <p:spPr/>
        <p:txBody>
          <a:bodyPr>
            <a:normAutofit/>
          </a:bodyPr>
          <a:lstStyle/>
          <a:p>
            <a:r>
              <a:rPr lang="en-US" b="1" dirty="0"/>
              <a:t>1. </a:t>
            </a:r>
            <a:r>
              <a:rPr lang="en-US" b="1" dirty="0">
                <a:hlinkClick r:id="rId2"/>
              </a:rPr>
              <a:t>Walmart</a:t>
            </a:r>
            <a:endParaRPr lang="en-US" b="1" dirty="0"/>
          </a:p>
          <a:p>
            <a:pPr marL="0" indent="0" algn="just">
              <a:buNone/>
            </a:pPr>
            <a:r>
              <a:rPr lang="en-US" sz="2200" dirty="0" smtClean="0">
                <a:latin typeface="Times New Roman" panose="02020603050405020304" pitchFamily="18" charset="0"/>
                <a:cs typeface="Times New Roman" panose="02020603050405020304" pitchFamily="18" charset="0"/>
              </a:rPr>
              <a:t>Walmart </a:t>
            </a:r>
            <a:r>
              <a:rPr lang="en-US" sz="2200" dirty="0">
                <a:latin typeface="Times New Roman" panose="02020603050405020304" pitchFamily="18" charset="0"/>
                <a:cs typeface="Times New Roman" panose="02020603050405020304" pitchFamily="18" charset="0"/>
              </a:rPr>
              <a:t>leverages Big Data and </a:t>
            </a:r>
            <a:r>
              <a:rPr lang="en-US" sz="2200" i="1" dirty="0">
                <a:latin typeface="Times New Roman" panose="02020603050405020304" pitchFamily="18" charset="0"/>
                <a:cs typeface="Times New Roman" panose="02020603050405020304" pitchFamily="18" charset="0"/>
              </a:rPr>
              <a:t>Data Mining</a:t>
            </a:r>
            <a:r>
              <a:rPr lang="en-US" sz="2200" dirty="0">
                <a:latin typeface="Times New Roman" panose="02020603050405020304" pitchFamily="18" charset="0"/>
                <a:cs typeface="Times New Roman" panose="02020603050405020304" pitchFamily="18" charset="0"/>
              </a:rPr>
              <a:t> to create personalized product recommendations for its customers. With the help of these two emerging technologies, Walmart can uncover valuable patterns showing the most frequently bought products, most popular products, and even the most popular product bundles (products that complement each other and are usually purchased together).</a:t>
            </a:r>
          </a:p>
          <a:p>
            <a:pPr algn="just"/>
            <a:r>
              <a:rPr lang="en-US" sz="2200" dirty="0">
                <a:latin typeface="Times New Roman" panose="02020603050405020304" pitchFamily="18" charset="0"/>
                <a:cs typeface="Times New Roman" panose="02020603050405020304" pitchFamily="18" charset="0"/>
              </a:rPr>
              <a:t>Based on these insights, Walmart creates attractive and customized recommendations for individual users. By effectively implementing Data Mining techniques, the retail giant has successfully increased the conversion rates and improved its customer service substantially. Furthermore, Walmart uses </a:t>
            </a:r>
            <a:r>
              <a:rPr lang="en-US" sz="2200" i="1" dirty="0">
                <a:latin typeface="Times New Roman" panose="02020603050405020304" pitchFamily="18" charset="0"/>
                <a:cs typeface="Times New Roman" panose="02020603050405020304" pitchFamily="18" charset="0"/>
              </a:rPr>
              <a:t>Hadoop</a:t>
            </a:r>
            <a:r>
              <a:rPr lang="en-US" sz="2200" dirty="0">
                <a:latin typeface="Times New Roman" panose="02020603050405020304" pitchFamily="18" charset="0"/>
                <a:cs typeface="Times New Roman" panose="02020603050405020304" pitchFamily="18" charset="0"/>
              </a:rPr>
              <a:t> and NoSQL technologies to allow customers to access real-time data accumulated from disparate sources</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22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US" b="1" dirty="0" smtClean="0">
                <a:hlinkClick r:id="rId2"/>
              </a:rPr>
              <a:t>Uber</a:t>
            </a:r>
            <a:endParaRPr lang="en-US" b="1" dirty="0"/>
          </a:p>
          <a:p>
            <a:r>
              <a:rPr lang="en-US" dirty="0"/>
              <a:t> Uber is one of the major cab service providers in the world. It leverages customer data to track and identify the most popular and most used services by the users. Once this data is collected, Uber uses data analytics to analyze the usage patterns of customers and determine which services should be given more emphasis and importance.</a:t>
            </a:r>
          </a:p>
          <a:p>
            <a:r>
              <a:rPr lang="en-US" dirty="0"/>
              <a:t>Apart from this, Uber uses Big Data in another unique way. Uber closely studies the demand and supply of its services and changes the cab fares accordingly. It is the surge pricing mechanism that works something like this – suppose when you are in a hurry, and you have to book a cab from a crowded location, Uber will charge you double the normal amount!  </a:t>
            </a:r>
          </a:p>
        </p:txBody>
      </p:sp>
    </p:spTree>
    <p:extLst>
      <p:ext uri="{BB962C8B-B14F-4D97-AF65-F5344CB8AC3E}">
        <p14:creationId xmlns:p14="http://schemas.microsoft.com/office/powerpoint/2010/main" val="38234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hlinkClick r:id="rId2"/>
              </a:rPr>
              <a:t>Netflix</a:t>
            </a:r>
            <a:endParaRPr lang="en-US" b="1" dirty="0" smtClean="0"/>
          </a:p>
          <a:p>
            <a:r>
              <a:rPr lang="en-US" dirty="0" smtClean="0"/>
              <a:t>Netflix is one of the most popular on-demand online video content streaming platform used by people around the world. Netflix is a major proponent of the recommendation engine. It collects customer data to understand the specific needs, preferences, and taste patterns of users. Then it uses this data to predict what individual users will like and create personalized content recommendation lists for them.</a:t>
            </a:r>
          </a:p>
          <a:p>
            <a:r>
              <a:rPr lang="en-US" dirty="0" smtClean="0"/>
              <a:t>Today, Netflix has become so vast that it is even creating unique content for users. Data is the secret ingredient that fuels both its recommendation engines and new content decisions. The most pivotal data points used by Netflix include titles that users watch, user ratings, genres preferred, and how often users stop the playback, to name a few. Hadoop, Hive, and Pig are the three core components of the data structure used by Netflix. </a:t>
            </a:r>
          </a:p>
          <a:p>
            <a:endParaRPr lang="en-IN" dirty="0" smtClean="0"/>
          </a:p>
          <a:p>
            <a:endParaRPr lang="en-IN" dirty="0"/>
          </a:p>
        </p:txBody>
      </p:sp>
    </p:spTree>
    <p:extLst>
      <p:ext uri="{BB962C8B-B14F-4D97-AF65-F5344CB8AC3E}">
        <p14:creationId xmlns:p14="http://schemas.microsoft.com/office/powerpoint/2010/main" val="113820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r>
              <a:rPr lang="en-IN" sz="7200" dirty="0" smtClean="0"/>
              <a:t>Hadoop Architecture</a:t>
            </a:r>
          </a:p>
          <a:p>
            <a:pPr algn="ctr"/>
            <a:endParaRPr lang="en-IN" sz="7200" dirty="0"/>
          </a:p>
        </p:txBody>
      </p:sp>
    </p:spTree>
    <p:extLst>
      <p:ext uri="{BB962C8B-B14F-4D97-AF65-F5344CB8AC3E}">
        <p14:creationId xmlns:p14="http://schemas.microsoft.com/office/powerpoint/2010/main" val="3706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It refers to a massive amount of data that keeps on growing exponentially with time.</a:t>
            </a:r>
          </a:p>
          <a:p>
            <a:r>
              <a:rPr lang="en-US" dirty="0"/>
              <a:t>It is so voluminous that it cannot be processed or analyzed using conventional data processing techniques.</a:t>
            </a:r>
          </a:p>
          <a:p>
            <a:r>
              <a:rPr lang="en-US" dirty="0"/>
              <a:t>It includes data mining, data storage, data analysis, data sharing, and data visualization.</a:t>
            </a:r>
          </a:p>
          <a:p>
            <a:r>
              <a:rPr lang="en-US" dirty="0"/>
              <a:t>The term is an all-comprehensive one including data, data frameworks, along with the tools and techniques used to process and analyze the data.</a:t>
            </a:r>
          </a:p>
          <a:p>
            <a:endParaRPr lang="en-IN" dirty="0"/>
          </a:p>
        </p:txBody>
      </p:sp>
    </p:spTree>
    <p:extLst>
      <p:ext uri="{BB962C8B-B14F-4D97-AF65-F5344CB8AC3E}">
        <p14:creationId xmlns:p14="http://schemas.microsoft.com/office/powerpoint/2010/main" val="148125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Hadoop?</a:t>
            </a:r>
            <a:br>
              <a:rPr lang="en-US" dirty="0" smtClean="0"/>
            </a:br>
            <a:endParaRPr lang="en-IN" dirty="0"/>
          </a:p>
        </p:txBody>
      </p:sp>
      <p:sp>
        <p:nvSpPr>
          <p:cNvPr id="3" name="Content Placeholder 2"/>
          <p:cNvSpPr>
            <a:spLocks noGrp="1"/>
          </p:cNvSpPr>
          <p:nvPr>
            <p:ph idx="1"/>
          </p:nvPr>
        </p:nvSpPr>
        <p:spPr/>
        <p:txBody>
          <a:bodyPr/>
          <a:lstStyle/>
          <a:p>
            <a:r>
              <a:rPr lang="en-US" dirty="0" smtClean="0"/>
              <a:t>Hadoop </a:t>
            </a:r>
            <a:r>
              <a:rPr lang="en-US" dirty="0"/>
              <a:t>is an open source framework, from the Apache foundation, capable of processing large amounts of heterogeneous data sets in a distributed fashion across clusters of commodity computers and hardware using a simplified programming model. Hadoop provides a reliable shared storage and analysis system.</a:t>
            </a:r>
          </a:p>
          <a:p>
            <a:r>
              <a:rPr lang="en-US" dirty="0"/>
              <a:t/>
            </a:r>
            <a:br>
              <a:rPr lang="en-US" dirty="0"/>
            </a:br>
            <a:endParaRPr lang="en-IN" dirty="0"/>
          </a:p>
        </p:txBody>
      </p:sp>
    </p:spTree>
    <p:extLst>
      <p:ext uri="{BB962C8B-B14F-4D97-AF65-F5344CB8AC3E}">
        <p14:creationId xmlns:p14="http://schemas.microsoft.com/office/powerpoint/2010/main" val="352388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979714"/>
            <a:ext cx="8819704" cy="492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02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457" y="862149"/>
            <a:ext cx="10450286" cy="531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773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and Assumptions Of HDFS</a:t>
            </a:r>
            <a:br>
              <a:rPr lang="en-US" b="1" dirty="0" smtClean="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1</a:t>
            </a:r>
            <a:r>
              <a:rPr lang="en-US" b="1" dirty="0"/>
              <a:t>. System Failure: </a:t>
            </a:r>
            <a:r>
              <a:rPr lang="en-US" dirty="0"/>
              <a:t>As a Hadoop cluster is consists of Lots of nodes with are commodity hardware so node failure is possible, so the fundamental goal of HDFS figure out this failure problem and recover it.</a:t>
            </a:r>
          </a:p>
          <a:p>
            <a:pPr fontAlgn="base"/>
            <a:r>
              <a:rPr lang="en-US" b="1" dirty="0"/>
              <a:t>2. Maintaining Large Dataset: </a:t>
            </a:r>
            <a:r>
              <a:rPr lang="en-US" dirty="0"/>
              <a:t>As HDFS Handle files of size ranging from GB to PB, so HDFS has to be cool enough to deal with these very large data sets on a single cluster.</a:t>
            </a:r>
          </a:p>
          <a:p>
            <a:pPr fontAlgn="base"/>
            <a:r>
              <a:rPr lang="en-US" b="1" dirty="0"/>
              <a:t>3. Moving Data is Costlier then Moving the Computation: </a:t>
            </a:r>
            <a:r>
              <a:rPr lang="en-US" dirty="0"/>
              <a:t>If the computational operation is performed near the location where the data is present then it is quite faster and the overall throughput of the system can be increased along with minimizing the network congestion which is a good assumption.</a:t>
            </a:r>
          </a:p>
          <a:p>
            <a:pPr fontAlgn="base"/>
            <a:r>
              <a:rPr lang="en-US" b="1" dirty="0"/>
              <a:t>4. Portable Across Various Platform: </a:t>
            </a:r>
            <a:r>
              <a:rPr lang="en-US" dirty="0"/>
              <a:t>HDFS Posses portability which allows it to switch across diverse Hardware and software platforms.</a:t>
            </a:r>
          </a:p>
          <a:p>
            <a:pPr fontAlgn="base"/>
            <a:r>
              <a:rPr lang="en-US" b="1" dirty="0"/>
              <a:t>5. Simple Coherency Model: </a:t>
            </a:r>
            <a:r>
              <a:rPr lang="en-US" dirty="0"/>
              <a:t>A Hadoop Distributed File System needs a model to write once read much access for Files. A file written then closed should not be changed, only data can be appended. This assumption helps us to minimize the data coherency issue. </a:t>
            </a:r>
            <a:r>
              <a:rPr lang="en-US" dirty="0" err="1"/>
              <a:t>MapReduce</a:t>
            </a:r>
            <a:r>
              <a:rPr lang="en-US" dirty="0"/>
              <a:t> fits perfectly with such kind of file model.</a:t>
            </a:r>
          </a:p>
          <a:p>
            <a:endParaRPr lang="en-IN" dirty="0"/>
          </a:p>
        </p:txBody>
      </p:sp>
    </p:spTree>
    <p:extLst>
      <p:ext uri="{BB962C8B-B14F-4D97-AF65-F5344CB8AC3E}">
        <p14:creationId xmlns:p14="http://schemas.microsoft.com/office/powerpoint/2010/main" val="472398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41386"/>
          </a:xfrm>
        </p:spPr>
        <p:txBody>
          <a:bodyPr>
            <a:normAutofit fontScale="55000" lnSpcReduction="20000"/>
          </a:bodyPr>
          <a:lstStyle/>
          <a:p>
            <a:pPr marL="0" indent="0">
              <a:buNone/>
            </a:pPr>
            <a:r>
              <a:rPr lang="en-US" b="1" dirty="0" err="1"/>
              <a:t>NameNode</a:t>
            </a:r>
            <a:endParaRPr lang="en-US" b="1" dirty="0"/>
          </a:p>
          <a:p>
            <a:r>
              <a:rPr lang="en-US" dirty="0"/>
              <a:t>HDFS works in a master-slave/master-worker fashion. All the metadata related to HDFS including the information about data nodes, files stored on HDFS, and Replication, etc. are stored and maintained on the </a:t>
            </a:r>
            <a:r>
              <a:rPr lang="en-US" dirty="0" err="1"/>
              <a:t>NameNode</a:t>
            </a:r>
            <a:r>
              <a:rPr lang="en-US" dirty="0"/>
              <a:t>. A </a:t>
            </a:r>
            <a:r>
              <a:rPr lang="en-US" dirty="0" err="1"/>
              <a:t>NameNode</a:t>
            </a:r>
            <a:r>
              <a:rPr lang="en-US" dirty="0"/>
              <a:t> serves as the master and there is only one </a:t>
            </a:r>
            <a:r>
              <a:rPr lang="en-US" dirty="0" err="1"/>
              <a:t>NameNode</a:t>
            </a:r>
            <a:r>
              <a:rPr lang="en-US" dirty="0"/>
              <a:t> per </a:t>
            </a:r>
            <a:r>
              <a:rPr lang="en-US" dirty="0" smtClean="0"/>
              <a:t>cluster.</a:t>
            </a:r>
          </a:p>
          <a:p>
            <a:pPr marL="0" indent="0">
              <a:buNone/>
            </a:pPr>
            <a:endParaRPr lang="en-US" dirty="0" smtClean="0"/>
          </a:p>
          <a:p>
            <a:pPr marL="0" indent="0">
              <a:buNone/>
            </a:pPr>
            <a:r>
              <a:rPr lang="en-US" b="1" dirty="0" err="1" smtClean="0"/>
              <a:t>DataNode</a:t>
            </a:r>
            <a:endParaRPr lang="en-US" b="1" dirty="0"/>
          </a:p>
          <a:p>
            <a:r>
              <a:rPr lang="en-US" dirty="0" err="1"/>
              <a:t>DataNode</a:t>
            </a:r>
            <a:r>
              <a:rPr lang="en-US" dirty="0"/>
              <a:t> is the slave/worker node and holds the user data in the form of Data Blocks. There can be any number of </a:t>
            </a:r>
            <a:r>
              <a:rPr lang="en-US" dirty="0" err="1"/>
              <a:t>DataNodes</a:t>
            </a:r>
            <a:r>
              <a:rPr lang="en-US" dirty="0"/>
              <a:t> in a Hadoop </a:t>
            </a:r>
            <a:r>
              <a:rPr lang="en-US" dirty="0" smtClean="0"/>
              <a:t>Cluster.</a:t>
            </a:r>
          </a:p>
          <a:p>
            <a:endParaRPr lang="en-US" dirty="0"/>
          </a:p>
          <a:p>
            <a:pPr marL="0" indent="0">
              <a:buNone/>
            </a:pPr>
            <a:r>
              <a:rPr lang="en-US" b="1" dirty="0" smtClean="0"/>
              <a:t>Data </a:t>
            </a:r>
            <a:r>
              <a:rPr lang="en-US" b="1" dirty="0"/>
              <a:t>Block</a:t>
            </a:r>
          </a:p>
          <a:p>
            <a:r>
              <a:rPr lang="en-US" dirty="0"/>
              <a:t>A Data Block can be considered as the standard unit of data/files stored on HDFS. Each incoming file is broken into 64 MB by default. Any file larger than 64 MB is broken down into 64 MB blocks and all the blocks which make up a particular file are of the same size (64 MB) except for the last block which might be less than 64 MB depending upon the size of the file.</a:t>
            </a:r>
          </a:p>
          <a:p>
            <a:pPr marL="0" indent="0">
              <a:buNone/>
            </a:pPr>
            <a:r>
              <a:rPr lang="en-US" b="1" dirty="0"/>
              <a:t>Replication</a:t>
            </a:r>
          </a:p>
          <a:p>
            <a:r>
              <a:rPr lang="en-US" dirty="0"/>
              <a:t>Data blocks are replicated across different nodes in the cluster to ensure a high degree of fault tolerance. Replication enables the use of low cost commodity hardware for the storage of data. The number of replicas to be made/maintained is configurable at the cluster level as well as for each file. Based on the Replication Factor, each file (data block which forms each file) is replicated many times across different nodes in the cluster.</a:t>
            </a:r>
          </a:p>
          <a:p>
            <a:pPr marL="0" indent="0">
              <a:buNone/>
            </a:pPr>
            <a:r>
              <a:rPr lang="en-US" b="1" dirty="0"/>
              <a:t>Rack Awareness</a:t>
            </a:r>
          </a:p>
          <a:p>
            <a:r>
              <a:rPr lang="en-US" dirty="0"/>
              <a:t>Data is replicated across different nodes in the cluster to ensure reliability/fault tolerance. Replication of data blocks is done based on the location of the data node, so as to ensure high degree of fault tolerance. For instance, one or two copies of data blocks are stored on the same rack, one copy is stored on a different rack within the same data center, one more block on a rack in a different data center, and so on.</a:t>
            </a:r>
          </a:p>
          <a:p>
            <a:r>
              <a:rPr lang="en-US" dirty="0"/>
              <a:t/>
            </a:r>
            <a:br>
              <a:rPr lang="en-US" dirty="0"/>
            </a:br>
            <a:endParaRPr lang="en-IN" dirty="0"/>
          </a:p>
        </p:txBody>
      </p:sp>
    </p:spTree>
    <p:extLst>
      <p:ext uri="{BB962C8B-B14F-4D97-AF65-F5344CB8AC3E}">
        <p14:creationId xmlns:p14="http://schemas.microsoft.com/office/powerpoint/2010/main" val="3564683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fontScale="62500" lnSpcReduction="20000"/>
          </a:bodyPr>
          <a:lstStyle/>
          <a:p>
            <a:r>
              <a:rPr lang="en-US" dirty="0"/>
              <a:t>Master-Slave/Master-Worker Architecture</a:t>
            </a:r>
          </a:p>
          <a:p>
            <a:r>
              <a:rPr lang="en-US" dirty="0"/>
              <a:t>HDFS works in a master-slave/master-worker fashion.</a:t>
            </a:r>
          </a:p>
          <a:p>
            <a:r>
              <a:rPr lang="en-US" dirty="0" err="1"/>
              <a:t>NameNode</a:t>
            </a:r>
            <a:r>
              <a:rPr lang="en-US" dirty="0"/>
              <a:t> servers as the master and each </a:t>
            </a:r>
            <a:r>
              <a:rPr lang="en-US" dirty="0" err="1"/>
              <a:t>DataNode</a:t>
            </a:r>
            <a:r>
              <a:rPr lang="en-US" dirty="0"/>
              <a:t> servers as a worker/slave.</a:t>
            </a:r>
          </a:p>
          <a:p>
            <a:r>
              <a:rPr lang="en-US" dirty="0" err="1"/>
              <a:t>NameNode</a:t>
            </a:r>
            <a:r>
              <a:rPr lang="en-US" dirty="0"/>
              <a:t> and each </a:t>
            </a:r>
            <a:r>
              <a:rPr lang="en-US" dirty="0" err="1"/>
              <a:t>DataNode</a:t>
            </a:r>
            <a:r>
              <a:rPr lang="en-US" dirty="0"/>
              <a:t> have built-in web servers.</a:t>
            </a:r>
          </a:p>
          <a:p>
            <a:r>
              <a:rPr lang="en-US" dirty="0" err="1"/>
              <a:t>NameNode</a:t>
            </a:r>
            <a:r>
              <a:rPr lang="en-US" dirty="0"/>
              <a:t> is the heart of HDFS and is responsible for various tasks including - it holds the file system namespace, controls access to file system by the clients, keeps track of the </a:t>
            </a:r>
            <a:r>
              <a:rPr lang="en-US" dirty="0" err="1"/>
              <a:t>DataNodes</a:t>
            </a:r>
            <a:r>
              <a:rPr lang="en-US" dirty="0"/>
              <a:t>, keeps track of replication factor and ensures that it is always maintained.</a:t>
            </a:r>
          </a:p>
          <a:p>
            <a:r>
              <a:rPr lang="en-US" dirty="0"/>
              <a:t>User data is stored on the local file system of </a:t>
            </a:r>
            <a:r>
              <a:rPr lang="en-US" dirty="0" err="1"/>
              <a:t>DataNodes</a:t>
            </a:r>
            <a:r>
              <a:rPr lang="en-US" dirty="0"/>
              <a:t>. </a:t>
            </a:r>
            <a:r>
              <a:rPr lang="en-US" dirty="0" err="1"/>
              <a:t>DataNode</a:t>
            </a:r>
            <a:r>
              <a:rPr lang="en-US" dirty="0"/>
              <a:t> is not aware of the files to which the blocks stored on it belong to. As a result of this, if the </a:t>
            </a:r>
            <a:r>
              <a:rPr lang="en-US" dirty="0" err="1"/>
              <a:t>NameNode</a:t>
            </a:r>
            <a:r>
              <a:rPr lang="en-US" dirty="0"/>
              <a:t> goes down then the data in HDFS is non-usable as only the </a:t>
            </a:r>
            <a:r>
              <a:rPr lang="en-US" dirty="0" err="1"/>
              <a:t>NameNode</a:t>
            </a:r>
            <a:r>
              <a:rPr lang="en-US" dirty="0"/>
              <a:t> knows which blocks belong to which file, where each block located etc.</a:t>
            </a:r>
          </a:p>
          <a:p>
            <a:r>
              <a:rPr lang="en-US" dirty="0" err="1"/>
              <a:t>NameNode</a:t>
            </a:r>
            <a:r>
              <a:rPr lang="en-US" dirty="0"/>
              <a:t> can talk to all the live </a:t>
            </a:r>
            <a:r>
              <a:rPr lang="en-US" dirty="0" err="1"/>
              <a:t>DataNodes</a:t>
            </a:r>
            <a:r>
              <a:rPr lang="en-US" dirty="0"/>
              <a:t> and the live </a:t>
            </a:r>
            <a:r>
              <a:rPr lang="en-US" dirty="0" err="1"/>
              <a:t>DataNodes</a:t>
            </a:r>
            <a:r>
              <a:rPr lang="en-US" dirty="0"/>
              <a:t> can talk to each other.</a:t>
            </a:r>
          </a:p>
          <a:p>
            <a:r>
              <a:rPr lang="en-US" dirty="0"/>
              <a:t>There is also a Secondary </a:t>
            </a:r>
            <a:r>
              <a:rPr lang="en-US" dirty="0" err="1"/>
              <a:t>NameNode</a:t>
            </a:r>
            <a:r>
              <a:rPr lang="en-US" dirty="0"/>
              <a:t> which comes in handy when the Primary </a:t>
            </a:r>
            <a:r>
              <a:rPr lang="en-US" dirty="0" err="1"/>
              <a:t>NameNode</a:t>
            </a:r>
            <a:r>
              <a:rPr lang="en-US" dirty="0"/>
              <a:t> goes down. Secondary </a:t>
            </a:r>
            <a:r>
              <a:rPr lang="en-US" dirty="0" err="1"/>
              <a:t>NameNode</a:t>
            </a:r>
            <a:r>
              <a:rPr lang="en-US" dirty="0"/>
              <a:t> can be brought up to bring the cluster online. This process of switching of nodes needs to be done manually and there is no automatic failover mechanism in place.</a:t>
            </a:r>
          </a:p>
          <a:p>
            <a:r>
              <a:rPr lang="en-US" dirty="0" err="1"/>
              <a:t>NameNode</a:t>
            </a:r>
            <a:r>
              <a:rPr lang="en-US" dirty="0"/>
              <a:t> receives heartbeat signals and a Block Report periodically from each of the </a:t>
            </a:r>
            <a:r>
              <a:rPr lang="en-US" dirty="0" err="1"/>
              <a:t>DataNodes</a:t>
            </a:r>
            <a:r>
              <a:rPr lang="en-US" dirty="0"/>
              <a:t>.</a:t>
            </a:r>
          </a:p>
          <a:p>
            <a:pPr lvl="1"/>
            <a:r>
              <a:rPr lang="en-US" dirty="0"/>
              <a:t>Heartbeat signals from a </a:t>
            </a:r>
            <a:r>
              <a:rPr lang="en-US" dirty="0" err="1"/>
              <a:t>DataNode</a:t>
            </a:r>
            <a:r>
              <a:rPr lang="en-US" dirty="0"/>
              <a:t> indicates that the corresponding </a:t>
            </a:r>
            <a:r>
              <a:rPr lang="en-US" dirty="0" err="1"/>
              <a:t>DataNode</a:t>
            </a:r>
            <a:r>
              <a:rPr lang="en-US" dirty="0"/>
              <a:t> is alive and is working fine. If a heartbeat signal is not received from a </a:t>
            </a:r>
            <a:r>
              <a:rPr lang="en-US" dirty="0" err="1"/>
              <a:t>DataNode</a:t>
            </a:r>
            <a:r>
              <a:rPr lang="en-US" dirty="0"/>
              <a:t> then that </a:t>
            </a:r>
            <a:r>
              <a:rPr lang="en-US" dirty="0" err="1"/>
              <a:t>DataNode</a:t>
            </a:r>
            <a:r>
              <a:rPr lang="en-US" dirty="0"/>
              <a:t> is marked as dead and no further I/O requests are sent to that </a:t>
            </a:r>
            <a:r>
              <a:rPr lang="en-US" dirty="0" err="1"/>
              <a:t>DataNode</a:t>
            </a:r>
            <a:r>
              <a:rPr lang="en-US" dirty="0"/>
              <a:t>.</a:t>
            </a:r>
          </a:p>
          <a:p>
            <a:pPr lvl="1"/>
            <a:r>
              <a:rPr lang="en-US" dirty="0"/>
              <a:t>Block Report from each </a:t>
            </a:r>
            <a:r>
              <a:rPr lang="en-US" dirty="0" err="1"/>
              <a:t>DataNode</a:t>
            </a:r>
            <a:r>
              <a:rPr lang="en-US" dirty="0"/>
              <a:t> contains a list of all the blocks that are stored on that </a:t>
            </a:r>
            <a:r>
              <a:rPr lang="en-US" dirty="0" err="1"/>
              <a:t>DataNode</a:t>
            </a:r>
            <a:r>
              <a:rPr lang="en-US" dirty="0"/>
              <a:t>.</a:t>
            </a:r>
          </a:p>
          <a:p>
            <a:pPr lvl="1"/>
            <a:r>
              <a:rPr lang="en-US" dirty="0"/>
              <a:t>Heartbeat signals and Block Reports received from each </a:t>
            </a:r>
            <a:r>
              <a:rPr lang="en-US" dirty="0" err="1"/>
              <a:t>DataNode</a:t>
            </a:r>
            <a:r>
              <a:rPr lang="en-US" dirty="0"/>
              <a:t> help the </a:t>
            </a:r>
            <a:r>
              <a:rPr lang="en-US" dirty="0" err="1"/>
              <a:t>NameNode</a:t>
            </a:r>
            <a:r>
              <a:rPr lang="en-US" dirty="0"/>
              <a:t> to identify any potential loss of Blocks/Data and to replicate the Blocks to other active </a:t>
            </a:r>
            <a:r>
              <a:rPr lang="en-US" dirty="0" err="1"/>
              <a:t>DataNodes</a:t>
            </a:r>
            <a:r>
              <a:rPr lang="en-US" dirty="0"/>
              <a:t> in the event when one or more </a:t>
            </a:r>
            <a:r>
              <a:rPr lang="en-US" dirty="0" err="1"/>
              <a:t>DataNodes</a:t>
            </a:r>
            <a:r>
              <a:rPr lang="en-US" dirty="0"/>
              <a:t> holding the data blocks go down.</a:t>
            </a:r>
          </a:p>
          <a:p>
            <a:endParaRPr lang="en-IN" dirty="0"/>
          </a:p>
        </p:txBody>
      </p:sp>
    </p:spTree>
    <p:extLst>
      <p:ext uri="{BB962C8B-B14F-4D97-AF65-F5344CB8AC3E}">
        <p14:creationId xmlns:p14="http://schemas.microsoft.com/office/powerpoint/2010/main" val="2838507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HDFS</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certain scenarios in which HDFS may not be a good fit including the following:</a:t>
            </a:r>
          </a:p>
          <a:p>
            <a:r>
              <a:rPr lang="en-US" dirty="0"/>
              <a:t>HDFS is not suitable for storing data related to applications requiring low latency data access.</a:t>
            </a:r>
          </a:p>
          <a:p>
            <a:r>
              <a:rPr lang="en-US" dirty="0"/>
              <a:t>HDFS is not suitable for storing a large number of small files as the metadata for each file needs to be stored on the </a:t>
            </a:r>
            <a:r>
              <a:rPr lang="en-US" dirty="0" err="1"/>
              <a:t>NameNode</a:t>
            </a:r>
            <a:r>
              <a:rPr lang="en-US" dirty="0"/>
              <a:t> and is held in memory.</a:t>
            </a:r>
          </a:p>
          <a:p>
            <a:r>
              <a:rPr lang="en-US" dirty="0"/>
              <a:t>HDFS is not suitable for scenarios requiring multiple/simultaneous writes to the same file.</a:t>
            </a:r>
          </a:p>
          <a:p>
            <a:endParaRPr lang="en-IN" dirty="0"/>
          </a:p>
        </p:txBody>
      </p:sp>
    </p:spTree>
    <p:extLst>
      <p:ext uri="{BB962C8B-B14F-4D97-AF65-F5344CB8AC3E}">
        <p14:creationId xmlns:p14="http://schemas.microsoft.com/office/powerpoint/2010/main" val="1966642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https://cdn.journaldev.com/wp-content/uploads/2015/08/hadoop2.x-compon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57646"/>
            <a:ext cx="8991600" cy="489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17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Hadoop Common Module is a Hadoop Base API (A Jar file) for all Hadoop Components. All other components works on top of this module.</a:t>
            </a:r>
          </a:p>
          <a:p>
            <a:r>
              <a:rPr lang="en-US" dirty="0"/>
              <a:t>HDFS stands for Hadoop Distributed File System. It is also know as HDFS V2 as it is part of Hadoop 2.x with some enhanced features. It is used as a Distributed Storage System in Hadoop Architecture.</a:t>
            </a:r>
          </a:p>
          <a:p>
            <a:r>
              <a:rPr lang="en-US" dirty="0"/>
              <a:t>YARN stands for Yet Another Resource Negotiator. It is new Component in Hadoop 2.x Architecture. It is also know as “MR V2”.</a:t>
            </a:r>
          </a:p>
          <a:p>
            <a:r>
              <a:rPr lang="en-US" dirty="0" err="1"/>
              <a:t>MapReduce</a:t>
            </a:r>
            <a:r>
              <a:rPr lang="en-US" dirty="0"/>
              <a:t> is a Batch Processing or Distributed Data Processing Module. It is also know as “MR V1” as it is part of Hadoop 1.x with some updated features.</a:t>
            </a:r>
          </a:p>
          <a:p>
            <a:r>
              <a:rPr lang="en-US" dirty="0"/>
              <a:t>Remaining all Hadoop Ecosystem components work on top of these three major components: HDFS, YARN and </a:t>
            </a:r>
            <a:r>
              <a:rPr lang="en-US" dirty="0" err="1"/>
              <a:t>MapReduce</a:t>
            </a:r>
            <a:r>
              <a:rPr lang="en-US" dirty="0"/>
              <a:t>. </a:t>
            </a:r>
          </a:p>
          <a:p>
            <a:endParaRPr lang="en-IN" dirty="0"/>
          </a:p>
        </p:txBody>
      </p:sp>
    </p:spTree>
    <p:extLst>
      <p:ext uri="{BB962C8B-B14F-4D97-AF65-F5344CB8AC3E}">
        <p14:creationId xmlns:p14="http://schemas.microsoft.com/office/powerpoint/2010/main" val="2415075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124" name="Picture 4" descr="https://cdn.journaldev.com/wp-content/uploads/2015/08/hadoop2.x-highlevel-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79269"/>
            <a:ext cx="10330543" cy="549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7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Big Data</a:t>
            </a:r>
            <a:br>
              <a:rPr lang="en-IN" b="1" dirty="0"/>
            </a:br>
            <a:endParaRPr lang="en-IN" dirty="0"/>
          </a:p>
        </p:txBody>
      </p:sp>
      <p:sp>
        <p:nvSpPr>
          <p:cNvPr id="3" name="Content Placeholder 2"/>
          <p:cNvSpPr>
            <a:spLocks noGrp="1"/>
          </p:cNvSpPr>
          <p:nvPr>
            <p:ph idx="1"/>
          </p:nvPr>
        </p:nvSpPr>
        <p:spPr/>
        <p:txBody>
          <a:bodyPr/>
          <a:lstStyle/>
          <a:p>
            <a:r>
              <a:rPr lang="en-US" b="1" dirty="0"/>
              <a:t>Structured</a:t>
            </a:r>
          </a:p>
          <a:p>
            <a:r>
              <a:rPr lang="en-US" dirty="0"/>
              <a:t>Structured is one of the types of big data and By structured data, we mean data that can be processed, stored, and retrieved in a fixed format. It refers to highly organized information that can be readily and seamlessly stored and accessed from a database by simple search engine algorithms. </a:t>
            </a:r>
            <a:r>
              <a:rPr lang="en-US" b="1" dirty="0"/>
              <a:t>For instance, the employee table in a company database will be structured as the employee details, their job positions, their salaries, etc.,</a:t>
            </a:r>
            <a:r>
              <a:rPr lang="en-US" dirty="0"/>
              <a:t> will be present in an organized manner. </a:t>
            </a:r>
          </a:p>
          <a:p>
            <a:endParaRPr lang="en-IN" dirty="0"/>
          </a:p>
        </p:txBody>
      </p:sp>
    </p:spTree>
    <p:extLst>
      <p:ext uri="{BB962C8B-B14F-4D97-AF65-F5344CB8AC3E}">
        <p14:creationId xmlns:p14="http://schemas.microsoft.com/office/powerpoint/2010/main" val="203400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 Manager:</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Resource </a:t>
            </a:r>
            <a:r>
              <a:rPr lang="en-US" dirty="0"/>
              <a:t>Manager is a Per-Cluster Level Component.</a:t>
            </a:r>
          </a:p>
          <a:p>
            <a:r>
              <a:rPr lang="en-US" dirty="0"/>
              <a:t>Resource Manager is again divided into two components:</a:t>
            </a:r>
          </a:p>
          <a:p>
            <a:pPr lvl="1"/>
            <a:r>
              <a:rPr lang="en-US" dirty="0"/>
              <a:t>Scheduler</a:t>
            </a:r>
          </a:p>
          <a:p>
            <a:pPr lvl="1"/>
            <a:r>
              <a:rPr lang="en-US" dirty="0"/>
              <a:t>Application Manager</a:t>
            </a:r>
          </a:p>
          <a:p>
            <a:r>
              <a:rPr lang="en-US" dirty="0"/>
              <a:t>Resource Manager’s Scheduler is :</a:t>
            </a:r>
          </a:p>
          <a:p>
            <a:pPr lvl="1"/>
            <a:r>
              <a:rPr lang="en-US" dirty="0"/>
              <a:t>Responsible to schedule required resources to Applications (that is Per-Application Master).</a:t>
            </a:r>
          </a:p>
          <a:p>
            <a:pPr lvl="1"/>
            <a:r>
              <a:rPr lang="en-US" dirty="0"/>
              <a:t>It does only scheduling.</a:t>
            </a:r>
          </a:p>
          <a:p>
            <a:pPr lvl="1"/>
            <a:r>
              <a:rPr lang="en-US" dirty="0"/>
              <a:t>It does care about monitoring or tracking of those Applications.</a:t>
            </a:r>
          </a:p>
        </p:txBody>
      </p:sp>
    </p:spTree>
    <p:extLst>
      <p:ext uri="{BB962C8B-B14F-4D97-AF65-F5344CB8AC3E}">
        <p14:creationId xmlns:p14="http://schemas.microsoft.com/office/powerpoint/2010/main" val="168409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Master:</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Application </a:t>
            </a:r>
            <a:r>
              <a:rPr lang="en-US" dirty="0"/>
              <a:t>Master is a per-application level component. It is responsible for:</a:t>
            </a:r>
          </a:p>
          <a:p>
            <a:pPr lvl="1"/>
            <a:r>
              <a:rPr lang="en-US" dirty="0"/>
              <a:t>Managing assigned Application Life cycle.</a:t>
            </a:r>
          </a:p>
          <a:p>
            <a:pPr lvl="1"/>
            <a:r>
              <a:rPr lang="en-US" dirty="0"/>
              <a:t>It interacts with both Resource Manager’s Scheduler and Node Manager</a:t>
            </a:r>
          </a:p>
          <a:p>
            <a:pPr lvl="1"/>
            <a:r>
              <a:rPr lang="en-US" dirty="0"/>
              <a:t>It interacts with Scheduler to acquire required resources.</a:t>
            </a:r>
          </a:p>
          <a:p>
            <a:pPr lvl="1"/>
            <a:r>
              <a:rPr lang="en-US" dirty="0"/>
              <a:t>It interacts with Node Manager to execute assigned tasks and monitor those task’s status.</a:t>
            </a:r>
          </a:p>
          <a:p>
            <a:endParaRPr lang="en-IN" dirty="0"/>
          </a:p>
        </p:txBody>
      </p:sp>
    </p:spTree>
    <p:extLst>
      <p:ext uri="{BB962C8B-B14F-4D97-AF65-F5344CB8AC3E}">
        <p14:creationId xmlns:p14="http://schemas.microsoft.com/office/powerpoint/2010/main" val="306904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Node Manager:</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Node </a:t>
            </a:r>
            <a:r>
              <a:rPr lang="en-US" dirty="0"/>
              <a:t>Manager is a Per-Node Level component.</a:t>
            </a:r>
          </a:p>
          <a:p>
            <a:r>
              <a:rPr lang="en-US" dirty="0"/>
              <a:t>It is responsible for:</a:t>
            </a:r>
          </a:p>
          <a:p>
            <a:pPr lvl="1"/>
            <a:r>
              <a:rPr lang="en-US" dirty="0"/>
              <a:t>Managing the life-cycle of the Container.</a:t>
            </a:r>
          </a:p>
          <a:p>
            <a:pPr lvl="1"/>
            <a:r>
              <a:rPr lang="en-US" dirty="0"/>
              <a:t>Monitoring each Container’s Resources utilization.</a:t>
            </a:r>
          </a:p>
          <a:p>
            <a:endParaRPr lang="en-IN" dirty="0"/>
          </a:p>
        </p:txBody>
      </p:sp>
    </p:spTree>
    <p:extLst>
      <p:ext uri="{BB962C8B-B14F-4D97-AF65-F5344CB8AC3E}">
        <p14:creationId xmlns:p14="http://schemas.microsoft.com/office/powerpoint/2010/main" val="1503900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Container:</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Each </a:t>
            </a:r>
            <a:r>
              <a:rPr lang="en-US" dirty="0"/>
              <a:t>Master Node or Slave Node contains set of Containers. In this diagram, Main Node’s Name Node is not showing the Containers. However, it also contains a set of Containers.</a:t>
            </a:r>
          </a:p>
          <a:p>
            <a:r>
              <a:rPr lang="en-US" dirty="0"/>
              <a:t>Container is a portion of Memory in HDFS (Either Name Node or Data Node).</a:t>
            </a:r>
          </a:p>
          <a:p>
            <a:r>
              <a:rPr lang="en-US" dirty="0"/>
              <a:t>In Hadoop 2.x, Container is similar to Data Slots in Hadoop 1.x. We will see the major differences between these two Components: Slots Vs Containers in my coming posts.</a:t>
            </a:r>
          </a:p>
          <a:p>
            <a:endParaRPr lang="en-IN" dirty="0"/>
          </a:p>
        </p:txBody>
      </p:sp>
    </p:spTree>
    <p:extLst>
      <p:ext uri="{BB962C8B-B14F-4D97-AF65-F5344CB8AC3E}">
        <p14:creationId xmlns:p14="http://schemas.microsoft.com/office/powerpoint/2010/main" val="112480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br>
              <a:rPr lang="en-US" dirty="0" smtClean="0"/>
            </a:br>
            <a:endParaRPr lang="en-IN" dirty="0"/>
          </a:p>
        </p:txBody>
      </p:sp>
      <p:sp>
        <p:nvSpPr>
          <p:cNvPr id="3" name="Content Placeholder 2"/>
          <p:cNvSpPr>
            <a:spLocks noGrp="1"/>
          </p:cNvSpPr>
          <p:nvPr>
            <p:ph idx="1"/>
          </p:nvPr>
        </p:nvSpPr>
        <p:spPr/>
        <p:txBody>
          <a:bodyPr/>
          <a:lstStyle/>
          <a:p>
            <a:r>
              <a:rPr lang="en-US" dirty="0" smtClean="0"/>
              <a:t>HDFS </a:t>
            </a:r>
            <a:r>
              <a:rPr lang="en-US" dirty="0"/>
              <a:t>Architecture Guide: </a:t>
            </a:r>
            <a:r>
              <a:rPr lang="en-US" dirty="0">
                <a:hlinkClick r:id="rId2"/>
              </a:rPr>
              <a:t>http://hadoop.apache.org/docs/stable1/hdfs_design.html</a:t>
            </a:r>
            <a:endParaRPr lang="en-US" dirty="0"/>
          </a:p>
          <a:p>
            <a:r>
              <a:rPr lang="en-US" dirty="0"/>
              <a:t>For latest and up to date information, visit </a:t>
            </a:r>
            <a:r>
              <a:rPr lang="en-US" dirty="0">
                <a:hlinkClick r:id="rId3"/>
              </a:rPr>
              <a:t>http://hadoop.apache.org</a:t>
            </a:r>
            <a:endParaRPr lang="en-US" dirty="0"/>
          </a:p>
          <a:p>
            <a:endParaRPr lang="en-IN" dirty="0"/>
          </a:p>
        </p:txBody>
      </p:sp>
    </p:spTree>
    <p:extLst>
      <p:ext uri="{BB962C8B-B14F-4D97-AF65-F5344CB8AC3E}">
        <p14:creationId xmlns:p14="http://schemas.microsoft.com/office/powerpoint/2010/main" val="160180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book</a:t>
            </a:r>
            <a:endParaRPr lang="en-IN" dirty="0"/>
          </a:p>
        </p:txBody>
      </p:sp>
      <p:sp>
        <p:nvSpPr>
          <p:cNvPr id="3" name="Content Placeholder 2"/>
          <p:cNvSpPr>
            <a:spLocks noGrp="1"/>
          </p:cNvSpPr>
          <p:nvPr>
            <p:ph idx="1"/>
          </p:nvPr>
        </p:nvSpPr>
        <p:spPr>
          <a:xfrm>
            <a:off x="838200" y="2165260"/>
            <a:ext cx="10515600" cy="4351338"/>
          </a:xfrm>
        </p:spPr>
        <p:txBody>
          <a:bodyPr/>
          <a:lstStyle/>
          <a:p>
            <a:pPr marL="0" indent="0">
              <a:buNone/>
            </a:pPr>
            <a:r>
              <a:rPr lang="en-IN" dirty="0" smtClean="0"/>
              <a:t>mmds.org</a:t>
            </a:r>
          </a:p>
          <a:p>
            <a:pPr marL="0" indent="0">
              <a:buNone/>
            </a:pPr>
            <a:endParaRPr lang="en-IN" dirty="0"/>
          </a:p>
          <a:p>
            <a:r>
              <a:rPr lang="en-IN" b="1" dirty="0"/>
              <a:t>Mining of Massive Datasets</a:t>
            </a:r>
          </a:p>
          <a:p>
            <a:r>
              <a:rPr lang="en-IN" b="1" dirty="0">
                <a:hlinkClick r:id="rId2"/>
              </a:rPr>
              <a:t>Jure </a:t>
            </a:r>
            <a:r>
              <a:rPr lang="en-IN" b="1" dirty="0" err="1">
                <a:hlinkClick r:id="rId2"/>
              </a:rPr>
              <a:t>Leskovec</a:t>
            </a:r>
            <a:r>
              <a:rPr lang="en-IN" b="1" dirty="0"/>
              <a:t>, </a:t>
            </a:r>
            <a:r>
              <a:rPr lang="en-IN" b="1" dirty="0" err="1">
                <a:hlinkClick r:id="rId3"/>
              </a:rPr>
              <a:t>Anand</a:t>
            </a:r>
            <a:r>
              <a:rPr lang="en-IN" b="1" dirty="0">
                <a:hlinkClick r:id="rId3"/>
              </a:rPr>
              <a:t> </a:t>
            </a:r>
            <a:r>
              <a:rPr lang="en-IN" b="1" dirty="0" err="1">
                <a:hlinkClick r:id="rId3"/>
              </a:rPr>
              <a:t>Rajaraman</a:t>
            </a:r>
            <a:r>
              <a:rPr lang="en-IN" b="1" dirty="0"/>
              <a:t>, </a:t>
            </a:r>
            <a:r>
              <a:rPr lang="en-IN" b="1" dirty="0">
                <a:hlinkClick r:id="rId4"/>
              </a:rPr>
              <a:t>Jeff Ullman</a:t>
            </a:r>
            <a:endParaRPr lang="en-IN" b="1" dirty="0"/>
          </a:p>
        </p:txBody>
      </p:sp>
    </p:spTree>
    <p:extLst>
      <p:ext uri="{BB962C8B-B14F-4D97-AF65-F5344CB8AC3E}">
        <p14:creationId xmlns:p14="http://schemas.microsoft.com/office/powerpoint/2010/main" val="225396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Unstructured</a:t>
            </a:r>
          </a:p>
          <a:p>
            <a:r>
              <a:rPr lang="en-US" dirty="0"/>
              <a:t>Unstructured data refers to the data that lacks any specific form or structure whatsoever. This makes it very difficult and time-consuming to process and analyze unstructured data. Email is an example of unstructured data. Structured and unstructured are two important types of big data.</a:t>
            </a:r>
          </a:p>
          <a:p>
            <a:endParaRPr lang="en-IN" dirty="0"/>
          </a:p>
        </p:txBody>
      </p:sp>
    </p:spTree>
    <p:extLst>
      <p:ext uri="{BB962C8B-B14F-4D97-AF65-F5344CB8AC3E}">
        <p14:creationId xmlns:p14="http://schemas.microsoft.com/office/powerpoint/2010/main" val="409422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Semi-structured</a:t>
            </a:r>
          </a:p>
          <a:p>
            <a:r>
              <a:rPr lang="en-US" dirty="0"/>
              <a:t>Semi structured is the third type of big data. Semi-structured data pertains to the data containing both the formats mentioned above, that is, structured and unstructured data. To be precise, it refers to the data that although has not been classified under a particular repository (database), yet contains vital information or tags that segregate individual elements within the data. Thus we come to the end of types of data. Lets discuss the characteristics of data</a:t>
            </a:r>
          </a:p>
          <a:p>
            <a:endParaRPr lang="en-IN" dirty="0"/>
          </a:p>
        </p:txBody>
      </p:sp>
    </p:spTree>
    <p:extLst>
      <p:ext uri="{BB962C8B-B14F-4D97-AF65-F5344CB8AC3E}">
        <p14:creationId xmlns:p14="http://schemas.microsoft.com/office/powerpoint/2010/main" val="205983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Big Data</a:t>
            </a:r>
            <a:br>
              <a:rPr lang="en-IN" b="1" dirty="0"/>
            </a:br>
            <a:endParaRPr lang="en-IN" dirty="0"/>
          </a:p>
        </p:txBody>
      </p:sp>
      <p:sp>
        <p:nvSpPr>
          <p:cNvPr id="3" name="Content Placeholder 2"/>
          <p:cNvSpPr>
            <a:spLocks noGrp="1"/>
          </p:cNvSpPr>
          <p:nvPr>
            <p:ph idx="1"/>
          </p:nvPr>
        </p:nvSpPr>
        <p:spPr/>
        <p:txBody>
          <a:bodyPr/>
          <a:lstStyle/>
          <a:p>
            <a:r>
              <a:rPr lang="en-US" dirty="0"/>
              <a:t>Back in 2001, Gartner analyst Doug Laney listed the </a:t>
            </a:r>
            <a:r>
              <a:rPr lang="en-US" b="1" dirty="0"/>
              <a:t>3 ‘V’s of Big Data – Variety, Velocity, and Volume.</a:t>
            </a:r>
            <a:endParaRPr lang="en-IN" dirty="0"/>
          </a:p>
        </p:txBody>
      </p:sp>
    </p:spTree>
    <p:extLst>
      <p:ext uri="{BB962C8B-B14F-4D97-AF65-F5344CB8AC3E}">
        <p14:creationId xmlns:p14="http://schemas.microsoft.com/office/powerpoint/2010/main" val="1717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1) Variety</a:t>
            </a:r>
          </a:p>
          <a:p>
            <a:r>
              <a:rPr lang="en-US" dirty="0"/>
              <a:t>Variety of Big Data refers to structured, unstructured, and </a:t>
            </a:r>
            <a:r>
              <a:rPr lang="en-US" dirty="0" err="1"/>
              <a:t>semistructured</a:t>
            </a:r>
            <a:r>
              <a:rPr lang="en-US" dirty="0"/>
              <a:t> data that is gathered from multiple sources. While in the past, data could only be collected from spreadsheets and databases, today data comes in an array of forms such as emails, PDFs, photos, videos, audios, SM posts, and so much more. Variety is one of the important characteristics of big data.</a:t>
            </a:r>
          </a:p>
          <a:p>
            <a:endParaRPr lang="en-IN" dirty="0"/>
          </a:p>
        </p:txBody>
      </p:sp>
    </p:spTree>
    <p:extLst>
      <p:ext uri="{BB962C8B-B14F-4D97-AF65-F5344CB8AC3E}">
        <p14:creationId xmlns:p14="http://schemas.microsoft.com/office/powerpoint/2010/main" val="275630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2) Velocity</a:t>
            </a:r>
          </a:p>
          <a:p>
            <a:r>
              <a:rPr lang="en-US" dirty="0"/>
              <a:t>Velocity essentially refers to the speed at which data is being created in real-time. In a broader prospect, it comprises the rate of change, linking of incoming data sets at varying speeds, and activity bursts</a:t>
            </a:r>
            <a:r>
              <a:rPr lang="en-US" dirty="0" smtClean="0"/>
              <a:t>.</a:t>
            </a:r>
            <a:endParaRPr lang="en-US" dirty="0"/>
          </a:p>
        </p:txBody>
      </p:sp>
    </p:spTree>
    <p:extLst>
      <p:ext uri="{BB962C8B-B14F-4D97-AF65-F5344CB8AC3E}">
        <p14:creationId xmlns:p14="http://schemas.microsoft.com/office/powerpoint/2010/main" val="372630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smtClean="0"/>
              <a:t>3) Volume</a:t>
            </a:r>
          </a:p>
          <a:p>
            <a:r>
              <a:rPr lang="en-US" smtClean="0"/>
              <a:t>Volume is one of the characteristics of big data. We already know that Big Data indicates huge ‘volumes’ of data that is being generated on a daily basis from various sources like social media platforms, business processes, machines, networks, human interactions, etc. Such a large amount of data are stored in data warehouses. Thus comes to the end of characteristics of big data.</a:t>
            </a:r>
            <a:endParaRPr lang="en-US" dirty="0"/>
          </a:p>
        </p:txBody>
      </p:sp>
    </p:spTree>
    <p:extLst>
      <p:ext uri="{BB962C8B-B14F-4D97-AF65-F5344CB8AC3E}">
        <p14:creationId xmlns:p14="http://schemas.microsoft.com/office/powerpoint/2010/main" val="2964128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2153</Words>
  <Application>Microsoft Office PowerPoint</Application>
  <PresentationFormat>Widescreen</PresentationFormat>
  <Paragraphs>124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PowerPoint Presentation</vt:lpstr>
      <vt:lpstr>PowerPoint Presentation</vt:lpstr>
      <vt:lpstr>Types of Big Data </vt:lpstr>
      <vt:lpstr>PowerPoint Presentation</vt:lpstr>
      <vt:lpstr>PowerPoint Presentation</vt:lpstr>
      <vt:lpstr>Characteristics of Big Data </vt:lpstr>
      <vt:lpstr>PowerPoint Presentation</vt:lpstr>
      <vt:lpstr>PowerPoint Presentation</vt:lpstr>
      <vt:lpstr>PowerPoint Presentation</vt:lpstr>
      <vt:lpstr>Advantages of Big Data (Features) </vt:lpstr>
      <vt:lpstr>PowerPoint Presentation</vt:lpstr>
      <vt:lpstr>PowerPoint Presentation</vt:lpstr>
      <vt:lpstr>PowerPoint Presentation</vt:lpstr>
      <vt:lpstr>PowerPoint Presentation</vt:lpstr>
      <vt:lpstr>Applications</vt:lpstr>
      <vt:lpstr>Big Data Case studies</vt:lpstr>
      <vt:lpstr>PowerPoint Presentation</vt:lpstr>
      <vt:lpstr>PowerPoint Presentation</vt:lpstr>
      <vt:lpstr>PowerPoint Presentation</vt:lpstr>
      <vt:lpstr>What is Hadoop? </vt:lpstr>
      <vt:lpstr>PowerPoint Presentation</vt:lpstr>
      <vt:lpstr>PowerPoint Presentation</vt:lpstr>
      <vt:lpstr>Objectives and Assumptions Of HDFS </vt:lpstr>
      <vt:lpstr>PowerPoint Presentation</vt:lpstr>
      <vt:lpstr>PowerPoint Presentation</vt:lpstr>
      <vt:lpstr>When Not to Use HDFS </vt:lpstr>
      <vt:lpstr>PowerPoint Presentation</vt:lpstr>
      <vt:lpstr>PowerPoint Presentation</vt:lpstr>
      <vt:lpstr>PowerPoint Presentation</vt:lpstr>
      <vt:lpstr>Resource Manager: </vt:lpstr>
      <vt:lpstr>Application Master: </vt:lpstr>
      <vt:lpstr>Node Manager: </vt:lpstr>
      <vt:lpstr>Container: </vt:lpstr>
      <vt:lpstr>References </vt:lpstr>
      <vt:lpstr>Reference 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Dell_Owner</dc:creator>
  <cp:lastModifiedBy>Dell_Owner</cp:lastModifiedBy>
  <cp:revision>5</cp:revision>
  <dcterms:created xsi:type="dcterms:W3CDTF">2020-08-04T11:05:56Z</dcterms:created>
  <dcterms:modified xsi:type="dcterms:W3CDTF">2020-08-04T11:53:42Z</dcterms:modified>
</cp:coreProperties>
</file>