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63" r:id="rId4"/>
    <p:sldId id="264" r:id="rId5"/>
    <p:sldId id="265" r:id="rId6"/>
    <p:sldId id="266" r:id="rId7"/>
    <p:sldId id="267" r:id="rId8"/>
    <p:sldId id="268" r:id="rId9"/>
    <p:sldId id="269" r:id="rId10"/>
    <p:sldId id="270" r:id="rId11"/>
    <p:sldId id="256" r:id="rId12"/>
    <p:sldId id="257" r:id="rId13"/>
    <p:sldId id="258" r:id="rId14"/>
    <p:sldId id="259" r:id="rId15"/>
    <p:sldId id="26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E95FBE-DC67-4EB0-BA99-B70FDB0F784F}"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141176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E95FBE-DC67-4EB0-BA99-B70FDB0F784F}"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244924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E95FBE-DC67-4EB0-BA99-B70FDB0F784F}"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11615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E95FBE-DC67-4EB0-BA99-B70FDB0F784F}"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150126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E95FBE-DC67-4EB0-BA99-B70FDB0F784F}"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38231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E95FBE-DC67-4EB0-BA99-B70FDB0F784F}"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167315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E95FBE-DC67-4EB0-BA99-B70FDB0F784F}"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386073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E95FBE-DC67-4EB0-BA99-B70FDB0F784F}"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149630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95FBE-DC67-4EB0-BA99-B70FDB0F784F}"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240326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E95FBE-DC67-4EB0-BA99-B70FDB0F784F}"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387137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E95FBE-DC67-4EB0-BA99-B70FDB0F784F}"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424F4-3182-4A14-AD5A-B7513F232610}" type="slidenum">
              <a:rPr lang="en-IN" smtClean="0"/>
              <a:t>‹#›</a:t>
            </a:fld>
            <a:endParaRPr lang="en-IN"/>
          </a:p>
        </p:txBody>
      </p:sp>
    </p:spTree>
    <p:extLst>
      <p:ext uri="{BB962C8B-B14F-4D97-AF65-F5344CB8AC3E}">
        <p14:creationId xmlns:p14="http://schemas.microsoft.com/office/powerpoint/2010/main" val="314990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95FBE-DC67-4EB0-BA99-B70FDB0F784F}" type="datetimeFigureOut">
              <a:rPr lang="en-IN" smtClean="0"/>
              <a:t>06-08-2020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424F4-3182-4A14-AD5A-B7513F232610}" type="slidenum">
              <a:rPr lang="en-IN" smtClean="0"/>
              <a:t>‹#›</a:t>
            </a:fld>
            <a:endParaRPr lang="en-IN"/>
          </a:p>
        </p:txBody>
      </p:sp>
    </p:spTree>
    <p:extLst>
      <p:ext uri="{BB962C8B-B14F-4D97-AF65-F5344CB8AC3E}">
        <p14:creationId xmlns:p14="http://schemas.microsoft.com/office/powerpoint/2010/main" val="370883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le:///D:\BDA\word%20count.do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ata-flair.training/blogs/hadoop-mapreduce-qui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46963"/>
          </a:xfrm>
        </p:spPr>
        <p:txBody>
          <a:bodyPr>
            <a:normAutofit fontScale="90000"/>
          </a:bodyPr>
          <a:lstStyle/>
          <a:p>
            <a:r>
              <a:rPr lang="en-US" dirty="0" smtClean="0"/>
              <a:t>What is </a:t>
            </a:r>
            <a:r>
              <a:rPr lang="en-US" dirty="0" err="1" smtClean="0"/>
              <a:t>MapReduce</a:t>
            </a:r>
            <a:r>
              <a:rPr lang="en-US" dirty="0" smtClean="0"/>
              <a:t>?</a:t>
            </a:r>
            <a:br>
              <a:rPr lang="en-US" dirty="0" smtClean="0"/>
            </a:br>
            <a:endParaRPr lang="en-IN" dirty="0"/>
          </a:p>
        </p:txBody>
      </p:sp>
      <p:sp>
        <p:nvSpPr>
          <p:cNvPr id="3" name="Subtitle 2"/>
          <p:cNvSpPr>
            <a:spLocks noGrp="1"/>
          </p:cNvSpPr>
          <p:nvPr>
            <p:ph type="subTitle" idx="1"/>
          </p:nvPr>
        </p:nvSpPr>
        <p:spPr>
          <a:xfrm>
            <a:off x="1615440" y="2769326"/>
            <a:ext cx="9144000" cy="1655762"/>
          </a:xfrm>
        </p:spPr>
        <p:txBody>
          <a:bodyPr>
            <a:normAutofit/>
          </a:bodyPr>
          <a:lstStyle/>
          <a:p>
            <a:pPr algn="just" fontAlgn="base"/>
            <a:r>
              <a:rPr lang="en-US" b="1" dirty="0" err="1" smtClean="0"/>
              <a:t>MapReduce</a:t>
            </a:r>
            <a:r>
              <a:rPr lang="en-US" dirty="0"/>
              <a:t> is the data processing layer of Hadoop. It is a software framework for easily writing applications that process the vast amount of structured and unstructured data stored in the </a:t>
            </a:r>
            <a:r>
              <a:rPr lang="en-US" b="1" dirty="0"/>
              <a:t>Hadoop Distributed </a:t>
            </a:r>
            <a:r>
              <a:rPr lang="en-US" b="1" dirty="0" err="1"/>
              <a:t>Filesystem</a:t>
            </a:r>
            <a:r>
              <a:rPr lang="en-US" b="1" dirty="0"/>
              <a:t> (HDFS)</a:t>
            </a:r>
            <a:r>
              <a:rPr lang="en-US" dirty="0"/>
              <a:t>.</a:t>
            </a:r>
          </a:p>
          <a:p>
            <a:pPr algn="just"/>
            <a:endParaRPr lang="en-IN" dirty="0"/>
          </a:p>
        </p:txBody>
      </p:sp>
    </p:spTree>
    <p:extLst>
      <p:ext uri="{BB962C8B-B14F-4D97-AF65-F5344CB8AC3E}">
        <p14:creationId xmlns:p14="http://schemas.microsoft.com/office/powerpoint/2010/main" val="250505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fontAlgn="base">
              <a:buNone/>
            </a:pPr>
            <a:r>
              <a:rPr lang="en-US" dirty="0" err="1"/>
              <a:t>RecordWriter</a:t>
            </a:r>
            <a:endParaRPr lang="en-US" dirty="0"/>
          </a:p>
          <a:p>
            <a:pPr fontAlgn="base"/>
            <a:r>
              <a:rPr lang="en-US" dirty="0"/>
              <a:t>It writes these output key-value pair from the Reducer phase to the output files</a:t>
            </a:r>
            <a:r>
              <a:rPr lang="en-US" dirty="0" smtClean="0"/>
              <a:t>.</a:t>
            </a:r>
          </a:p>
          <a:p>
            <a:pPr fontAlgn="base"/>
            <a:endParaRPr lang="en-US" dirty="0"/>
          </a:p>
          <a:p>
            <a:pPr marL="0" indent="0" fontAlgn="base">
              <a:buNone/>
            </a:pPr>
            <a:r>
              <a:rPr lang="en-US" dirty="0" err="1"/>
              <a:t>OutputFormat</a:t>
            </a:r>
            <a:endParaRPr lang="en-US" dirty="0"/>
          </a:p>
          <a:p>
            <a:pPr fontAlgn="base"/>
            <a:r>
              <a:rPr lang="en-US" dirty="0"/>
              <a:t>The way these output key-value pairs are written in output files by </a:t>
            </a:r>
            <a:r>
              <a:rPr lang="en-US" dirty="0" err="1"/>
              <a:t>RecordWriter</a:t>
            </a:r>
            <a:r>
              <a:rPr lang="en-US" dirty="0"/>
              <a:t> is determined by the </a:t>
            </a:r>
            <a:r>
              <a:rPr lang="en-US" dirty="0" err="1"/>
              <a:t>OutputFormat</a:t>
            </a:r>
            <a:r>
              <a:rPr lang="en-US" dirty="0"/>
              <a:t>. </a:t>
            </a:r>
            <a:r>
              <a:rPr lang="en-US" dirty="0" err="1"/>
              <a:t>OutputFormat</a:t>
            </a:r>
            <a:r>
              <a:rPr lang="en-US" dirty="0"/>
              <a:t> instances provided by the Hadoop are used to write files in HDFS or on the local disk. Thus the final output of reducer is written on HDFS by </a:t>
            </a:r>
            <a:r>
              <a:rPr lang="en-US" dirty="0" err="1"/>
              <a:t>OutputFormat</a:t>
            </a:r>
            <a:r>
              <a:rPr lang="en-US" dirty="0"/>
              <a:t> instances.</a:t>
            </a:r>
          </a:p>
          <a:p>
            <a:pPr fontAlgn="base"/>
            <a:endParaRPr lang="en-US" dirty="0"/>
          </a:p>
        </p:txBody>
      </p:sp>
    </p:spTree>
    <p:extLst>
      <p:ext uri="{BB962C8B-B14F-4D97-AF65-F5344CB8AC3E}">
        <p14:creationId xmlns:p14="http://schemas.microsoft.com/office/powerpoint/2010/main" val="3625377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410789"/>
            <a:ext cx="8599713" cy="4319180"/>
          </a:xfrm>
          <a:prstGeom prst="rect">
            <a:avLst/>
          </a:prstGeom>
        </p:spPr>
      </p:pic>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48826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Packages imported</a:t>
            </a:r>
            <a:endParaRPr lang="en-IN" dirty="0"/>
          </a:p>
        </p:txBody>
      </p:sp>
      <p:pic>
        <p:nvPicPr>
          <p:cNvPr id="4" name="Content Placeholder 3"/>
          <p:cNvPicPr>
            <a:picLocks noGrp="1" noChangeAspect="1"/>
          </p:cNvPicPr>
          <p:nvPr>
            <p:ph idx="1"/>
          </p:nvPr>
        </p:nvPicPr>
        <p:blipFill>
          <a:blip r:embed="rId2"/>
          <a:stretch>
            <a:fillRect/>
          </a:stretch>
        </p:blipFill>
        <p:spPr>
          <a:xfrm>
            <a:off x="2116183" y="1946366"/>
            <a:ext cx="7785463" cy="3045528"/>
          </a:xfrm>
          <a:prstGeom prst="rect">
            <a:avLst/>
          </a:prstGeom>
        </p:spPr>
      </p:pic>
    </p:spTree>
    <p:extLst>
      <p:ext uri="{BB962C8B-B14F-4D97-AF65-F5344CB8AC3E}">
        <p14:creationId xmlns:p14="http://schemas.microsoft.com/office/powerpoint/2010/main" val="2734202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Mapper class</a:t>
            </a:r>
            <a:endParaRPr lang="en-IN" dirty="0"/>
          </a:p>
        </p:txBody>
      </p:sp>
      <p:pic>
        <p:nvPicPr>
          <p:cNvPr id="4" name="Content Placeholder 3"/>
          <p:cNvPicPr>
            <a:picLocks noGrp="1" noChangeAspect="1"/>
          </p:cNvPicPr>
          <p:nvPr>
            <p:ph idx="1"/>
          </p:nvPr>
        </p:nvPicPr>
        <p:blipFill>
          <a:blip r:embed="rId2"/>
          <a:stretch>
            <a:fillRect/>
          </a:stretch>
        </p:blipFill>
        <p:spPr>
          <a:xfrm>
            <a:off x="2063931" y="2207623"/>
            <a:ext cx="6270444" cy="3017520"/>
          </a:xfrm>
          <a:prstGeom prst="rect">
            <a:avLst/>
          </a:prstGeom>
        </p:spPr>
      </p:pic>
    </p:spTree>
    <p:extLst>
      <p:ext uri="{BB962C8B-B14F-4D97-AF65-F5344CB8AC3E}">
        <p14:creationId xmlns:p14="http://schemas.microsoft.com/office/powerpoint/2010/main" val="1752592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Reducer class</a:t>
            </a:r>
            <a:endParaRPr lang="en-IN" dirty="0"/>
          </a:p>
        </p:txBody>
      </p:sp>
      <p:pic>
        <p:nvPicPr>
          <p:cNvPr id="4" name="Content Placeholder 3"/>
          <p:cNvPicPr>
            <a:picLocks noGrp="1" noChangeAspect="1"/>
          </p:cNvPicPr>
          <p:nvPr>
            <p:ph idx="1"/>
          </p:nvPr>
        </p:nvPicPr>
        <p:blipFill>
          <a:blip r:embed="rId2"/>
          <a:stretch>
            <a:fillRect/>
          </a:stretch>
        </p:blipFill>
        <p:spPr>
          <a:xfrm>
            <a:off x="1541417" y="1802675"/>
            <a:ext cx="6726283" cy="2965268"/>
          </a:xfrm>
          <a:prstGeom prst="rect">
            <a:avLst/>
          </a:prstGeom>
        </p:spPr>
      </p:pic>
    </p:spTree>
    <p:extLst>
      <p:ext uri="{BB962C8B-B14F-4D97-AF65-F5344CB8AC3E}">
        <p14:creationId xmlns:p14="http://schemas.microsoft.com/office/powerpoint/2010/main" val="164827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Wordcount</a:t>
            </a:r>
            <a:r>
              <a:rPr lang="en-IN" dirty="0" smtClean="0"/>
              <a:t> Program in </a:t>
            </a:r>
            <a:r>
              <a:rPr lang="en-IN" dirty="0" err="1" smtClean="0"/>
              <a:t>Mapreduce</a:t>
            </a:r>
            <a:endParaRPr lang="en-IN" dirty="0"/>
          </a:p>
        </p:txBody>
      </p:sp>
      <p:sp>
        <p:nvSpPr>
          <p:cNvPr id="3" name="Content Placeholder 2"/>
          <p:cNvSpPr>
            <a:spLocks noGrp="1"/>
          </p:cNvSpPr>
          <p:nvPr>
            <p:ph idx="1"/>
          </p:nvPr>
        </p:nvSpPr>
        <p:spPr/>
        <p:txBody>
          <a:bodyPr/>
          <a:lstStyle/>
          <a:p>
            <a:r>
              <a:rPr lang="en-IN" dirty="0" err="1" smtClean="0">
                <a:hlinkClick r:id="rId2" action="ppaction://hlinkfile"/>
              </a:rPr>
              <a:t>wordcount</a:t>
            </a:r>
            <a:endParaRPr lang="en-IN" dirty="0"/>
          </a:p>
        </p:txBody>
      </p:sp>
    </p:spTree>
    <p:extLst>
      <p:ext uri="{BB962C8B-B14F-4D97-AF65-F5344CB8AC3E}">
        <p14:creationId xmlns:p14="http://schemas.microsoft.com/office/powerpoint/2010/main" val="12497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hlinkClick r:id="rId2"/>
              </a:rPr>
              <a:t>https://data-flair.training/blogs/hadoop-mapreduce-quiz/</a:t>
            </a:r>
            <a:endParaRPr lang="en-IN" dirty="0"/>
          </a:p>
        </p:txBody>
      </p:sp>
    </p:spTree>
    <p:extLst>
      <p:ext uri="{BB962C8B-B14F-4D97-AF65-F5344CB8AC3E}">
        <p14:creationId xmlns:p14="http://schemas.microsoft.com/office/powerpoint/2010/main" val="91611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a:xfrm>
            <a:off x="1524000" y="4662777"/>
            <a:ext cx="9144000" cy="1421031"/>
          </a:xfrm>
        </p:spPr>
        <p:txBody>
          <a:bodyPr/>
          <a:lstStyle/>
          <a:p>
            <a:endParaRPr lang="en-IN"/>
          </a:p>
        </p:txBody>
      </p:sp>
      <p:pic>
        <p:nvPicPr>
          <p:cNvPr id="1026" name="Picture 2" descr="How Hadoop MapReduce Works - MapReduc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66650"/>
            <a:ext cx="11430000" cy="513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9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b="1" dirty="0"/>
              <a:t>Input Files</a:t>
            </a:r>
          </a:p>
          <a:p>
            <a:pPr fontAlgn="base"/>
            <a:r>
              <a:rPr lang="en-US" dirty="0"/>
              <a:t>The data for a </a:t>
            </a:r>
            <a:r>
              <a:rPr lang="en-US" dirty="0" err="1"/>
              <a:t>MapReduce</a:t>
            </a:r>
            <a:r>
              <a:rPr lang="en-US" dirty="0"/>
              <a:t> task is stored in </a:t>
            </a:r>
            <a:r>
              <a:rPr lang="en-US" b="1" dirty="0"/>
              <a:t>input files</a:t>
            </a:r>
            <a:r>
              <a:rPr lang="en-US" dirty="0"/>
              <a:t>, and input files typically lives in </a:t>
            </a:r>
            <a:r>
              <a:rPr lang="en-US" b="1" dirty="0"/>
              <a:t>HDFS</a:t>
            </a:r>
            <a:r>
              <a:rPr lang="en-US" dirty="0"/>
              <a:t>. The format of these files is arbitrary, while line-based log files and binary format can also be used.</a:t>
            </a:r>
          </a:p>
          <a:p>
            <a:pPr marL="0" indent="0" fontAlgn="base">
              <a:buNone/>
            </a:pPr>
            <a:r>
              <a:rPr lang="en-US" b="1" dirty="0" err="1"/>
              <a:t>InputFormat</a:t>
            </a:r>
            <a:endParaRPr lang="en-US" b="1" dirty="0"/>
          </a:p>
          <a:p>
            <a:pPr fontAlgn="base"/>
            <a:r>
              <a:rPr lang="en-US" dirty="0"/>
              <a:t>Now, </a:t>
            </a:r>
            <a:r>
              <a:rPr lang="en-US" b="1" dirty="0" err="1"/>
              <a:t>InputFormat</a:t>
            </a:r>
            <a:r>
              <a:rPr lang="en-US" dirty="0"/>
              <a:t> defines how these input files are split and read. It selects the files or other objects that are used for input. </a:t>
            </a:r>
            <a:r>
              <a:rPr lang="en-US" dirty="0" err="1"/>
              <a:t>InputFormat</a:t>
            </a:r>
            <a:r>
              <a:rPr lang="en-US" dirty="0"/>
              <a:t> creates </a:t>
            </a:r>
            <a:r>
              <a:rPr lang="en-US" dirty="0" err="1"/>
              <a:t>InputSplit</a:t>
            </a:r>
            <a:r>
              <a:rPr lang="en-US" dirty="0"/>
              <a:t>. </a:t>
            </a:r>
          </a:p>
          <a:p>
            <a:endParaRPr lang="en-IN" dirty="0"/>
          </a:p>
        </p:txBody>
      </p:sp>
    </p:spTree>
    <p:extLst>
      <p:ext uri="{BB962C8B-B14F-4D97-AF65-F5344CB8AC3E}">
        <p14:creationId xmlns:p14="http://schemas.microsoft.com/office/powerpoint/2010/main" val="967985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fontAlgn="base">
              <a:buNone/>
            </a:pPr>
            <a:r>
              <a:rPr lang="en-US" b="1" dirty="0" err="1"/>
              <a:t>InputSplits</a:t>
            </a:r>
            <a:endParaRPr lang="en-US" b="1" dirty="0"/>
          </a:p>
          <a:p>
            <a:pPr fontAlgn="base"/>
            <a:r>
              <a:rPr lang="en-US" dirty="0"/>
              <a:t>It is created by </a:t>
            </a:r>
            <a:r>
              <a:rPr lang="en-US" dirty="0" err="1"/>
              <a:t>InputFormat</a:t>
            </a:r>
            <a:r>
              <a:rPr lang="en-US" dirty="0"/>
              <a:t>, logically represent the data which will be processed by an individual </a:t>
            </a:r>
            <a:r>
              <a:rPr lang="en-US" b="1" dirty="0"/>
              <a:t>Mapper </a:t>
            </a:r>
            <a:r>
              <a:rPr lang="en-US" dirty="0"/>
              <a:t>(We will understand mapper below). One map task is created for each split; thus the number of map tasks will be equal to the number of </a:t>
            </a:r>
            <a:r>
              <a:rPr lang="en-US" dirty="0" err="1"/>
              <a:t>InputSplits</a:t>
            </a:r>
            <a:r>
              <a:rPr lang="en-US" dirty="0"/>
              <a:t>. The split is divided into records and each record will be processed by the mapper. </a:t>
            </a:r>
            <a:endParaRPr lang="en-US" dirty="0" smtClean="0"/>
          </a:p>
          <a:p>
            <a:pPr marL="0" indent="0" fontAlgn="base">
              <a:buNone/>
            </a:pPr>
            <a:r>
              <a:rPr lang="en-US" b="1" dirty="0" err="1"/>
              <a:t>RecordReader</a:t>
            </a:r>
            <a:endParaRPr lang="en-US" b="1" dirty="0"/>
          </a:p>
          <a:p>
            <a:pPr fontAlgn="base"/>
            <a:r>
              <a:rPr lang="en-US" dirty="0"/>
              <a:t>It communicates with the </a:t>
            </a:r>
            <a:r>
              <a:rPr lang="en-US" b="1" dirty="0" err="1"/>
              <a:t>InputSplit</a:t>
            </a:r>
            <a:r>
              <a:rPr lang="en-US" dirty="0"/>
              <a:t> in Hadoop </a:t>
            </a:r>
            <a:r>
              <a:rPr lang="en-US" dirty="0" err="1"/>
              <a:t>MapReduce</a:t>
            </a:r>
            <a:r>
              <a:rPr lang="en-US" dirty="0"/>
              <a:t> and converts the data into key-value pairs suitable for reading by the mapper. By default, it uses </a:t>
            </a:r>
            <a:r>
              <a:rPr lang="en-US" dirty="0" err="1"/>
              <a:t>TextInputFormat</a:t>
            </a:r>
            <a:r>
              <a:rPr lang="en-US" dirty="0"/>
              <a:t> for converting data into a key-value pair. </a:t>
            </a:r>
            <a:r>
              <a:rPr lang="en-US" dirty="0" err="1"/>
              <a:t>RecordReader</a:t>
            </a:r>
            <a:r>
              <a:rPr lang="en-US" dirty="0"/>
              <a:t> communicates with the </a:t>
            </a:r>
            <a:r>
              <a:rPr lang="en-US" dirty="0" err="1"/>
              <a:t>InputSplit</a:t>
            </a:r>
            <a:r>
              <a:rPr lang="en-US" dirty="0"/>
              <a:t> until the file reading is not completed. It assigns byte offset (unique number) to each line present in the file. Further, these key-value pairs are sent to the mapper for further processing.</a:t>
            </a:r>
          </a:p>
          <a:p>
            <a:pPr fontAlgn="base"/>
            <a:endParaRPr lang="en-US" dirty="0"/>
          </a:p>
        </p:txBody>
      </p:sp>
    </p:spTree>
    <p:extLst>
      <p:ext uri="{BB962C8B-B14F-4D97-AF65-F5344CB8AC3E}">
        <p14:creationId xmlns:p14="http://schemas.microsoft.com/office/powerpoint/2010/main" val="1833568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b="1" dirty="0"/>
              <a:t>Mapper</a:t>
            </a:r>
          </a:p>
          <a:p>
            <a:pPr marL="0" indent="0" fontAlgn="base">
              <a:buNone/>
            </a:pPr>
            <a:r>
              <a:rPr lang="en-US" dirty="0"/>
              <a:t>It processes each input record (from </a:t>
            </a:r>
            <a:r>
              <a:rPr lang="en-US" dirty="0" err="1"/>
              <a:t>RecordReader</a:t>
            </a:r>
            <a:r>
              <a:rPr lang="en-US" dirty="0"/>
              <a:t>) and generates new key-value pair, and this key-value pair generated by Mapper is completely different from the input pair. The output of Mapper is also known as intermediate output which is written to the local disk. The output of the Mapper is not stored on HDFS as this is temporary data and writing on HDFS will create unnecessary copies (also HDFS is a high latency system). Mappers output is passed to the combiner for further process</a:t>
            </a:r>
          </a:p>
          <a:p>
            <a:endParaRPr lang="en-IN" dirty="0"/>
          </a:p>
        </p:txBody>
      </p:sp>
    </p:spTree>
    <p:extLst>
      <p:ext uri="{BB962C8B-B14F-4D97-AF65-F5344CB8AC3E}">
        <p14:creationId xmlns:p14="http://schemas.microsoft.com/office/powerpoint/2010/main" val="1705142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b="1" dirty="0"/>
              <a:t>Combiner</a:t>
            </a:r>
          </a:p>
          <a:p>
            <a:pPr fontAlgn="base"/>
            <a:r>
              <a:rPr lang="en-US" dirty="0"/>
              <a:t>The combiner is also known as ‘Mini-reducer’. Hadoop </a:t>
            </a:r>
            <a:r>
              <a:rPr lang="en-US" dirty="0" err="1"/>
              <a:t>MapReduce</a:t>
            </a:r>
            <a:r>
              <a:rPr lang="en-US" dirty="0"/>
              <a:t> Combiner performs local aggregation on the mappers’ output, which helps to minimize the data transfer between mapper and </a:t>
            </a:r>
            <a:r>
              <a:rPr lang="en-US" b="1" dirty="0"/>
              <a:t>reducer</a:t>
            </a:r>
            <a:r>
              <a:rPr lang="en-US" dirty="0"/>
              <a:t> </a:t>
            </a:r>
            <a:r>
              <a:rPr lang="en-US" dirty="0" smtClean="0"/>
              <a:t>. </a:t>
            </a:r>
            <a:r>
              <a:rPr lang="en-US" dirty="0"/>
              <a:t>Once the combiner functionality is executed, the output is then passed to the </a:t>
            </a:r>
            <a:r>
              <a:rPr lang="en-US" dirty="0" err="1"/>
              <a:t>partitioner</a:t>
            </a:r>
            <a:r>
              <a:rPr lang="en-US" dirty="0"/>
              <a:t> for further work</a:t>
            </a:r>
          </a:p>
          <a:p>
            <a:endParaRPr lang="en-IN" dirty="0"/>
          </a:p>
        </p:txBody>
      </p:sp>
    </p:spTree>
    <p:extLst>
      <p:ext uri="{BB962C8B-B14F-4D97-AF65-F5344CB8AC3E}">
        <p14:creationId xmlns:p14="http://schemas.microsoft.com/office/powerpoint/2010/main" val="1609085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fontAlgn="base">
              <a:buNone/>
            </a:pPr>
            <a:r>
              <a:rPr lang="en-US" b="1" dirty="0" err="1"/>
              <a:t>Partitioner</a:t>
            </a:r>
            <a:endParaRPr lang="en-US" b="1" dirty="0"/>
          </a:p>
          <a:p>
            <a:pPr fontAlgn="base"/>
            <a:r>
              <a:rPr lang="en-US" b="1" dirty="0" err="1" smtClean="0"/>
              <a:t>Partitioner</a:t>
            </a:r>
            <a:r>
              <a:rPr lang="en-US" dirty="0"/>
              <a:t> comes into the picture if we are working on more than one reducer (for one reducer </a:t>
            </a:r>
            <a:r>
              <a:rPr lang="en-US" dirty="0" err="1"/>
              <a:t>partitioner</a:t>
            </a:r>
            <a:r>
              <a:rPr lang="en-US" dirty="0"/>
              <a:t> is not used).</a:t>
            </a:r>
          </a:p>
          <a:p>
            <a:pPr fontAlgn="base"/>
            <a:r>
              <a:rPr lang="en-US" dirty="0" err="1"/>
              <a:t>Partitioner</a:t>
            </a:r>
            <a:r>
              <a:rPr lang="en-US" dirty="0"/>
              <a:t> takes the output from combiners and performs partitioning. Partitioning of output takes place on the basis of the key and then sorted. By hash function, key (or a subset of the key) is used to derive the partition.</a:t>
            </a:r>
          </a:p>
          <a:p>
            <a:pPr fontAlgn="base"/>
            <a:r>
              <a:rPr lang="en-US" dirty="0"/>
              <a:t>According to the key value in </a:t>
            </a:r>
            <a:r>
              <a:rPr lang="en-US" dirty="0" err="1"/>
              <a:t>MapReduce</a:t>
            </a:r>
            <a:r>
              <a:rPr lang="en-US" dirty="0"/>
              <a:t>, each combiner output is partitioned, and a record having the same key value goes into the same partition, and then each partition is sent to a reducer. Partitioning allows even distribution of the map output over the reducer.</a:t>
            </a:r>
          </a:p>
        </p:txBody>
      </p:sp>
    </p:spTree>
    <p:extLst>
      <p:ext uri="{BB962C8B-B14F-4D97-AF65-F5344CB8AC3E}">
        <p14:creationId xmlns:p14="http://schemas.microsoft.com/office/powerpoint/2010/main" val="2738906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dirty="0"/>
              <a:t>Shuffling and Sorting</a:t>
            </a:r>
          </a:p>
          <a:p>
            <a:pPr fontAlgn="base"/>
            <a:r>
              <a:rPr lang="en-US" dirty="0"/>
              <a:t>Now, the output is Shuffled to the reduce node (which is a normal slave node but reduce phase will run here hence called as reducer node). The shuffling is the physical movement of the data which is done over the network. Once all the mappers are finished and their output is shuffled on the reducer nodes, then this intermediate output is merged and sorted, which is then provided as input to reduce phase.</a:t>
            </a:r>
          </a:p>
          <a:p>
            <a:endParaRPr lang="en-IN" dirty="0"/>
          </a:p>
        </p:txBody>
      </p:sp>
    </p:spTree>
    <p:extLst>
      <p:ext uri="{BB962C8B-B14F-4D97-AF65-F5344CB8AC3E}">
        <p14:creationId xmlns:p14="http://schemas.microsoft.com/office/powerpoint/2010/main" val="2523930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dirty="0"/>
              <a:t>Reducer</a:t>
            </a:r>
          </a:p>
          <a:p>
            <a:pPr fontAlgn="base"/>
            <a:r>
              <a:rPr lang="en-US" dirty="0"/>
              <a:t>It takes the set of intermediate key-value pairs produced by the mappers as the input and then runs a reducer function on each of them to generate the output. The output of the reducer is the final output, which is stored in HDFS</a:t>
            </a:r>
          </a:p>
          <a:p>
            <a:endParaRPr lang="en-IN" dirty="0"/>
          </a:p>
        </p:txBody>
      </p:sp>
    </p:spTree>
    <p:extLst>
      <p:ext uri="{BB962C8B-B14F-4D97-AF65-F5344CB8AC3E}">
        <p14:creationId xmlns:p14="http://schemas.microsoft.com/office/powerpoint/2010/main" val="1168416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348</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What is MapReduce?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 imported</vt:lpstr>
      <vt:lpstr>Mapper class</vt:lpstr>
      <vt:lpstr>Reducer class</vt:lpstr>
      <vt:lpstr>Wordcount Program in Mapreduce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Dell_Owner</dc:creator>
  <cp:lastModifiedBy>Dell_Owner</cp:lastModifiedBy>
  <cp:revision>7</cp:revision>
  <dcterms:created xsi:type="dcterms:W3CDTF">2020-08-06T08:21:51Z</dcterms:created>
  <dcterms:modified xsi:type="dcterms:W3CDTF">2020-08-07T09:17:08Z</dcterms:modified>
</cp:coreProperties>
</file>